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vml" ContentType="application/vnd.openxmlformats-officedocument.vmlDrawing"/>
  <Default Extension="bin" ContentType="application/vnd.openxmlformats-officedocument.oleObject"/>
  <Default Extension="emf" ContentType="image/x-emf"/>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4.2-->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71" r:id="rId2"/>
    <p:sldMasterId id="2147483683" r:id="rId3"/>
  </p:sldMasterIdLst>
  <p:notesMasterIdLst>
    <p:notesMasterId r:id="rId4"/>
  </p:notesMasterIdLst>
  <p:sldIdLst>
    <p:sldId id="259" r:id="rId5"/>
    <p:sldId id="262" r:id="rId6"/>
    <p:sldId id="265" r:id="rId7"/>
    <p:sldId id="268" r:id="rId8"/>
    <p:sldId id="271" r:id="rId9"/>
    <p:sldId id="274" r:id="rId10"/>
    <p:sldId id="277" r:id="rId11"/>
    <p:sldId id="280" r:id="rId12"/>
    <p:sldId id="283" r:id="rId13"/>
    <p:sldId id="286" r:id="rId14"/>
    <p:sldId id="289" r:id="rId15"/>
    <p:sldId id="292" r:id="rId16"/>
    <p:sldId id="295" r:id="rId17"/>
    <p:sldId id="298" r:id="rId18"/>
    <p:sldId id="301" r:id="rId19"/>
    <p:sldId id="304" r:id="rId20"/>
    <p:sldId id="307" r:id="rId21"/>
    <p:sldId id="310" r:id="rId22"/>
    <p:sldId id="313" r:id="rId23"/>
    <p:sldId id="316" r:id="rId24"/>
    <p:sldId id="319" r:id="rId25"/>
    <p:sldId id="322" r:id="rId26"/>
    <p:sldId id="325" r:id="rId27"/>
    <p:sldId id="328" r:id="rId28"/>
    <p:sldId id="331" r:id="rId29"/>
    <p:sldId id="334" r:id="rId30"/>
    <p:sldId id="337" r:id="rId31"/>
    <p:sldId id="340" r:id="rId32"/>
    <p:sldId id="343" r:id="rId33"/>
    <p:sldId id="346" r:id="rId34"/>
    <p:sldId id="349" r:id="rId35"/>
    <p:sldId id="352" r:id="rId36"/>
    <p:sldId id="355" r:id="rId37"/>
    <p:sldId id="358" r:id="rId38"/>
    <p:sldId id="361" r:id="rId39"/>
    <p:sldId id="364" r:id="rId40"/>
    <p:sldId id="367" r:id="rId41"/>
    <p:sldId id="370" r:id="rId42"/>
    <p:sldId id="373" r:id="rId43"/>
    <p:sldId id="376" r:id="rId44"/>
    <p:sldId id="379" r:id="rId45"/>
    <p:sldId id="382" r:id="rId46"/>
    <p:sldId id="385" r:id="rId47"/>
    <p:sldId id="388" r:id="rId48"/>
    <p:sldId id="391" r:id="rId49"/>
    <p:sldId id="394" r:id="rId50"/>
    <p:sldId id="397" r:id="rId51"/>
    <p:sldId id="400" r:id="rId52"/>
    <p:sldId id="403" r:id="rId53"/>
    <p:sldId id="406" r:id="rId54"/>
    <p:sldId id="409" r:id="rId55"/>
    <p:sldId id="412" r:id="rId56"/>
    <p:sldId id="415" r:id="rId57"/>
    <p:sldId id="418" r:id="rId58"/>
    <p:sldId id="421" r:id="rId59"/>
    <p:sldId id="424" r:id="rId60"/>
    <p:sldId id="427" r:id="rId61"/>
    <p:sldId id="430" r:id="rId62"/>
    <p:sldId id="433" r:id="rId63"/>
    <p:sldId id="436" r:id="rId64"/>
    <p:sldId id="439" r:id="rId65"/>
    <p:sldId id="442" r:id="rId66"/>
    <p:sldId id="445" r:id="rId67"/>
    <p:sldId id="448" r:id="rId68"/>
    <p:sldId id="451" r:id="rId69"/>
    <p:sldId id="454" r:id="rId70"/>
    <p:sldId id="457" r:id="rId71"/>
    <p:sldId id="460" r:id="rId72"/>
    <p:sldId id="463" r:id="rId73"/>
    <p:sldId id="466" r:id="rId74"/>
    <p:sldId id="469" r:id="rId75"/>
    <p:sldId id="472" r:id="rId76"/>
    <p:sldId id="475" r:id="rId77"/>
    <p:sldId id="478" r:id="rId78"/>
    <p:sldId id="481" r:id="rId79"/>
    <p:sldId id="484" r:id="rId80"/>
    <p:sldId id="487" r:id="rId81"/>
    <p:sldId id="490" r:id="rId82"/>
    <p:sldId id="493" r:id="rId83"/>
    <p:sldId id="496" r:id="rId84"/>
    <p:sldId id="499" r:id="rId85"/>
    <p:sldId id="502" r:id="rId86"/>
    <p:sldId id="505" r:id="rId87"/>
    <p:sldId id="508" r:id="rId88"/>
    <p:sldId id="511" r:id="rId89"/>
    <p:sldId id="514" r:id="rId90"/>
    <p:sldId id="517" r:id="rId91"/>
    <p:sldId id="520" r:id="rId92"/>
    <p:sldId id="523" r:id="rId93"/>
    <p:sldId id="526" r:id="rId94"/>
    <p:sldId id="529" r:id="rId95"/>
    <p:sldId id="532" r:id="rId96"/>
    <p:sldId id="535" r:id="rId97"/>
    <p:sldId id="538" r:id="rId98"/>
    <p:sldId id="541" r:id="rId99"/>
    <p:sldId id="544" r:id="rId100"/>
    <p:sldId id="547" r:id="rId101"/>
    <p:sldId id="550" r:id="rId102"/>
    <p:sldId id="553" r:id="rId103"/>
    <p:sldId id="556" r:id="rId104"/>
    <p:sldId id="559" r:id="rId105"/>
    <p:sldId id="562" r:id="rId106"/>
    <p:sldId id="565" r:id="rId107"/>
    <p:sldId id="568" r:id="rId108"/>
    <p:sldId id="571" r:id="rId109"/>
    <p:sldId id="574" r:id="rId110"/>
    <p:sldId id="577" r:id="rId111"/>
    <p:sldId id="580" r:id="rId112"/>
    <p:sldId id="583" r:id="rId113"/>
    <p:sldId id="586" r:id="rId114"/>
    <p:sldId id="589" r:id="rId115"/>
    <p:sldId id="592" r:id="rId116"/>
    <p:sldId id="595" r:id="rId117"/>
  </p:sldIdLst>
  <p:sldSz cx="9144000" cy="6858000"/>
  <p:notesSz cx="6858000" cy="9144000"/>
  <p:custDataLst>
    <p:tags r:id="rId1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extLs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6.xml" /><Relationship Id="rId100" Type="http://schemas.openxmlformats.org/officeDocument/2006/relationships/slide" Target="slides/slide96.xml" /><Relationship Id="rId101" Type="http://schemas.openxmlformats.org/officeDocument/2006/relationships/slide" Target="slides/slide97.xml" /><Relationship Id="rId102" Type="http://schemas.openxmlformats.org/officeDocument/2006/relationships/slide" Target="slides/slide98.xml" /><Relationship Id="rId103" Type="http://schemas.openxmlformats.org/officeDocument/2006/relationships/slide" Target="slides/slide99.xml" /><Relationship Id="rId104" Type="http://schemas.openxmlformats.org/officeDocument/2006/relationships/slide" Target="slides/slide100.xml" /><Relationship Id="rId105" Type="http://schemas.openxmlformats.org/officeDocument/2006/relationships/slide" Target="slides/slide101.xml" /><Relationship Id="rId106" Type="http://schemas.openxmlformats.org/officeDocument/2006/relationships/slide" Target="slides/slide102.xml" /><Relationship Id="rId107" Type="http://schemas.openxmlformats.org/officeDocument/2006/relationships/slide" Target="slides/slide103.xml" /><Relationship Id="rId108" Type="http://schemas.openxmlformats.org/officeDocument/2006/relationships/slide" Target="slides/slide104.xml" /><Relationship Id="rId109" Type="http://schemas.openxmlformats.org/officeDocument/2006/relationships/slide" Target="slides/slide105.xml" /><Relationship Id="rId11" Type="http://schemas.openxmlformats.org/officeDocument/2006/relationships/slide" Target="slides/slide7.xml" /><Relationship Id="rId110" Type="http://schemas.openxmlformats.org/officeDocument/2006/relationships/slide" Target="slides/slide106.xml" /><Relationship Id="rId111" Type="http://schemas.openxmlformats.org/officeDocument/2006/relationships/slide" Target="slides/slide107.xml" /><Relationship Id="rId112" Type="http://schemas.openxmlformats.org/officeDocument/2006/relationships/slide" Target="slides/slide108.xml" /><Relationship Id="rId113" Type="http://schemas.openxmlformats.org/officeDocument/2006/relationships/slide" Target="slides/slide109.xml" /><Relationship Id="rId114" Type="http://schemas.openxmlformats.org/officeDocument/2006/relationships/slide" Target="slides/slide110.xml" /><Relationship Id="rId115" Type="http://schemas.openxmlformats.org/officeDocument/2006/relationships/slide" Target="slides/slide111.xml" /><Relationship Id="rId116" Type="http://schemas.openxmlformats.org/officeDocument/2006/relationships/slide" Target="slides/slide112.xml" /><Relationship Id="rId117" Type="http://schemas.openxmlformats.org/officeDocument/2006/relationships/slide" Target="slides/slide113.xml" /><Relationship Id="rId118" Type="http://schemas.openxmlformats.org/officeDocument/2006/relationships/tags" Target="tags/tag1.xml" /><Relationship Id="rId119" Type="http://schemas.openxmlformats.org/officeDocument/2006/relationships/presProps" Target="presProps.xml" /><Relationship Id="rId12" Type="http://schemas.openxmlformats.org/officeDocument/2006/relationships/slide" Target="slides/slide8.xml" /><Relationship Id="rId120" Type="http://schemas.openxmlformats.org/officeDocument/2006/relationships/viewProps" Target="viewProps.xml" /><Relationship Id="rId121" Type="http://schemas.openxmlformats.org/officeDocument/2006/relationships/theme" Target="theme/theme1.xml" /><Relationship Id="rId122" Type="http://schemas.openxmlformats.org/officeDocument/2006/relationships/tableStyles" Target="tableStyles.xml" /><Relationship Id="rId13" Type="http://schemas.openxmlformats.org/officeDocument/2006/relationships/slide" Target="slides/slide9.xml" /><Relationship Id="rId14" Type="http://schemas.openxmlformats.org/officeDocument/2006/relationships/slide" Target="slides/slide10.xml" /><Relationship Id="rId15" Type="http://schemas.openxmlformats.org/officeDocument/2006/relationships/slide" Target="slides/slide11.xml" /><Relationship Id="rId16" Type="http://schemas.openxmlformats.org/officeDocument/2006/relationships/slide" Target="slides/slide12.xml" /><Relationship Id="rId17" Type="http://schemas.openxmlformats.org/officeDocument/2006/relationships/slide" Target="slides/slide13.xml" /><Relationship Id="rId18" Type="http://schemas.openxmlformats.org/officeDocument/2006/relationships/slide" Target="slides/slide14.xml" /><Relationship Id="rId19" Type="http://schemas.openxmlformats.org/officeDocument/2006/relationships/slide" Target="slides/slide15.xml" /><Relationship Id="rId2" Type="http://schemas.openxmlformats.org/officeDocument/2006/relationships/slideMaster" Target="slideMasters/slideMaster2.xml" /><Relationship Id="rId20" Type="http://schemas.openxmlformats.org/officeDocument/2006/relationships/slide" Target="slides/slide16.xml" /><Relationship Id="rId21" Type="http://schemas.openxmlformats.org/officeDocument/2006/relationships/slide" Target="slides/slide17.xml" /><Relationship Id="rId22" Type="http://schemas.openxmlformats.org/officeDocument/2006/relationships/slide" Target="slides/slide18.xml" /><Relationship Id="rId23" Type="http://schemas.openxmlformats.org/officeDocument/2006/relationships/slide" Target="slides/slide19.xml" /><Relationship Id="rId24" Type="http://schemas.openxmlformats.org/officeDocument/2006/relationships/slide" Target="slides/slide20.xml" /><Relationship Id="rId25" Type="http://schemas.openxmlformats.org/officeDocument/2006/relationships/slide" Target="slides/slide21.xml" /><Relationship Id="rId26" Type="http://schemas.openxmlformats.org/officeDocument/2006/relationships/slide" Target="slides/slide22.xml" /><Relationship Id="rId27" Type="http://schemas.openxmlformats.org/officeDocument/2006/relationships/slide" Target="slides/slide23.xml" /><Relationship Id="rId28" Type="http://schemas.openxmlformats.org/officeDocument/2006/relationships/slide" Target="slides/slide24.xml" /><Relationship Id="rId29" Type="http://schemas.openxmlformats.org/officeDocument/2006/relationships/slide" Target="slides/slide25.xml" /><Relationship Id="rId3" Type="http://schemas.openxmlformats.org/officeDocument/2006/relationships/slideMaster" Target="slideMasters/slideMaster3.xml" /><Relationship Id="rId30" Type="http://schemas.openxmlformats.org/officeDocument/2006/relationships/slide" Target="slides/slide26.xml" /><Relationship Id="rId31" Type="http://schemas.openxmlformats.org/officeDocument/2006/relationships/slide" Target="slides/slide27.xml" /><Relationship Id="rId32" Type="http://schemas.openxmlformats.org/officeDocument/2006/relationships/slide" Target="slides/slide28.xml" /><Relationship Id="rId33" Type="http://schemas.openxmlformats.org/officeDocument/2006/relationships/slide" Target="slides/slide29.xml" /><Relationship Id="rId34" Type="http://schemas.openxmlformats.org/officeDocument/2006/relationships/slide" Target="slides/slide30.xml" /><Relationship Id="rId35" Type="http://schemas.openxmlformats.org/officeDocument/2006/relationships/slide" Target="slides/slide31.xml" /><Relationship Id="rId36" Type="http://schemas.openxmlformats.org/officeDocument/2006/relationships/slide" Target="slides/slide32.xml" /><Relationship Id="rId37" Type="http://schemas.openxmlformats.org/officeDocument/2006/relationships/slide" Target="slides/slide33.xml" /><Relationship Id="rId38" Type="http://schemas.openxmlformats.org/officeDocument/2006/relationships/slide" Target="slides/slide34.xml" /><Relationship Id="rId39" Type="http://schemas.openxmlformats.org/officeDocument/2006/relationships/slide" Target="slides/slide35.xml" /><Relationship Id="rId4" Type="http://schemas.openxmlformats.org/officeDocument/2006/relationships/notesMaster" Target="notesMasters/notesMaster1.xml" /><Relationship Id="rId40" Type="http://schemas.openxmlformats.org/officeDocument/2006/relationships/slide" Target="slides/slide36.xml" /><Relationship Id="rId41" Type="http://schemas.openxmlformats.org/officeDocument/2006/relationships/slide" Target="slides/slide37.xml" /><Relationship Id="rId42" Type="http://schemas.openxmlformats.org/officeDocument/2006/relationships/slide" Target="slides/slide38.xml" /><Relationship Id="rId43" Type="http://schemas.openxmlformats.org/officeDocument/2006/relationships/slide" Target="slides/slide39.xml" /><Relationship Id="rId44" Type="http://schemas.openxmlformats.org/officeDocument/2006/relationships/slide" Target="slides/slide40.xml" /><Relationship Id="rId45" Type="http://schemas.openxmlformats.org/officeDocument/2006/relationships/slide" Target="slides/slide41.xml" /><Relationship Id="rId46" Type="http://schemas.openxmlformats.org/officeDocument/2006/relationships/slide" Target="slides/slide42.xml" /><Relationship Id="rId47" Type="http://schemas.openxmlformats.org/officeDocument/2006/relationships/slide" Target="slides/slide43.xml" /><Relationship Id="rId48" Type="http://schemas.openxmlformats.org/officeDocument/2006/relationships/slide" Target="slides/slide44.xml" /><Relationship Id="rId49" Type="http://schemas.openxmlformats.org/officeDocument/2006/relationships/slide" Target="slides/slide45.xml" /><Relationship Id="rId5" Type="http://schemas.openxmlformats.org/officeDocument/2006/relationships/slide" Target="slides/slide1.xml" /><Relationship Id="rId50" Type="http://schemas.openxmlformats.org/officeDocument/2006/relationships/slide" Target="slides/slide46.xml" /><Relationship Id="rId51" Type="http://schemas.openxmlformats.org/officeDocument/2006/relationships/slide" Target="slides/slide47.xml" /><Relationship Id="rId52" Type="http://schemas.openxmlformats.org/officeDocument/2006/relationships/slide" Target="slides/slide48.xml" /><Relationship Id="rId53" Type="http://schemas.openxmlformats.org/officeDocument/2006/relationships/slide" Target="slides/slide49.xml" /><Relationship Id="rId54" Type="http://schemas.openxmlformats.org/officeDocument/2006/relationships/slide" Target="slides/slide50.xml" /><Relationship Id="rId55" Type="http://schemas.openxmlformats.org/officeDocument/2006/relationships/slide" Target="slides/slide51.xml" /><Relationship Id="rId56" Type="http://schemas.openxmlformats.org/officeDocument/2006/relationships/slide" Target="slides/slide52.xml" /><Relationship Id="rId57" Type="http://schemas.openxmlformats.org/officeDocument/2006/relationships/slide" Target="slides/slide53.xml" /><Relationship Id="rId58" Type="http://schemas.openxmlformats.org/officeDocument/2006/relationships/slide" Target="slides/slide54.xml" /><Relationship Id="rId59" Type="http://schemas.openxmlformats.org/officeDocument/2006/relationships/slide" Target="slides/slide55.xml" /><Relationship Id="rId6" Type="http://schemas.openxmlformats.org/officeDocument/2006/relationships/slide" Target="slides/slide2.xml" /><Relationship Id="rId60" Type="http://schemas.openxmlformats.org/officeDocument/2006/relationships/slide" Target="slides/slide56.xml" /><Relationship Id="rId61" Type="http://schemas.openxmlformats.org/officeDocument/2006/relationships/slide" Target="slides/slide57.xml" /><Relationship Id="rId62" Type="http://schemas.openxmlformats.org/officeDocument/2006/relationships/slide" Target="slides/slide58.xml" /><Relationship Id="rId63" Type="http://schemas.openxmlformats.org/officeDocument/2006/relationships/slide" Target="slides/slide59.xml" /><Relationship Id="rId64" Type="http://schemas.openxmlformats.org/officeDocument/2006/relationships/slide" Target="slides/slide60.xml" /><Relationship Id="rId65" Type="http://schemas.openxmlformats.org/officeDocument/2006/relationships/slide" Target="slides/slide61.xml" /><Relationship Id="rId66" Type="http://schemas.openxmlformats.org/officeDocument/2006/relationships/slide" Target="slides/slide62.xml" /><Relationship Id="rId67" Type="http://schemas.openxmlformats.org/officeDocument/2006/relationships/slide" Target="slides/slide63.xml" /><Relationship Id="rId68" Type="http://schemas.openxmlformats.org/officeDocument/2006/relationships/slide" Target="slides/slide64.xml" /><Relationship Id="rId69" Type="http://schemas.openxmlformats.org/officeDocument/2006/relationships/slide" Target="slides/slide65.xml" /><Relationship Id="rId7" Type="http://schemas.openxmlformats.org/officeDocument/2006/relationships/slide" Target="slides/slide3.xml" /><Relationship Id="rId70" Type="http://schemas.openxmlformats.org/officeDocument/2006/relationships/slide" Target="slides/slide66.xml" /><Relationship Id="rId71" Type="http://schemas.openxmlformats.org/officeDocument/2006/relationships/slide" Target="slides/slide67.xml" /><Relationship Id="rId72" Type="http://schemas.openxmlformats.org/officeDocument/2006/relationships/slide" Target="slides/slide68.xml" /><Relationship Id="rId73" Type="http://schemas.openxmlformats.org/officeDocument/2006/relationships/slide" Target="slides/slide69.xml" /><Relationship Id="rId74" Type="http://schemas.openxmlformats.org/officeDocument/2006/relationships/slide" Target="slides/slide70.xml" /><Relationship Id="rId75" Type="http://schemas.openxmlformats.org/officeDocument/2006/relationships/slide" Target="slides/slide71.xml" /><Relationship Id="rId76" Type="http://schemas.openxmlformats.org/officeDocument/2006/relationships/slide" Target="slides/slide72.xml" /><Relationship Id="rId77" Type="http://schemas.openxmlformats.org/officeDocument/2006/relationships/slide" Target="slides/slide73.xml" /><Relationship Id="rId78" Type="http://schemas.openxmlformats.org/officeDocument/2006/relationships/slide" Target="slides/slide74.xml" /><Relationship Id="rId79" Type="http://schemas.openxmlformats.org/officeDocument/2006/relationships/slide" Target="slides/slide75.xml" /><Relationship Id="rId8" Type="http://schemas.openxmlformats.org/officeDocument/2006/relationships/slide" Target="slides/slide4.xml" /><Relationship Id="rId80" Type="http://schemas.openxmlformats.org/officeDocument/2006/relationships/slide" Target="slides/slide76.xml" /><Relationship Id="rId81" Type="http://schemas.openxmlformats.org/officeDocument/2006/relationships/slide" Target="slides/slide77.xml" /><Relationship Id="rId82" Type="http://schemas.openxmlformats.org/officeDocument/2006/relationships/slide" Target="slides/slide78.xml" /><Relationship Id="rId83" Type="http://schemas.openxmlformats.org/officeDocument/2006/relationships/slide" Target="slides/slide79.xml" /><Relationship Id="rId84" Type="http://schemas.openxmlformats.org/officeDocument/2006/relationships/slide" Target="slides/slide80.xml" /><Relationship Id="rId85" Type="http://schemas.openxmlformats.org/officeDocument/2006/relationships/slide" Target="slides/slide81.xml" /><Relationship Id="rId86" Type="http://schemas.openxmlformats.org/officeDocument/2006/relationships/slide" Target="slides/slide82.xml" /><Relationship Id="rId87" Type="http://schemas.openxmlformats.org/officeDocument/2006/relationships/slide" Target="slides/slide83.xml" /><Relationship Id="rId88" Type="http://schemas.openxmlformats.org/officeDocument/2006/relationships/slide" Target="slides/slide84.xml" /><Relationship Id="rId89" Type="http://schemas.openxmlformats.org/officeDocument/2006/relationships/slide" Target="slides/slide85.xml" /><Relationship Id="rId9" Type="http://schemas.openxmlformats.org/officeDocument/2006/relationships/slide" Target="slides/slide5.xml" /><Relationship Id="rId90" Type="http://schemas.openxmlformats.org/officeDocument/2006/relationships/slide" Target="slides/slide86.xml" /><Relationship Id="rId91" Type="http://schemas.openxmlformats.org/officeDocument/2006/relationships/slide" Target="slides/slide87.xml" /><Relationship Id="rId92" Type="http://schemas.openxmlformats.org/officeDocument/2006/relationships/slide" Target="slides/slide88.xml" /><Relationship Id="rId93" Type="http://schemas.openxmlformats.org/officeDocument/2006/relationships/slide" Target="slides/slide89.xml" /><Relationship Id="rId94" Type="http://schemas.openxmlformats.org/officeDocument/2006/relationships/slide" Target="slides/slide90.xml" /><Relationship Id="rId95" Type="http://schemas.openxmlformats.org/officeDocument/2006/relationships/slide" Target="slides/slide91.xml" /><Relationship Id="rId96" Type="http://schemas.openxmlformats.org/officeDocument/2006/relationships/slide" Target="slides/slide92.xml" /><Relationship Id="rId97" Type="http://schemas.openxmlformats.org/officeDocument/2006/relationships/slide" Target="slides/slide93.xml" /><Relationship Id="rId98" Type="http://schemas.openxmlformats.org/officeDocument/2006/relationships/slide" Target="slides/slide94.xml" /><Relationship Id="rId99" Type="http://schemas.openxmlformats.org/officeDocument/2006/relationships/slide" Target="slides/slide95.xml" /></Relationships>
</file>

<file path=ppt/drawings/_rels/vmlDrawing1.vml.rels>&#65279;<?xml version="1.0" encoding="utf-8" standalone="yes"?><Relationships xmlns="http://schemas.openxmlformats.org/package/2006/relationships"><Relationship Id="rId1" Type="http://schemas.openxmlformats.org/officeDocument/2006/relationships/image" Target="../media/image1.emf"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0A8A7C-C672-4E98-A022-06382CF2677F}" type="datetimeFigureOut">
              <a:rPr lang="en-IN" smtClean="0"/>
              <a:t>08-08-2016</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A47387-7BBC-4496-B894-C75CBE596BEC}" type="slidenum">
              <a:rPr lang="en-IN" smtClean="0"/>
              <a:t>‹#›</a:t>
            </a:fld>
            <a:endParaRPr lang="en-IN"/>
          </a:p>
        </p:txBody>
      </p:sp>
    </p:spTree>
    <p:extLst>
      <p:ext uri="{BB962C8B-B14F-4D97-AF65-F5344CB8AC3E}">
        <p14:creationId xmlns="" val="732997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47.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86.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87.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88.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89.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93.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96.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106.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110.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112.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113.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A602057-A8B8-4505-91C6-C167762E9363}" type="slidenum">
              <a:rPr lang="ar-SA"/>
              <a:pPr eaLnBrk="1" hangingPunct="1"/>
              <a:t>1</a:t>
            </a:fld>
            <a:endParaRPr lang="en-US"/>
          </a:p>
        </p:txBody>
      </p:sp>
      <p:sp>
        <p:nvSpPr>
          <p:cNvPr id="91139" name="Rectangle 2"/>
          <p:cNvSpPr>
            <a:spLocks noGrp="1" noRot="1" noChangeAspect="1" noChangeArrowheads="1" noTextEdit="1"/>
          </p:cNvSpPr>
          <p:nvPr>
            <p:ph type="sldImg"/>
          </p:nvPr>
        </p:nvSpPr>
        <p:spPr/>
      </p:sp>
      <p:sp>
        <p:nvSpPr>
          <p:cNvPr id="91140"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1340318706"/>
      </p:ext>
    </p:extLst>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12642"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512EBCD-3038-40E5-A4B5-87BEE8BE8854}" type="slidenum">
              <a:rPr lang="ar-SA"/>
              <a:pPr eaLnBrk="1" hangingPunct="1"/>
              <a:t>12</a:t>
            </a:fld>
            <a:endParaRPr lang="en-US"/>
          </a:p>
        </p:txBody>
      </p:sp>
      <p:sp>
        <p:nvSpPr>
          <p:cNvPr id="112643" name="Rectangle 2"/>
          <p:cNvSpPr>
            <a:spLocks noGrp="1" noRot="1" noChangeAspect="1" noChangeArrowheads="1" noTextEdit="1"/>
          </p:cNvSpPr>
          <p:nvPr>
            <p:ph type="sldImg"/>
          </p:nvPr>
        </p:nvSpPr>
        <p:spPr/>
      </p:sp>
      <p:sp>
        <p:nvSpPr>
          <p:cNvPr id="112644"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2967619203"/>
      </p:ext>
    </p:extLst>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13666"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03EBB24-1850-4A7E-B70F-6FE6C6784C90}" type="slidenum">
              <a:rPr lang="ar-SA"/>
              <a:pPr eaLnBrk="1" hangingPunct="1"/>
              <a:t>13</a:t>
            </a:fld>
            <a:endParaRPr lang="en-US"/>
          </a:p>
        </p:txBody>
      </p:sp>
      <p:sp>
        <p:nvSpPr>
          <p:cNvPr id="113667" name="Rectangle 2"/>
          <p:cNvSpPr>
            <a:spLocks noGrp="1" noRot="1" noChangeAspect="1" noChangeArrowheads="1" noTextEdit="1"/>
          </p:cNvSpPr>
          <p:nvPr>
            <p:ph type="sldImg"/>
          </p:nvPr>
        </p:nvSpPr>
        <p:spPr/>
      </p:sp>
      <p:sp>
        <p:nvSpPr>
          <p:cNvPr id="113668"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485533796"/>
      </p:ext>
    </p:extLst>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14690"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0E41AD1-C85C-43A1-B096-EB3F1DF1DBB2}" type="slidenum">
              <a:rPr lang="ar-SA"/>
              <a:pPr eaLnBrk="1" hangingPunct="1"/>
              <a:t>14</a:t>
            </a:fld>
            <a:endParaRPr lang="en-US"/>
          </a:p>
        </p:txBody>
      </p:sp>
      <p:sp>
        <p:nvSpPr>
          <p:cNvPr id="114691" name="Rectangle 2"/>
          <p:cNvSpPr>
            <a:spLocks noGrp="1" noRot="1" noChangeAspect="1" noChangeArrowheads="1" noTextEdit="1"/>
          </p:cNvSpPr>
          <p:nvPr>
            <p:ph type="sldImg"/>
          </p:nvPr>
        </p:nvSpPr>
        <p:spPr/>
      </p:sp>
      <p:sp>
        <p:nvSpPr>
          <p:cNvPr id="114692"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2652093934"/>
      </p:ext>
    </p:extLst>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15714"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01A40DA-705B-4EF2-832F-3188FE013E82}" type="slidenum">
              <a:rPr lang="ar-SA"/>
              <a:pPr eaLnBrk="1" hangingPunct="1"/>
              <a:t>16</a:t>
            </a:fld>
            <a:endParaRPr lang="en-US"/>
          </a:p>
        </p:txBody>
      </p:sp>
      <p:sp>
        <p:nvSpPr>
          <p:cNvPr id="115715" name="Rectangle 2"/>
          <p:cNvSpPr>
            <a:spLocks noGrp="1" noRot="1" noChangeAspect="1" noChangeArrowheads="1" noTextEdit="1"/>
          </p:cNvSpPr>
          <p:nvPr>
            <p:ph type="sldImg"/>
          </p:nvPr>
        </p:nvSpPr>
        <p:spPr/>
      </p:sp>
      <p:sp>
        <p:nvSpPr>
          <p:cNvPr id="115716"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1157355163"/>
      </p:ext>
    </p:extLst>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16738"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5B0C0F3-8618-4849-87B5-90E71A3085C3}" type="slidenum">
              <a:rPr lang="ar-SA"/>
              <a:pPr eaLnBrk="1" hangingPunct="1"/>
              <a:t>17</a:t>
            </a:fld>
            <a:endParaRPr lang="en-US"/>
          </a:p>
        </p:txBody>
      </p:sp>
      <p:sp>
        <p:nvSpPr>
          <p:cNvPr id="116739" name="Rectangle 2"/>
          <p:cNvSpPr>
            <a:spLocks noGrp="1" noRot="1" noChangeAspect="1" noChangeArrowheads="1" noTextEdit="1"/>
          </p:cNvSpPr>
          <p:nvPr>
            <p:ph type="sldImg"/>
          </p:nvPr>
        </p:nvSpPr>
        <p:spPr/>
      </p:sp>
      <p:sp>
        <p:nvSpPr>
          <p:cNvPr id="116740"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1308973460"/>
      </p:ext>
    </p:extLst>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17762"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F1FDC7F-A536-4FAD-8BAA-6F87B5328CC8}" type="slidenum">
              <a:rPr lang="ar-SA"/>
              <a:pPr eaLnBrk="1" hangingPunct="1"/>
              <a:t>25</a:t>
            </a:fld>
            <a:endParaRPr lang="en-US"/>
          </a:p>
        </p:txBody>
      </p:sp>
      <p:sp>
        <p:nvSpPr>
          <p:cNvPr id="117763" name="Rectangle 2"/>
          <p:cNvSpPr>
            <a:spLocks noGrp="1" noRot="1" noChangeAspect="1" noChangeArrowheads="1" noTextEdit="1"/>
          </p:cNvSpPr>
          <p:nvPr>
            <p:ph type="sldImg"/>
          </p:nvPr>
        </p:nvSpPr>
        <p:spPr/>
      </p:sp>
      <p:sp>
        <p:nvSpPr>
          <p:cNvPr id="117764"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627910147"/>
      </p:ext>
    </p:extLst>
  </p:cSld>
  <p:clrMapOvr>
    <a:masterClrMapping/>
  </p:clrMapOvr>
</p:notes>
</file>

<file path=ppt/notesSlides/notesSlide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18786"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EC837A5-CF40-4A07-BEB0-4492902E7CD4}" type="slidenum">
              <a:rPr lang="ar-SA"/>
              <a:pPr eaLnBrk="1" hangingPunct="1"/>
              <a:t>27</a:t>
            </a:fld>
            <a:endParaRPr lang="en-US"/>
          </a:p>
        </p:txBody>
      </p:sp>
      <p:sp>
        <p:nvSpPr>
          <p:cNvPr id="118787" name="Rectangle 2"/>
          <p:cNvSpPr>
            <a:spLocks noGrp="1" noRot="1" noChangeAspect="1" noChangeArrowheads="1" noTextEdit="1"/>
          </p:cNvSpPr>
          <p:nvPr>
            <p:ph type="sldImg"/>
          </p:nvPr>
        </p:nvSpPr>
        <p:spPr/>
      </p:sp>
      <p:sp>
        <p:nvSpPr>
          <p:cNvPr id="118788"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3994068715"/>
      </p:ext>
    </p:extLst>
  </p:cSld>
  <p:clrMapOvr>
    <a:masterClrMapping/>
  </p:clrMapOvr>
</p:notes>
</file>

<file path=ppt/notesSlides/notesSlide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19810"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7732E297-1A3F-4461-BE98-EC0875CBE1A2}" type="slidenum">
              <a:rPr lang="ar-SA"/>
              <a:pPr eaLnBrk="1" hangingPunct="1"/>
              <a:t>29</a:t>
            </a:fld>
            <a:endParaRPr lang="en-US"/>
          </a:p>
        </p:txBody>
      </p:sp>
      <p:sp>
        <p:nvSpPr>
          <p:cNvPr id="119811" name="Rectangle 2"/>
          <p:cNvSpPr>
            <a:spLocks noGrp="1" noRot="1" noChangeAspect="1" noChangeArrowheads="1" noTextEdit="1"/>
          </p:cNvSpPr>
          <p:nvPr>
            <p:ph type="sldImg"/>
          </p:nvPr>
        </p:nvSpPr>
        <p:spPr/>
      </p:sp>
      <p:sp>
        <p:nvSpPr>
          <p:cNvPr id="119812"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2044916298"/>
      </p:ext>
    </p:extLst>
  </p:cSld>
  <p:clrMapOvr>
    <a:masterClrMapping/>
  </p:clrMapOvr>
</p:notes>
</file>

<file path=ppt/notesSlides/notesSlide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20834"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F531B71-FC9A-45E6-AAD9-93D1B46B5590}" type="slidenum">
              <a:rPr lang="ar-SA"/>
              <a:pPr eaLnBrk="1" hangingPunct="1"/>
              <a:t>30</a:t>
            </a:fld>
            <a:endParaRPr lang="en-US"/>
          </a:p>
        </p:txBody>
      </p:sp>
      <p:sp>
        <p:nvSpPr>
          <p:cNvPr id="120835" name="Rectangle 2"/>
          <p:cNvSpPr>
            <a:spLocks noGrp="1" noRot="1" noChangeAspect="1" noChangeArrowheads="1" noTextEdit="1"/>
          </p:cNvSpPr>
          <p:nvPr>
            <p:ph type="sldImg"/>
          </p:nvPr>
        </p:nvSpPr>
        <p:spPr/>
      </p:sp>
      <p:sp>
        <p:nvSpPr>
          <p:cNvPr id="120836"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3516869644"/>
      </p:ext>
    </p:extLst>
  </p:cSld>
  <p:clrMapOvr>
    <a:masterClrMapping/>
  </p:clrMapOvr>
</p:notes>
</file>

<file path=ppt/notesSlides/notesSlide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21858"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1A7DB02-F8BD-4D8A-A4EB-9303FB2A19CD}" type="slidenum">
              <a:rPr lang="ar-SA"/>
              <a:pPr eaLnBrk="1" hangingPunct="1"/>
              <a:t>31</a:t>
            </a:fld>
            <a:endParaRPr lang="en-US"/>
          </a:p>
        </p:txBody>
      </p:sp>
      <p:sp>
        <p:nvSpPr>
          <p:cNvPr id="121859" name="Rectangle 2"/>
          <p:cNvSpPr>
            <a:spLocks noGrp="1" noRot="1" noChangeAspect="1" noChangeArrowheads="1" noTextEdit="1"/>
          </p:cNvSpPr>
          <p:nvPr>
            <p:ph type="sldImg"/>
          </p:nvPr>
        </p:nvSpPr>
        <p:spPr/>
      </p:sp>
      <p:sp>
        <p:nvSpPr>
          <p:cNvPr id="121860"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241959768"/>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92162"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B8AAE3C-8FE4-4227-A5B4-EEB3BC10373F}" type="slidenum">
              <a:rPr lang="ar-SA"/>
              <a:pPr eaLnBrk="1" hangingPunct="1"/>
              <a:t>3</a:t>
            </a:fld>
            <a:endParaRPr lang="en-US"/>
          </a:p>
        </p:txBody>
      </p:sp>
      <p:sp>
        <p:nvSpPr>
          <p:cNvPr id="92163" name="Rectangle 2"/>
          <p:cNvSpPr>
            <a:spLocks noGrp="1" noRot="1" noChangeAspect="1" noChangeArrowheads="1" noTextEdit="1"/>
          </p:cNvSpPr>
          <p:nvPr>
            <p:ph type="sldImg"/>
          </p:nvPr>
        </p:nvSpPr>
        <p:spPr/>
      </p:sp>
      <p:sp>
        <p:nvSpPr>
          <p:cNvPr id="92164"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3210087098"/>
      </p:ext>
    </p:extLst>
  </p:cSld>
  <p:clrMapOvr>
    <a:masterClrMapping/>
  </p:clrMapOvr>
</p:notes>
</file>

<file path=ppt/notesSlides/notesSlide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22882"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E9BD355-C538-4A77-A2D5-FB2CD7C86B23}" type="slidenum">
              <a:rPr lang="ar-SA"/>
              <a:pPr eaLnBrk="1" hangingPunct="1"/>
              <a:t>34</a:t>
            </a:fld>
            <a:endParaRPr lang="en-US"/>
          </a:p>
        </p:txBody>
      </p:sp>
      <p:sp>
        <p:nvSpPr>
          <p:cNvPr id="122883" name="Rectangle 2"/>
          <p:cNvSpPr>
            <a:spLocks noGrp="1" noRot="1" noChangeAspect="1" noChangeArrowheads="1" noTextEdit="1"/>
          </p:cNvSpPr>
          <p:nvPr>
            <p:ph type="sldImg"/>
          </p:nvPr>
        </p:nvSpPr>
        <p:spPr/>
      </p:sp>
      <p:sp>
        <p:nvSpPr>
          <p:cNvPr id="122884"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982215067"/>
      </p:ext>
    </p:extLst>
  </p:cSld>
  <p:clrMapOvr>
    <a:masterClrMapping/>
  </p:clrMapOvr>
</p:notes>
</file>

<file path=ppt/notesSlides/notesSlide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23906"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9AF58ED-41E0-4FC7-B602-5195526EE96F}" type="slidenum">
              <a:rPr lang="ar-SA"/>
              <a:pPr eaLnBrk="1" hangingPunct="1"/>
              <a:t>35</a:t>
            </a:fld>
            <a:endParaRPr lang="en-US"/>
          </a:p>
        </p:txBody>
      </p:sp>
      <p:sp>
        <p:nvSpPr>
          <p:cNvPr id="123907" name="Rectangle 2"/>
          <p:cNvSpPr>
            <a:spLocks noGrp="1" noRot="1" noChangeAspect="1" noChangeArrowheads="1" noTextEdit="1"/>
          </p:cNvSpPr>
          <p:nvPr>
            <p:ph type="sldImg"/>
          </p:nvPr>
        </p:nvSpPr>
        <p:spPr/>
      </p:sp>
      <p:sp>
        <p:nvSpPr>
          <p:cNvPr id="123908"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2114477313"/>
      </p:ext>
    </p:extLst>
  </p:cSld>
  <p:clrMapOvr>
    <a:masterClrMapping/>
  </p:clrMapOvr>
</p:notes>
</file>

<file path=ppt/notesSlides/notesSlide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24930"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99C5E71-5EB0-4002-A5CD-E209EBC3D219}" type="slidenum">
              <a:rPr lang="ar-SA"/>
              <a:pPr eaLnBrk="1" hangingPunct="1"/>
              <a:t>47</a:t>
            </a:fld>
            <a:endParaRPr lang="en-US"/>
          </a:p>
        </p:txBody>
      </p:sp>
      <p:sp>
        <p:nvSpPr>
          <p:cNvPr id="124931" name="Rectangle 2"/>
          <p:cNvSpPr>
            <a:spLocks noGrp="1" noRot="1" noChangeAspect="1" noChangeArrowheads="1" noTextEdit="1"/>
          </p:cNvSpPr>
          <p:nvPr>
            <p:ph type="sldImg"/>
          </p:nvPr>
        </p:nvSpPr>
        <p:spPr/>
      </p:sp>
      <p:sp>
        <p:nvSpPr>
          <p:cNvPr id="124932"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601645638"/>
      </p:ext>
    </p:extLst>
  </p:cSld>
  <p:clrMapOvr>
    <a:masterClrMapping/>
  </p:clrMapOvr>
</p:notes>
</file>

<file path=ppt/notesSlides/notesSlide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30050"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1C7B9BD-606A-44C4-BAFE-211041D4D143}" type="slidenum">
              <a:rPr lang="ar-SA"/>
              <a:pPr eaLnBrk="1" hangingPunct="1"/>
              <a:t>49</a:t>
            </a:fld>
            <a:endParaRPr lang="en-US"/>
          </a:p>
        </p:txBody>
      </p:sp>
      <p:sp>
        <p:nvSpPr>
          <p:cNvPr id="130051" name="Rectangle 2"/>
          <p:cNvSpPr>
            <a:spLocks noGrp="1" noRot="1" noChangeAspect="1" noChangeArrowheads="1" noTextEdit="1"/>
          </p:cNvSpPr>
          <p:nvPr>
            <p:ph type="sldImg"/>
          </p:nvPr>
        </p:nvSpPr>
        <p:spPr/>
      </p:sp>
      <p:sp>
        <p:nvSpPr>
          <p:cNvPr id="130052"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1356752015"/>
      </p:ext>
    </p:extLst>
  </p:cSld>
  <p:clrMapOvr>
    <a:masterClrMapping/>
  </p:clrMapOvr>
</p:notes>
</file>

<file path=ppt/notesSlides/notesSlide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94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2715E33-F88F-495B-A7D1-ECB1A44D1FC1}" type="slidenum">
              <a:rPr lang="en-US" altLang="en-US"/>
              <a:pPr>
                <a:spcBef>
                  <a:spcPct val="0"/>
                </a:spcBef>
              </a:pPr>
              <a:t>86</a:t>
            </a:fld>
            <a:endParaRPr lang="en-US" altLang="en-US"/>
          </a:p>
        </p:txBody>
      </p:sp>
      <p:sp>
        <p:nvSpPr>
          <p:cNvPr id="19459"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4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val="347165889"/>
      </p:ext>
    </p:extLst>
  </p:cSld>
  <p:clrMapOvr>
    <a:masterClrMapping/>
  </p:clrMapOvr>
</p:notes>
</file>

<file path=ppt/notesSlides/notesSlide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15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BF8A88E-E5B1-4A8C-A328-E427FD1877DC}" type="slidenum">
              <a:rPr lang="en-US" altLang="en-US"/>
              <a:pPr>
                <a:spcBef>
                  <a:spcPct val="0"/>
                </a:spcBef>
              </a:pPr>
              <a:t>87</a:t>
            </a:fld>
            <a:endParaRPr lang="en-US" altLang="en-US"/>
          </a:p>
        </p:txBody>
      </p:sp>
      <p:sp>
        <p:nvSpPr>
          <p:cNvPr id="21507"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5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val="4182407462"/>
      </p:ext>
    </p:extLst>
  </p:cSld>
  <p:clrMapOvr>
    <a:masterClrMapping/>
  </p:clrMapOvr>
</p:notes>
</file>

<file path=ppt/notesSlides/notesSlide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35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FE8DB76-B602-4852-94BD-7DAA88560BD7}" type="slidenum">
              <a:rPr lang="en-US" altLang="en-US"/>
              <a:pPr>
                <a:spcBef>
                  <a:spcPct val="0"/>
                </a:spcBef>
              </a:pPr>
              <a:t>88</a:t>
            </a:fld>
            <a:endParaRPr lang="en-US" altLang="en-US"/>
          </a:p>
        </p:txBody>
      </p:sp>
      <p:sp>
        <p:nvSpPr>
          <p:cNvPr id="2355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val="2891798166"/>
      </p:ext>
    </p:extLst>
  </p:cSld>
  <p:clrMapOvr>
    <a:masterClrMapping/>
  </p:clrMapOvr>
</p:notes>
</file>

<file path=ppt/notesSlides/notesSlide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56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8FCE280-5F4B-4504-94B2-D7B17FEA0573}" type="slidenum">
              <a:rPr lang="en-US" altLang="en-US"/>
              <a:pPr>
                <a:spcBef>
                  <a:spcPct val="0"/>
                </a:spcBef>
              </a:pPr>
              <a:t>89</a:t>
            </a:fld>
            <a:endParaRPr lang="en-US" altLang="en-US"/>
          </a:p>
        </p:txBody>
      </p:sp>
      <p:sp>
        <p:nvSpPr>
          <p:cNvPr id="25603"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val="3374754511"/>
      </p:ext>
    </p:extLst>
  </p:cSld>
  <p:clrMapOvr>
    <a:masterClrMapping/>
  </p:clrMapOvr>
</p:notes>
</file>

<file path=ppt/notesSlides/notesSlide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7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542161-865A-4892-935D-37838FB88EBB}" type="slidenum">
              <a:rPr lang="en-US" altLang="en-US"/>
              <a:pPr>
                <a:spcBef>
                  <a:spcPct val="0"/>
                </a:spcBef>
              </a:pPr>
              <a:t>93</a:t>
            </a:fld>
            <a:endParaRPr lang="en-US" altLang="en-US"/>
          </a:p>
        </p:txBody>
      </p:sp>
      <p:sp>
        <p:nvSpPr>
          <p:cNvPr id="2765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val="1121858028"/>
      </p:ext>
    </p:extLst>
  </p:cSld>
  <p:clrMapOvr>
    <a:masterClrMapping/>
  </p:clrMapOvr>
</p:notes>
</file>

<file path=ppt/notesSlides/notesSlide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337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1FE3450-14EB-4ECC-B2D4-AF1C0D0A6D57}" type="slidenum">
              <a:rPr lang="en-US" altLang="en-US"/>
              <a:pPr>
                <a:spcBef>
                  <a:spcPct val="0"/>
                </a:spcBef>
              </a:pPr>
              <a:t>96</a:t>
            </a:fld>
            <a:endParaRPr lang="en-US" altLang="en-US"/>
          </a:p>
        </p:txBody>
      </p:sp>
      <p:sp>
        <p:nvSpPr>
          <p:cNvPr id="3379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Repeat that multiple I/O devices may be connected to the processor. These multiple I/O devices may be organized according a certain priority. When the processor is servicing an interrupt from a device, only devices which have higher priority can interrupt the processor. That is, only devices which have higher priority can interrupt the processing of the ISR of the device of lower priority. </a:t>
            </a:r>
          </a:p>
          <a:p>
            <a:pPr eaLnBrk="1" hangingPunct="1">
              <a:spcBef>
                <a:spcPct val="0"/>
              </a:spcBef>
            </a:pPr>
            <a:r>
              <a:rPr lang="en-US" altLang="en-US" smtClean="0"/>
              <a:t>In order to implement this scheme, a priority level is assigned to a processor. This priority level can be changed under program control or it depends on which program is currently being executed by the processor. That is, the priority of the processor is the priority of the program that the processor is currently executing. When the processor receives an interrupt request from a device, and starts executing the ISR of that device, its priority is raised to that of the device. Now, if another device wants to interrupt the processor, then it is allowed to do so, only if its priority is higher than the priority of the processor which is set to the priority of the ISR of the device.</a:t>
            </a:r>
          </a:p>
        </p:txBody>
      </p:sp>
    </p:spTree>
    <p:extLst>
      <p:ext uri="{BB962C8B-B14F-4D97-AF65-F5344CB8AC3E}">
        <p14:creationId val="3524464975"/>
      </p:ext>
    </p:extLst>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05474"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2C5F0AC-5A60-42BF-983E-55F785EE257E}" type="slidenum">
              <a:rPr lang="ar-SA"/>
              <a:pPr eaLnBrk="1" hangingPunct="1"/>
              <a:t>4</a:t>
            </a:fld>
            <a:endParaRPr lang="en-US"/>
          </a:p>
        </p:txBody>
      </p:sp>
      <p:sp>
        <p:nvSpPr>
          <p:cNvPr id="105475" name="Rectangle 2"/>
          <p:cNvSpPr>
            <a:spLocks noGrp="1" noRot="1" noChangeAspect="1" noChangeArrowheads="1" noTextEdit="1"/>
          </p:cNvSpPr>
          <p:nvPr>
            <p:ph type="sldImg"/>
          </p:nvPr>
        </p:nvSpPr>
        <p:spPr/>
      </p:sp>
      <p:sp>
        <p:nvSpPr>
          <p:cNvPr id="105476"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897254240"/>
      </p:ext>
    </p:extLst>
  </p:cSld>
  <p:clrMapOvr>
    <a:masterClrMapping/>
  </p:clrMapOvr>
</p:notes>
</file>

<file path=ppt/notesSlides/notesSlide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48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CB40916-1078-4509-9CC7-28A15C95784D}" type="slidenum">
              <a:rPr lang="en-US" altLang="en-US"/>
              <a:pPr>
                <a:spcBef>
                  <a:spcPct val="0"/>
                </a:spcBef>
              </a:pPr>
              <a:t>106</a:t>
            </a:fld>
            <a:endParaRPr lang="en-US" altLang="en-US"/>
          </a:p>
        </p:txBody>
      </p:sp>
      <p:sp>
        <p:nvSpPr>
          <p:cNvPr id="4813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8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Recall privilege mode and supervisor mode. Certain instructions can only be executed in the supervisor mode. If an attempt is made to execute the instruction in the user mode, then an privilege exception occurs. Privilege exception causes the processor to switch to the supervisor mode, and execution of an appropriate service routine.</a:t>
            </a:r>
          </a:p>
        </p:txBody>
      </p:sp>
    </p:spTree>
    <p:extLst>
      <p:ext uri="{BB962C8B-B14F-4D97-AF65-F5344CB8AC3E}">
        <p14:creationId val="2520664028"/>
      </p:ext>
    </p:extLst>
  </p:cSld>
  <p:clrMapOvr>
    <a:masterClrMapping/>
  </p:clrMapOvr>
</p:notes>
</file>

<file path=ppt/notesSlides/notesSlide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51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370659-33C4-4A53-8714-77DE823D84ED}" type="slidenum">
              <a:rPr lang="en-US" altLang="en-US"/>
              <a:pPr>
                <a:spcBef>
                  <a:spcPct val="0"/>
                </a:spcBef>
              </a:pPr>
              <a:t>110</a:t>
            </a:fld>
            <a:endParaRPr lang="en-US" altLang="en-US"/>
          </a:p>
        </p:txBody>
      </p:sp>
      <p:sp>
        <p:nvSpPr>
          <p:cNvPr id="51203"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This alternative approach is called as direct memory access. DMA consists of a special control unit which is provided to transfer a block of data directly between an I/O device and the main memory without continuous intervention by the processor. </a:t>
            </a:r>
          </a:p>
          <a:p>
            <a:pPr eaLnBrk="1" hangingPunct="1">
              <a:spcBef>
                <a:spcPct val="0"/>
              </a:spcBef>
            </a:pPr>
            <a:r>
              <a:rPr lang="en-US" altLang="en-US" smtClean="0"/>
              <a:t>A control unit which performs these transfers without the intervention of the processor is a part of the I/O device’s interface circuit, and this controller is called as the DMA controller. </a:t>
            </a:r>
          </a:p>
          <a:p>
            <a:pPr eaLnBrk="1" hangingPunct="1">
              <a:spcBef>
                <a:spcPct val="0"/>
              </a:spcBef>
            </a:pPr>
            <a:r>
              <a:rPr lang="en-US" altLang="en-US" smtClean="0"/>
              <a:t>DMA controller performs functions that would be normally be performed by the processor. The processor will have to provide a memory address and all the control signals. So, the DMA controller will also provide with the memory address where the data is going to be stored along with the necessary control signals. When a block of data needs to be transferred, the DMA controller will also have to increment the memory addresses and keep track of the number of words that have been transferred.</a:t>
            </a:r>
          </a:p>
        </p:txBody>
      </p:sp>
    </p:spTree>
    <p:extLst>
      <p:ext uri="{BB962C8B-B14F-4D97-AF65-F5344CB8AC3E}">
        <p14:creationId val="2565890043"/>
      </p:ext>
    </p:extLst>
  </p:cSld>
  <p:clrMapOvr>
    <a:masterClrMapping/>
  </p:clrMapOvr>
</p:notes>
</file>

<file path=ppt/notesSlides/notesSlide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552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09E6BEB-3E71-4C59-BF3C-DAB409812981}" type="slidenum">
              <a:rPr lang="en-US" altLang="en-US"/>
              <a:pPr>
                <a:spcBef>
                  <a:spcPct val="0"/>
                </a:spcBef>
              </a:pPr>
              <a:t>112</a:t>
            </a:fld>
            <a:endParaRPr lang="en-US" altLang="en-US"/>
          </a:p>
        </p:txBody>
      </p:sp>
      <p:sp>
        <p:nvSpPr>
          <p:cNvPr id="55299"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3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Let us consider a memory organization with two DMA controllers. In this memory organization, a DMA controller is used to connect a high speed network to the computer bus. In addition, disk controller which also controls two disks may have DMA capability. The disk controller controls two disks and it also has DMA capability. The disk controller provides two DMA channels. The disk controller can two independent DMA operations, as if each disk has its own DMA controller. Each DMA controller has three registers, one to store the memory address, one to store the word count, and the last to store the status and control information. There are two copies of these three registers in order to perform independent DMA operations. That is, these registers are duplicated.</a:t>
            </a:r>
          </a:p>
        </p:txBody>
      </p:sp>
    </p:spTree>
    <p:extLst>
      <p:ext uri="{BB962C8B-B14F-4D97-AF65-F5344CB8AC3E}">
        <p14:creationId val="2338103485"/>
      </p:ext>
    </p:extLst>
  </p:cSld>
  <p:clrMapOvr>
    <a:masterClrMapping/>
  </p:clrMapOvr>
</p:notes>
</file>

<file path=ppt/notesSlides/notesSlide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5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FBB781D-9511-49D1-A1CD-50442FCADDDB}" type="slidenum">
              <a:rPr lang="en-US" altLang="en-US"/>
              <a:pPr>
                <a:spcBef>
                  <a:spcPct val="0"/>
                </a:spcBef>
              </a:pPr>
              <a:t>113</a:t>
            </a:fld>
            <a:endParaRPr lang="en-US" altLang="en-US"/>
          </a:p>
        </p:txBody>
      </p:sp>
      <p:sp>
        <p:nvSpPr>
          <p:cNvPr id="57347"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73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Processor also has to transfer data to and from the main memory. Also, the DMA controller is responsible for transferring data to and from the I/O device to the main memory. Both the processor and the DMA controller have to use the external bus to talk to the main memory. Usually, DMA controllers are given higher priority than the processor to access the bus. Now, we also need to decide the priority among different DMA devices that may need to use the bus. Among these different DMA devices, high priority is given to high speed peripherals such as a disk or a graphics display device. </a:t>
            </a:r>
          </a:p>
          <a:p>
            <a:pPr eaLnBrk="1" hangingPunct="1">
              <a:spcBef>
                <a:spcPct val="0"/>
              </a:spcBef>
            </a:pPr>
            <a:r>
              <a:rPr lang="en-US" altLang="en-US" smtClean="0"/>
              <a:t>Usually, the processor originates most cycles on the bus. The DMA controller can be said to steal memory access cycles on from the bus. Thus, the processor and the DMA controller use the bus in an interwoven fashion. This interweaving technique is called as cycle stealing. </a:t>
            </a:r>
          </a:p>
          <a:p>
            <a:pPr eaLnBrk="1" hangingPunct="1">
              <a:spcBef>
                <a:spcPct val="0"/>
              </a:spcBef>
            </a:pPr>
            <a:r>
              <a:rPr lang="en-US" altLang="en-US" smtClean="0"/>
              <a:t>An alternate approach would be to provide DMA controllers exclusive capability to initiate transfers on the bus, and hence exclusive access to the main memory. This is known as the block mode or the burst mode of operation.</a:t>
            </a:r>
          </a:p>
        </p:txBody>
      </p:sp>
    </p:spTree>
    <p:extLst>
      <p:ext uri="{BB962C8B-B14F-4D97-AF65-F5344CB8AC3E}">
        <p14:creationId val="2563014253"/>
      </p:ext>
    </p:extLst>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06498"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958FF3F-7D8C-4D6D-BFBD-52D295ED5E89}" type="slidenum">
              <a:rPr lang="ar-SA"/>
              <a:pPr eaLnBrk="1" hangingPunct="1"/>
              <a:t>5</a:t>
            </a:fld>
            <a:endParaRPr lang="en-US"/>
          </a:p>
        </p:txBody>
      </p:sp>
      <p:sp>
        <p:nvSpPr>
          <p:cNvPr id="106499" name="Rectangle 2"/>
          <p:cNvSpPr>
            <a:spLocks noGrp="1" noRot="1" noChangeAspect="1" noChangeArrowheads="1" noTextEdit="1"/>
          </p:cNvSpPr>
          <p:nvPr>
            <p:ph type="sldImg"/>
          </p:nvPr>
        </p:nvSpPr>
        <p:spPr/>
      </p:sp>
      <p:sp>
        <p:nvSpPr>
          <p:cNvPr id="106500"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440167534"/>
      </p:ext>
    </p:extLst>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7BBBBFA-4942-41AB-9956-22DDDD068A43}" type="slidenum">
              <a:rPr lang="ar-SA"/>
              <a:pPr eaLnBrk="1" hangingPunct="1"/>
              <a:t>6</a:t>
            </a:fld>
            <a:endParaRPr lang="en-US"/>
          </a:p>
        </p:txBody>
      </p:sp>
      <p:sp>
        <p:nvSpPr>
          <p:cNvPr id="107523" name="Rectangle 2"/>
          <p:cNvSpPr>
            <a:spLocks noGrp="1" noRot="1" noChangeAspect="1" noChangeArrowheads="1" noTextEdit="1"/>
          </p:cNvSpPr>
          <p:nvPr>
            <p:ph type="sldImg"/>
          </p:nvPr>
        </p:nvSpPr>
        <p:spPr/>
      </p:sp>
      <p:sp>
        <p:nvSpPr>
          <p:cNvPr id="107524"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2985244284"/>
      </p:ext>
    </p:extLst>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08546"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745D955-DD6E-4EF4-9C8A-4AF5D8C00C7E}" type="slidenum">
              <a:rPr lang="ar-SA"/>
              <a:pPr eaLnBrk="1" hangingPunct="1"/>
              <a:t>7</a:t>
            </a:fld>
            <a:endParaRPr lang="en-US"/>
          </a:p>
        </p:txBody>
      </p:sp>
      <p:sp>
        <p:nvSpPr>
          <p:cNvPr id="108547" name="Rectangle 2"/>
          <p:cNvSpPr>
            <a:spLocks noGrp="1" noRot="1" noChangeAspect="1" noChangeArrowheads="1" noTextEdit="1"/>
          </p:cNvSpPr>
          <p:nvPr>
            <p:ph type="sldImg"/>
          </p:nvPr>
        </p:nvSpPr>
        <p:spPr/>
      </p:sp>
      <p:sp>
        <p:nvSpPr>
          <p:cNvPr id="108548"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1436716512"/>
      </p:ext>
    </p:extLst>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09570"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A7C9511-3E39-410B-B7AE-3118F9BC113C}" type="slidenum">
              <a:rPr lang="ar-SA"/>
              <a:pPr eaLnBrk="1" hangingPunct="1"/>
              <a:t>8</a:t>
            </a:fld>
            <a:endParaRPr lang="en-US"/>
          </a:p>
        </p:txBody>
      </p:sp>
      <p:sp>
        <p:nvSpPr>
          <p:cNvPr id="109571" name="Rectangle 2"/>
          <p:cNvSpPr>
            <a:spLocks noGrp="1" noRot="1" noChangeAspect="1" noChangeArrowheads="1" noTextEdit="1"/>
          </p:cNvSpPr>
          <p:nvPr>
            <p:ph type="sldImg"/>
          </p:nvPr>
        </p:nvSpPr>
        <p:spPr/>
      </p:sp>
      <p:sp>
        <p:nvSpPr>
          <p:cNvPr id="109572"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1165457327"/>
      </p:ext>
    </p:extLst>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10594"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C7D1EFF-BAB8-4AA6-977E-585F58C6FF9E}" type="slidenum">
              <a:rPr lang="ar-SA"/>
              <a:pPr eaLnBrk="1" hangingPunct="1"/>
              <a:t>9</a:t>
            </a:fld>
            <a:endParaRPr lang="en-US"/>
          </a:p>
        </p:txBody>
      </p:sp>
      <p:sp>
        <p:nvSpPr>
          <p:cNvPr id="110595" name="Rectangle 2"/>
          <p:cNvSpPr>
            <a:spLocks noGrp="1" noRot="1" noChangeAspect="1" noChangeArrowheads="1" noTextEdit="1"/>
          </p:cNvSpPr>
          <p:nvPr>
            <p:ph type="sldImg"/>
          </p:nvPr>
        </p:nvSpPr>
        <p:spPr/>
      </p:sp>
      <p:sp>
        <p:nvSpPr>
          <p:cNvPr id="110596"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2149682200"/>
      </p:ext>
    </p:extLst>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111618"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CD37CAB-B279-4344-98BB-7191278EE6FF}" type="slidenum">
              <a:rPr lang="ar-SA"/>
              <a:pPr eaLnBrk="1" hangingPunct="1"/>
              <a:t>11</a:t>
            </a:fld>
            <a:endParaRPr lang="en-US"/>
          </a:p>
        </p:txBody>
      </p:sp>
      <p:sp>
        <p:nvSpPr>
          <p:cNvPr id="111619" name="Rectangle 2"/>
          <p:cNvSpPr>
            <a:spLocks noGrp="1" noRot="1" noChangeAspect="1" noChangeArrowheads="1" noTextEdit="1"/>
          </p:cNvSpPr>
          <p:nvPr>
            <p:ph type="sldImg"/>
          </p:nvPr>
        </p:nvSpPr>
        <p:spPr/>
      </p:sp>
      <p:sp>
        <p:nvSpPr>
          <p:cNvPr id="111620"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 val="911919032"/>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817633E0-585C-4825-90DD-3635EF3ED351}"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AD170F70-6984-43B4-AC69-0765D143A842}"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4C3884C4-A922-4D51-B2A8-38751B08C751}"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AABDE8C-98C3-4BC7-A6AB-1EBF928A3E82}" type="datetimeFigureOut">
              <a:rPr lang="en-IN" smtClean="0"/>
              <a:t>08-08-2016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1F2551-ACB9-4E10-9663-D00301E89D82}" type="slidenum">
              <a:rPr lang="en-IN" smtClean="0"/>
              <a:t>‹#›</a:t>
            </a:fld>
            <a:endParaRPr lang="en-IN"/>
          </a:p>
        </p:txBody>
      </p:sp>
    </p:spTree>
    <p:extLst>
      <p:ext uri="{BB962C8B-B14F-4D97-AF65-F5344CB8AC3E}">
        <p14:creationId xmlns="" val="486904629"/>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AABDE8C-98C3-4BC7-A6AB-1EBF928A3E82}" type="datetimeFigureOut">
              <a:rPr lang="en-IN" smtClean="0"/>
              <a:t>08-08-2016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1F2551-ACB9-4E10-9663-D00301E89D82}" type="slidenum">
              <a:rPr lang="en-IN" smtClean="0"/>
              <a:t>‹#›</a:t>
            </a:fld>
            <a:endParaRPr lang="en-IN"/>
          </a:p>
        </p:txBody>
      </p:sp>
    </p:spTree>
    <p:extLst>
      <p:ext uri="{BB962C8B-B14F-4D97-AF65-F5344CB8AC3E}">
        <p14:creationId xmlns="" val="1001776261"/>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ABDE8C-98C3-4BC7-A6AB-1EBF928A3E82}" type="datetimeFigureOut">
              <a:rPr lang="en-IN" smtClean="0"/>
              <a:t>08-08-2016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1F2551-ACB9-4E10-9663-D00301E89D82}" type="slidenum">
              <a:rPr lang="en-IN" smtClean="0"/>
              <a:t>‹#›</a:t>
            </a:fld>
            <a:endParaRPr lang="en-IN"/>
          </a:p>
        </p:txBody>
      </p:sp>
    </p:spTree>
    <p:extLst>
      <p:ext uri="{BB962C8B-B14F-4D97-AF65-F5344CB8AC3E}">
        <p14:creationId xmlns="" val="3739412042"/>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AABDE8C-98C3-4BC7-A6AB-1EBF928A3E82}" type="datetimeFigureOut">
              <a:rPr lang="en-IN" smtClean="0"/>
              <a:t>08-08-2016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1F2551-ACB9-4E10-9663-D00301E89D82}" type="slidenum">
              <a:rPr lang="en-IN" smtClean="0"/>
              <a:t>‹#›</a:t>
            </a:fld>
            <a:endParaRPr lang="en-IN"/>
          </a:p>
        </p:txBody>
      </p:sp>
    </p:spTree>
    <p:extLst>
      <p:ext uri="{BB962C8B-B14F-4D97-AF65-F5344CB8AC3E}">
        <p14:creationId xmlns="" val="1433172565"/>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AABDE8C-98C3-4BC7-A6AB-1EBF928A3E82}" type="datetimeFigureOut">
              <a:rPr lang="en-IN" smtClean="0"/>
              <a:t>08-08-2016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1F2551-ACB9-4E10-9663-D00301E89D82}" type="slidenum">
              <a:rPr lang="en-IN" smtClean="0"/>
              <a:t>‹#›</a:t>
            </a:fld>
            <a:endParaRPr lang="en-IN"/>
          </a:p>
        </p:txBody>
      </p:sp>
    </p:spTree>
    <p:extLst>
      <p:ext uri="{BB962C8B-B14F-4D97-AF65-F5344CB8AC3E}">
        <p14:creationId xmlns="" val="2934567147"/>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AABDE8C-98C3-4BC7-A6AB-1EBF928A3E82}" type="datetimeFigureOut">
              <a:rPr lang="en-IN" smtClean="0"/>
              <a:t>08-08-2016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F1F2551-ACB9-4E10-9663-D00301E89D82}" type="slidenum">
              <a:rPr lang="en-IN" smtClean="0"/>
              <a:t>‹#›</a:t>
            </a:fld>
            <a:endParaRPr lang="en-IN"/>
          </a:p>
        </p:txBody>
      </p:sp>
    </p:spTree>
    <p:extLst>
      <p:ext uri="{BB962C8B-B14F-4D97-AF65-F5344CB8AC3E}">
        <p14:creationId xmlns="" val="3487568782"/>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5AABDE8C-98C3-4BC7-A6AB-1EBF928A3E82}" type="datetimeFigureOut">
              <a:rPr lang="en-IN" smtClean="0"/>
              <a:t>08-08-2016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F1F2551-ACB9-4E10-9663-D00301E89D82}" type="slidenum">
              <a:rPr lang="en-IN" smtClean="0"/>
              <a:t>‹#›</a:t>
            </a:fld>
            <a:endParaRPr lang="en-IN"/>
          </a:p>
        </p:txBody>
      </p:sp>
    </p:spTree>
    <p:extLst>
      <p:ext uri="{BB962C8B-B14F-4D97-AF65-F5344CB8AC3E}">
        <p14:creationId xmlns="" val="3297353862"/>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ABDE8C-98C3-4BC7-A6AB-1EBF928A3E82}" type="datetimeFigureOut">
              <a:rPr lang="en-IN" smtClean="0"/>
              <a:t>08-08-2016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1F2551-ACB9-4E10-9663-D00301E89D82}" type="slidenum">
              <a:rPr lang="en-IN" smtClean="0"/>
              <a:t>‹#›</a:t>
            </a:fld>
            <a:endParaRPr lang="en-IN"/>
          </a:p>
        </p:txBody>
      </p:sp>
    </p:spTree>
    <p:extLst>
      <p:ext uri="{BB962C8B-B14F-4D97-AF65-F5344CB8AC3E}">
        <p14:creationId xmlns="" val="203542403"/>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F0087EF2-BC46-4B2A-B333-01C9AFF08C8A}"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ABDE8C-98C3-4BC7-A6AB-1EBF928A3E82}" type="datetimeFigureOut">
              <a:rPr lang="en-IN" smtClean="0"/>
              <a:t>08-08-2016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1F2551-ACB9-4E10-9663-D00301E89D82}" type="slidenum">
              <a:rPr lang="en-IN" smtClean="0"/>
              <a:t>‹#›</a:t>
            </a:fld>
            <a:endParaRPr lang="en-IN"/>
          </a:p>
        </p:txBody>
      </p:sp>
    </p:spTree>
    <p:extLst>
      <p:ext uri="{BB962C8B-B14F-4D97-AF65-F5344CB8AC3E}">
        <p14:creationId xmlns="" val="3234685130"/>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AABDE8C-98C3-4BC7-A6AB-1EBF928A3E82}" type="datetimeFigureOut">
              <a:rPr lang="en-IN" smtClean="0"/>
              <a:t>08-08-2016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1F2551-ACB9-4E10-9663-D00301E89D82}" type="slidenum">
              <a:rPr lang="en-IN" smtClean="0"/>
              <a:t>‹#›</a:t>
            </a:fld>
            <a:endParaRPr lang="en-IN"/>
          </a:p>
        </p:txBody>
      </p:sp>
    </p:spTree>
    <p:extLst>
      <p:ext uri="{BB962C8B-B14F-4D97-AF65-F5344CB8AC3E}">
        <p14:creationId xmlns="" val="245375994"/>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AABDE8C-98C3-4BC7-A6AB-1EBF928A3E82}" type="datetimeFigureOut">
              <a:rPr lang="en-IN" smtClean="0"/>
              <a:t>08-08-2016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1F2551-ACB9-4E10-9663-D00301E89D82}" type="slidenum">
              <a:rPr lang="en-IN" smtClean="0"/>
              <a:t>‹#›</a:t>
            </a:fld>
            <a:endParaRPr lang="en-IN"/>
          </a:p>
        </p:txBody>
      </p:sp>
    </p:spTree>
    <p:extLst>
      <p:ext uri="{BB962C8B-B14F-4D97-AF65-F5344CB8AC3E}">
        <p14:creationId xmlns="" val="2603866234"/>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0412701-54C6-4DB8-B6C2-A134A8717410}" type="datetimeFigureOut">
              <a:rPr lang="en-IN" smtClean="0"/>
              <a:t>21-09-2015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val="1664891213"/>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0412701-54C6-4DB8-B6C2-A134A8717410}" type="datetimeFigureOut">
              <a:rPr lang="en-IN" smtClean="0"/>
              <a:t>21-09-2015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val="1163270209"/>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412701-54C6-4DB8-B6C2-A134A8717410}" type="datetimeFigureOut">
              <a:rPr lang="en-IN" smtClean="0"/>
              <a:t>21-09-2015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val="1362278108"/>
      </p:ext>
    </p:extLst>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0412701-54C6-4DB8-B6C2-A134A8717410}" type="datetimeFigureOut">
              <a:rPr lang="en-IN" smtClean="0"/>
              <a:t>21-09-2015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val="3936086240"/>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0412701-54C6-4DB8-B6C2-A134A8717410}" type="datetimeFigureOut">
              <a:rPr lang="en-IN" smtClean="0"/>
              <a:t>21-09-2015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val="1978546697"/>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0412701-54C6-4DB8-B6C2-A134A8717410}" type="datetimeFigureOut">
              <a:rPr lang="en-IN" smtClean="0"/>
              <a:t>21-09-2015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val="2158924316"/>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90412701-54C6-4DB8-B6C2-A134A8717410}" type="datetimeFigureOut">
              <a:rPr lang="en-IN" smtClean="0"/>
              <a:t>21-09-2015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val="618000183"/>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2E193A59-A3D2-4C7F-B67A-F1BBDF54212F}"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412701-54C6-4DB8-B6C2-A134A8717410}" type="datetimeFigureOut">
              <a:rPr lang="en-IN" smtClean="0"/>
              <a:t>21-09-2015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val="3631466119"/>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412701-54C6-4DB8-B6C2-A134A8717410}" type="datetimeFigureOut">
              <a:rPr lang="en-IN" smtClean="0"/>
              <a:t>21-09-2015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val="310257036"/>
      </p:ext>
    </p:extLst>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0412701-54C6-4DB8-B6C2-A134A8717410}" type="datetimeFigureOut">
              <a:rPr lang="en-IN" smtClean="0"/>
              <a:t>21-09-2015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val="1750684198"/>
      </p:ext>
    </p:extLst>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0412701-54C6-4DB8-B6C2-A134A8717410}" type="datetimeFigureOut">
              <a:rPr lang="en-IN" smtClean="0"/>
              <a:t>21-09-2015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val="639528174"/>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1BE1B4E6-6082-49AB-9410-0FCC78BA0D9B}"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F57A8384-F825-45D9-BD5E-9D763AFB97B9}"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4B5D0554-40C8-4C4F-B612-F9183CB1F14E}"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9BA0FB81-1326-4755-9774-182FFA3D4168}"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8CB8EE7A-3DF5-4204-B28A-6DF990DB5D96}"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3C890BE6-35D5-472C-A333-81A874D05242}"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3.xml" /><Relationship Id="rId10" Type="http://schemas.openxmlformats.org/officeDocument/2006/relationships/slideLayout" Target="../slideLayouts/slideLayout32.xml" /><Relationship Id="rId11" Type="http://schemas.openxmlformats.org/officeDocument/2006/relationships/slideLayout" Target="../slideLayouts/slideLayout33.xml" /><Relationship Id="rId12" Type="http://schemas.openxmlformats.org/officeDocument/2006/relationships/theme" Target="../theme/theme3.xml" /><Relationship Id="rId2" Type="http://schemas.openxmlformats.org/officeDocument/2006/relationships/slideLayout" Target="../slideLayouts/slideLayout24.xml" /><Relationship Id="rId3" Type="http://schemas.openxmlformats.org/officeDocument/2006/relationships/slideLayout" Target="../slideLayouts/slideLayout25.xml" /><Relationship Id="rId4" Type="http://schemas.openxmlformats.org/officeDocument/2006/relationships/slideLayout" Target="../slideLayouts/slideLayout26.xml" /><Relationship Id="rId5" Type="http://schemas.openxmlformats.org/officeDocument/2006/relationships/slideLayout" Target="../slideLayouts/slideLayout27.xml" /><Relationship Id="rId6" Type="http://schemas.openxmlformats.org/officeDocument/2006/relationships/slideLayout" Target="../slideLayouts/slideLayout28.xml" /><Relationship Id="rId7" Type="http://schemas.openxmlformats.org/officeDocument/2006/relationships/slideLayout" Target="../slideLayouts/slideLayout29.xml" /><Relationship Id="rId8" Type="http://schemas.openxmlformats.org/officeDocument/2006/relationships/slideLayout" Target="../slideLayouts/slideLayout30.xml" /><Relationship Id="rId9" Type="http://schemas.openxmlformats.org/officeDocument/2006/relationships/slideLayout" Target="../slideLayouts/slideLayout31.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ABDE8C-98C3-4BC7-A6AB-1EBF928A3E82}" type="datetimeFigureOut">
              <a:rPr lang="en-IN" smtClean="0"/>
              <a:t>08-08-2016</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1F2551-ACB9-4E10-9663-D00301E89D82}" type="slidenum">
              <a:rPr lang="en-IN" smtClean="0"/>
              <a:t>‹#›</a:t>
            </a:fld>
            <a:endParaRPr lang="en-IN"/>
          </a:p>
        </p:txBody>
      </p:sp>
    </p:spTree>
    <p:extLst>
      <p:ext uri="{BB962C8B-B14F-4D97-AF65-F5344CB8AC3E}">
        <p14:creationId xmlns="" val="386334740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0412701-54C6-4DB8-B6C2-A134A8717410}" type="datetimeFigureOut">
              <a:rPr lang="en-IN" smtClean="0"/>
              <a:t>21-09-2015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BCB16A-F097-4E63-A1F3-28AC257FE529}" type="slidenum">
              <a:rPr lang="en-IN" smtClean="0"/>
              <a:t>‹#›</a:t>
            </a:fld>
            <a:endParaRPr lang="en-IN"/>
          </a:p>
        </p:txBody>
      </p:sp>
    </p:spTree>
    <p:extLst>
      <p:ext uri="{BB962C8B-B14F-4D97-AF65-F5344CB8AC3E}">
        <p14:creationId val="33334165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9.emf"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0.xml"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9.xml"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1.xml"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0.emf"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notesSlide" Target="../notesSlides/notesSlide32.xml"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3.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0.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1.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2.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3.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4.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5.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6.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7.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2.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8.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9.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oleObject" Target="../embeddings/oleObject1.bin" TargetMode="Internal" /><Relationship Id="rId3" Type="http://schemas.openxmlformats.org/officeDocument/2006/relationships/image" Target="../media/image1.emf" /><Relationship Id="rId4" Type="http://schemas.openxmlformats.org/officeDocument/2006/relationships/vmlDrawing" Target="../drawings/vmlDrawing1.v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20.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21.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3.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22.xml"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23.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4.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emf" /><Relationship Id="rId3" Type="http://schemas.openxmlformats.org/officeDocument/2006/relationships/image" Target="../media/image3.emf"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emf"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emf"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5.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emf"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6.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23.xml"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7.xml"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7.emf"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8.emf"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4.xml"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5.xml"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6.xm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7.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8.xml"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8.xml"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9.xml"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098" name="Rectangle 2"/>
          <p:cNvSpPr>
            <a:spLocks noGrp="1" noChangeArrowheads="1"/>
          </p:cNvSpPr>
          <p:nvPr>
            <p:ph type="ctrTitle"/>
          </p:nvPr>
        </p:nvSpPr>
        <p:spPr/>
        <p:txBody>
          <a:bodyPr/>
          <a:lstStyle/>
          <a:p>
            <a:pPr eaLnBrk="1" hangingPunct="1"/>
            <a:r>
              <a:rPr lang="en-US" altLang="zh-CN" sz="4400" smtClean="0">
                <a:ea typeface="SimSun" pitchFamily="2" charset="-122"/>
              </a:rPr>
              <a:t>Machine Instructions and Programs</a:t>
            </a:r>
          </a:p>
        </p:txBody>
      </p:sp>
    </p:spTree>
    <p:extLst>
      <p:ext uri="{BB962C8B-B14F-4D97-AF65-F5344CB8AC3E}">
        <p14:creationId xmlns="" val="1627242651"/>
      </p:ext>
    </p:ext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8" name="Rectangle 30"/>
          <p:cNvSpPr>
            <a:spLocks noChangeArrowheads="1"/>
          </p:cNvSpPr>
          <p:nvPr/>
        </p:nvSpPr>
        <p:spPr bwMode="auto">
          <a:xfrm>
            <a:off x="4572000" y="4774344"/>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29" name="Rectangle 31"/>
          <p:cNvSpPr>
            <a:spLocks noChangeArrowheads="1"/>
          </p:cNvSpPr>
          <p:nvPr/>
        </p:nvSpPr>
        <p:spPr bwMode="auto">
          <a:xfrm>
            <a:off x="4682514" y="4663318"/>
            <a:ext cx="151314"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i="1">
                <a:solidFill>
                  <a:srgbClr val="000000"/>
                </a:solidFill>
                <a:latin typeface="Nimbus Roman No9 L"/>
                <a:ea typeface="SimSun" pitchFamily="2" charset="-122"/>
              </a:rPr>
              <a:t>k</a:t>
            </a:r>
            <a:endParaRPr lang="en-CA" altLang="zh-CN" sz="2000">
              <a:latin typeface="Times New Roman" pitchFamily="18" charset="0"/>
              <a:ea typeface="SimSun" pitchFamily="2" charset="-122"/>
            </a:endParaRPr>
          </a:p>
        </p:txBody>
      </p:sp>
      <p:sp>
        <p:nvSpPr>
          <p:cNvPr id="30" name="Rectangle 32"/>
          <p:cNvSpPr>
            <a:spLocks noChangeArrowheads="1"/>
          </p:cNvSpPr>
          <p:nvPr/>
        </p:nvSpPr>
        <p:spPr bwMode="auto">
          <a:xfrm>
            <a:off x="4927896" y="4774344"/>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4</a:t>
            </a:r>
            <a:endParaRPr lang="en-CA" altLang="zh-CN" sz="2000">
              <a:latin typeface="Times New Roman" pitchFamily="18" charset="0"/>
              <a:ea typeface="SimSun" pitchFamily="2" charset="-122"/>
            </a:endParaRPr>
          </a:p>
        </p:txBody>
      </p:sp>
      <p:sp>
        <p:nvSpPr>
          <p:cNvPr id="31" name="Rectangle 33"/>
          <p:cNvSpPr>
            <a:spLocks noChangeArrowheads="1"/>
          </p:cNvSpPr>
          <p:nvPr/>
        </p:nvSpPr>
        <p:spPr bwMode="auto">
          <a:xfrm>
            <a:off x="4772425" y="4774344"/>
            <a:ext cx="100247"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a:t>
            </a:r>
            <a:endParaRPr lang="en-CA" altLang="zh-CN" sz="2000">
              <a:latin typeface="Times New Roman" pitchFamily="18" charset="0"/>
              <a:ea typeface="SimSun" pitchFamily="2" charset="-122"/>
            </a:endParaRPr>
          </a:p>
        </p:txBody>
      </p:sp>
      <p:sp>
        <p:nvSpPr>
          <p:cNvPr id="32" name="Rectangle 34"/>
          <p:cNvSpPr>
            <a:spLocks noChangeArrowheads="1"/>
          </p:cNvSpPr>
          <p:nvPr/>
        </p:nvSpPr>
        <p:spPr bwMode="auto">
          <a:xfrm>
            <a:off x="323528" y="4774344"/>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33" name="Rectangle 35"/>
          <p:cNvSpPr>
            <a:spLocks noChangeArrowheads="1"/>
          </p:cNvSpPr>
          <p:nvPr/>
        </p:nvSpPr>
        <p:spPr bwMode="auto">
          <a:xfrm>
            <a:off x="434044" y="4663318"/>
            <a:ext cx="151314"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i="1">
                <a:solidFill>
                  <a:srgbClr val="000000"/>
                </a:solidFill>
                <a:latin typeface="Nimbus Roman No9 L"/>
                <a:ea typeface="SimSun" pitchFamily="2" charset="-122"/>
              </a:rPr>
              <a:t>k</a:t>
            </a:r>
            <a:endParaRPr lang="en-CA" altLang="zh-CN" sz="2000">
              <a:latin typeface="Times New Roman" pitchFamily="18" charset="0"/>
              <a:ea typeface="SimSun" pitchFamily="2" charset="-122"/>
            </a:endParaRPr>
          </a:p>
        </p:txBody>
      </p:sp>
      <p:sp>
        <p:nvSpPr>
          <p:cNvPr id="34" name="Rectangle 36"/>
          <p:cNvSpPr>
            <a:spLocks noChangeArrowheads="1"/>
          </p:cNvSpPr>
          <p:nvPr/>
        </p:nvSpPr>
        <p:spPr bwMode="auto">
          <a:xfrm>
            <a:off x="656947" y="4774344"/>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4</a:t>
            </a:r>
            <a:endParaRPr lang="en-CA" altLang="zh-CN" sz="2000">
              <a:latin typeface="Times New Roman" pitchFamily="18" charset="0"/>
              <a:ea typeface="SimSun" pitchFamily="2" charset="-122"/>
            </a:endParaRPr>
          </a:p>
        </p:txBody>
      </p:sp>
      <p:sp>
        <p:nvSpPr>
          <p:cNvPr id="35" name="Rectangle 37"/>
          <p:cNvSpPr>
            <a:spLocks noChangeArrowheads="1"/>
          </p:cNvSpPr>
          <p:nvPr/>
        </p:nvSpPr>
        <p:spPr bwMode="auto">
          <a:xfrm>
            <a:off x="523955" y="4774344"/>
            <a:ext cx="100247"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a:t>
            </a:r>
            <a:endParaRPr lang="en-CA" altLang="zh-CN" sz="2000">
              <a:latin typeface="Times New Roman" pitchFamily="18" charset="0"/>
              <a:ea typeface="SimSun" pitchFamily="2" charset="-122"/>
            </a:endParaRPr>
          </a:p>
        </p:txBody>
      </p:sp>
      <p:sp>
        <p:nvSpPr>
          <p:cNvPr id="44" name="Rectangle 46"/>
          <p:cNvSpPr>
            <a:spLocks noChangeArrowheads="1"/>
          </p:cNvSpPr>
          <p:nvPr/>
        </p:nvSpPr>
        <p:spPr bwMode="auto">
          <a:xfrm>
            <a:off x="4882941" y="867623"/>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0</a:t>
            </a:r>
            <a:endParaRPr lang="en-CA" altLang="zh-CN" sz="2000">
              <a:latin typeface="Times New Roman" pitchFamily="18" charset="0"/>
              <a:ea typeface="SimSun" pitchFamily="2" charset="-122"/>
            </a:endParaRPr>
          </a:p>
        </p:txBody>
      </p:sp>
      <p:sp>
        <p:nvSpPr>
          <p:cNvPr id="45" name="Rectangle 47"/>
          <p:cNvSpPr>
            <a:spLocks noChangeArrowheads="1"/>
          </p:cNvSpPr>
          <p:nvPr/>
        </p:nvSpPr>
        <p:spPr bwMode="auto">
          <a:xfrm>
            <a:off x="478999" y="867623"/>
            <a:ext cx="251561"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CA" sz="2000">
                <a:solidFill>
                  <a:srgbClr val="000000"/>
                </a:solidFill>
                <a:latin typeface="Nimbus Roman No9 L"/>
                <a:ea typeface="SimSun" pitchFamily="2" charset="-122"/>
              </a:rPr>
              <a:t> </a:t>
            </a:r>
            <a:r>
              <a:rPr lang="en-CA" altLang="zh-CN" sz="2000">
                <a:solidFill>
                  <a:srgbClr val="000000"/>
                </a:solidFill>
                <a:latin typeface="Nimbus Roman No9 L"/>
                <a:ea typeface="SimSun" pitchFamily="2" charset="-122"/>
              </a:rPr>
              <a:t>0</a:t>
            </a:r>
            <a:endParaRPr lang="en-CA" altLang="zh-CN" sz="2000">
              <a:latin typeface="Times New Roman" pitchFamily="18" charset="0"/>
              <a:ea typeface="SimSun" pitchFamily="2" charset="-122"/>
            </a:endParaRPr>
          </a:p>
        </p:txBody>
      </p:sp>
      <p:sp>
        <p:nvSpPr>
          <p:cNvPr id="46" name="Rectangle 48"/>
          <p:cNvSpPr>
            <a:spLocks noChangeArrowheads="1"/>
          </p:cNvSpPr>
          <p:nvPr/>
        </p:nvSpPr>
        <p:spPr bwMode="auto">
          <a:xfrm>
            <a:off x="523955" y="1582351"/>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4</a:t>
            </a:r>
            <a:endParaRPr lang="en-CA" altLang="zh-CN" sz="2000">
              <a:latin typeface="Times New Roman" pitchFamily="18" charset="0"/>
              <a:ea typeface="SimSun" pitchFamily="2" charset="-122"/>
            </a:endParaRPr>
          </a:p>
        </p:txBody>
      </p:sp>
      <p:sp>
        <p:nvSpPr>
          <p:cNvPr id="81" name="Rectangle 87"/>
          <p:cNvSpPr>
            <a:spLocks noChangeArrowheads="1"/>
          </p:cNvSpPr>
          <p:nvPr/>
        </p:nvSpPr>
        <p:spPr bwMode="auto">
          <a:xfrm>
            <a:off x="4882941" y="1582351"/>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4</a:t>
            </a:r>
            <a:endParaRPr lang="en-CA" altLang="zh-CN" sz="2000">
              <a:latin typeface="Times New Roman" pitchFamily="18" charset="0"/>
              <a:ea typeface="SimSun" pitchFamily="2" charset="-122"/>
            </a:endParaRPr>
          </a:p>
        </p:txBody>
      </p:sp>
      <p:grpSp>
        <p:nvGrpSpPr>
          <p:cNvPr id="86" name="Group 85"/>
          <p:cNvGrpSpPr/>
          <p:nvPr/>
        </p:nvGrpSpPr>
        <p:grpSpPr>
          <a:xfrm>
            <a:off x="5220073" y="701084"/>
            <a:ext cx="3600400" cy="4540494"/>
            <a:chOff x="5969553" y="1247531"/>
            <a:chExt cx="2850919" cy="4540494"/>
          </a:xfrm>
        </p:grpSpPr>
        <p:sp>
          <p:nvSpPr>
            <p:cNvPr id="47" name="Rectangle 49"/>
            <p:cNvSpPr>
              <a:spLocks noChangeArrowheads="1"/>
            </p:cNvSpPr>
            <p:nvPr/>
          </p:nvSpPr>
          <p:spPr bwMode="auto">
            <a:xfrm>
              <a:off x="5969553" y="1247531"/>
              <a:ext cx="2850919" cy="4540494"/>
            </a:xfrm>
            <a:prstGeom prst="rect">
              <a:avLst/>
            </a:prstGeom>
            <a:noFill/>
            <a:ln w="19050">
              <a:solidFill>
                <a:schemeClr val="tx1"/>
              </a:solidFill>
              <a:miter lim="800000"/>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p>
          </p:txBody>
        </p:sp>
        <p:sp>
          <p:nvSpPr>
            <p:cNvPr id="48" name="Line 50"/>
            <p:cNvSpPr>
              <a:spLocks noChangeShapeType="1"/>
            </p:cNvSpPr>
            <p:nvPr/>
          </p:nvSpPr>
          <p:spPr bwMode="auto">
            <a:xfrm flipH="1">
              <a:off x="5969553" y="1934503"/>
              <a:ext cx="2850919" cy="2314"/>
            </a:xfrm>
            <a:prstGeom prst="line">
              <a:avLst/>
            </a:prstGeom>
            <a:noFill/>
            <a:ln w="19050">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49" name="Line 51"/>
            <p:cNvSpPr>
              <a:spLocks noChangeShapeType="1"/>
            </p:cNvSpPr>
            <p:nvPr/>
          </p:nvSpPr>
          <p:spPr bwMode="auto">
            <a:xfrm flipH="1">
              <a:off x="5969553" y="2651545"/>
              <a:ext cx="2850919" cy="2314"/>
            </a:xfrm>
            <a:prstGeom prst="line">
              <a:avLst/>
            </a:prstGeom>
            <a:noFill/>
            <a:ln w="19050">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50" name="Line 52"/>
            <p:cNvSpPr>
              <a:spLocks noChangeShapeType="1"/>
            </p:cNvSpPr>
            <p:nvPr/>
          </p:nvSpPr>
          <p:spPr bwMode="auto">
            <a:xfrm flipV="1">
              <a:off x="6681346" y="1247531"/>
              <a:ext cx="1874" cy="1404014"/>
            </a:xfrm>
            <a:prstGeom prst="line">
              <a:avLst/>
            </a:prstGeom>
            <a:noFill/>
            <a:ln w="19050">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51" name="Line 53"/>
            <p:cNvSpPr>
              <a:spLocks noChangeShapeType="1"/>
            </p:cNvSpPr>
            <p:nvPr/>
          </p:nvSpPr>
          <p:spPr bwMode="auto">
            <a:xfrm flipV="1">
              <a:off x="7395013" y="1247531"/>
              <a:ext cx="1873" cy="1404014"/>
            </a:xfrm>
            <a:prstGeom prst="line">
              <a:avLst/>
            </a:prstGeom>
            <a:noFill/>
            <a:ln w="19050">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52" name="Line 54"/>
            <p:cNvSpPr>
              <a:spLocks noChangeShapeType="1"/>
            </p:cNvSpPr>
            <p:nvPr/>
          </p:nvSpPr>
          <p:spPr bwMode="auto">
            <a:xfrm flipV="1">
              <a:off x="8108679" y="1247531"/>
              <a:ext cx="1874" cy="1404014"/>
            </a:xfrm>
            <a:prstGeom prst="line">
              <a:avLst/>
            </a:prstGeom>
            <a:noFill/>
            <a:ln w="19050">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53" name="Line 55"/>
            <p:cNvSpPr>
              <a:spLocks noChangeShapeType="1"/>
            </p:cNvSpPr>
            <p:nvPr/>
          </p:nvSpPr>
          <p:spPr bwMode="auto">
            <a:xfrm flipH="1">
              <a:off x="5969553" y="5101053"/>
              <a:ext cx="2850919" cy="2312"/>
            </a:xfrm>
            <a:prstGeom prst="line">
              <a:avLst/>
            </a:prstGeom>
            <a:noFill/>
            <a:ln w="19050">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54" name="Line 56"/>
            <p:cNvSpPr>
              <a:spLocks noChangeShapeType="1"/>
            </p:cNvSpPr>
            <p:nvPr/>
          </p:nvSpPr>
          <p:spPr bwMode="auto">
            <a:xfrm flipV="1">
              <a:off x="6681346" y="5101053"/>
              <a:ext cx="1874" cy="686972"/>
            </a:xfrm>
            <a:prstGeom prst="line">
              <a:avLst/>
            </a:prstGeom>
            <a:noFill/>
            <a:ln w="19050">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55" name="Line 57"/>
            <p:cNvSpPr>
              <a:spLocks noChangeShapeType="1"/>
            </p:cNvSpPr>
            <p:nvPr/>
          </p:nvSpPr>
          <p:spPr bwMode="auto">
            <a:xfrm flipV="1">
              <a:off x="7395013" y="5101053"/>
              <a:ext cx="1873" cy="686972"/>
            </a:xfrm>
            <a:prstGeom prst="line">
              <a:avLst/>
            </a:prstGeom>
            <a:noFill/>
            <a:ln w="19050">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56" name="Line 58"/>
            <p:cNvSpPr>
              <a:spLocks noChangeShapeType="1"/>
            </p:cNvSpPr>
            <p:nvPr/>
          </p:nvSpPr>
          <p:spPr bwMode="auto">
            <a:xfrm flipV="1">
              <a:off x="8108679" y="5101053"/>
              <a:ext cx="1874" cy="686972"/>
            </a:xfrm>
            <a:prstGeom prst="line">
              <a:avLst/>
            </a:prstGeom>
            <a:noFill/>
            <a:ln w="19050">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57" name="Rectangle 59"/>
            <p:cNvSpPr>
              <a:spLocks noChangeArrowheads="1"/>
            </p:cNvSpPr>
            <p:nvPr/>
          </p:nvSpPr>
          <p:spPr bwMode="auto">
            <a:xfrm>
              <a:off x="6125024" y="5320791"/>
              <a:ext cx="168338"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58" name="Rectangle 60"/>
            <p:cNvSpPr>
              <a:spLocks noChangeArrowheads="1"/>
            </p:cNvSpPr>
            <p:nvPr/>
          </p:nvSpPr>
          <p:spPr bwMode="auto">
            <a:xfrm>
              <a:off x="6214935" y="5209765"/>
              <a:ext cx="101545" cy="307777"/>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i="1" smtClean="0">
                  <a:solidFill>
                    <a:srgbClr val="000000"/>
                  </a:solidFill>
                  <a:latin typeface="Nimbus Roman No9 L"/>
                  <a:ea typeface="SimSun" pitchFamily="2" charset="-122"/>
                </a:rPr>
                <a:t>k</a:t>
              </a:r>
              <a:endParaRPr lang="en-CA" altLang="zh-CN" sz="2000">
                <a:latin typeface="Times New Roman" pitchFamily="18" charset="0"/>
                <a:ea typeface="SimSun" pitchFamily="2" charset="-122"/>
              </a:endParaRPr>
            </a:p>
          </p:txBody>
        </p:sp>
        <p:sp>
          <p:nvSpPr>
            <p:cNvPr id="59" name="Rectangle 61"/>
            <p:cNvSpPr>
              <a:spLocks noChangeArrowheads="1"/>
            </p:cNvSpPr>
            <p:nvPr/>
          </p:nvSpPr>
          <p:spPr bwMode="auto">
            <a:xfrm>
              <a:off x="6458443" y="5320791"/>
              <a:ext cx="168338"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1</a:t>
              </a:r>
              <a:endParaRPr lang="en-CA" altLang="zh-CN" sz="2000">
                <a:latin typeface="Times New Roman" pitchFamily="18" charset="0"/>
                <a:ea typeface="SimSun" pitchFamily="2" charset="-122"/>
              </a:endParaRPr>
            </a:p>
          </p:txBody>
        </p:sp>
        <p:sp>
          <p:nvSpPr>
            <p:cNvPr id="60" name="Rectangle 62"/>
            <p:cNvSpPr>
              <a:spLocks noChangeArrowheads="1"/>
            </p:cNvSpPr>
            <p:nvPr/>
          </p:nvSpPr>
          <p:spPr bwMode="auto">
            <a:xfrm>
              <a:off x="6302972" y="5320791"/>
              <a:ext cx="100247"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a:t>
              </a:r>
              <a:endParaRPr lang="en-CA" altLang="zh-CN" sz="2000">
                <a:latin typeface="Times New Roman" pitchFamily="18" charset="0"/>
                <a:ea typeface="SimSun" pitchFamily="2" charset="-122"/>
              </a:endParaRPr>
            </a:p>
          </p:txBody>
        </p:sp>
        <p:sp>
          <p:nvSpPr>
            <p:cNvPr id="61" name="Rectangle 63"/>
            <p:cNvSpPr>
              <a:spLocks noChangeArrowheads="1"/>
            </p:cNvSpPr>
            <p:nvPr/>
          </p:nvSpPr>
          <p:spPr bwMode="auto">
            <a:xfrm>
              <a:off x="6816212" y="5320791"/>
              <a:ext cx="168338"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62" name="Rectangle 64"/>
            <p:cNvSpPr>
              <a:spLocks noChangeArrowheads="1"/>
            </p:cNvSpPr>
            <p:nvPr/>
          </p:nvSpPr>
          <p:spPr bwMode="auto">
            <a:xfrm>
              <a:off x="6926728" y="5209765"/>
              <a:ext cx="151314"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i="1">
                  <a:solidFill>
                    <a:srgbClr val="000000"/>
                  </a:solidFill>
                  <a:latin typeface="Nimbus Roman No9 L"/>
                  <a:ea typeface="SimSun" pitchFamily="2" charset="-122"/>
                </a:rPr>
                <a:t>k</a:t>
              </a:r>
              <a:endParaRPr lang="en-CA" altLang="zh-CN" sz="2000">
                <a:latin typeface="Times New Roman" pitchFamily="18" charset="0"/>
                <a:ea typeface="SimSun" pitchFamily="2" charset="-122"/>
              </a:endParaRPr>
            </a:p>
          </p:txBody>
        </p:sp>
        <p:sp>
          <p:nvSpPr>
            <p:cNvPr id="63" name="Rectangle 65"/>
            <p:cNvSpPr>
              <a:spLocks noChangeArrowheads="1"/>
            </p:cNvSpPr>
            <p:nvPr/>
          </p:nvSpPr>
          <p:spPr bwMode="auto">
            <a:xfrm>
              <a:off x="7172109" y="5320791"/>
              <a:ext cx="168338"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64" name="Rectangle 66"/>
            <p:cNvSpPr>
              <a:spLocks noChangeArrowheads="1"/>
            </p:cNvSpPr>
            <p:nvPr/>
          </p:nvSpPr>
          <p:spPr bwMode="auto">
            <a:xfrm>
              <a:off x="7016639" y="5320791"/>
              <a:ext cx="100247"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a:t>
              </a:r>
              <a:endParaRPr lang="en-CA" altLang="zh-CN" sz="2000">
                <a:latin typeface="Times New Roman" pitchFamily="18" charset="0"/>
                <a:ea typeface="SimSun" pitchFamily="2" charset="-122"/>
              </a:endParaRPr>
            </a:p>
          </p:txBody>
        </p:sp>
        <p:sp>
          <p:nvSpPr>
            <p:cNvPr id="65" name="Rectangle 67"/>
            <p:cNvSpPr>
              <a:spLocks noChangeArrowheads="1"/>
            </p:cNvSpPr>
            <p:nvPr/>
          </p:nvSpPr>
          <p:spPr bwMode="auto">
            <a:xfrm>
              <a:off x="7528005" y="5320791"/>
              <a:ext cx="168338"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66" name="Rectangle 68"/>
            <p:cNvSpPr>
              <a:spLocks noChangeArrowheads="1"/>
            </p:cNvSpPr>
            <p:nvPr/>
          </p:nvSpPr>
          <p:spPr bwMode="auto">
            <a:xfrm>
              <a:off x="7640394" y="5209765"/>
              <a:ext cx="151314"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i="1">
                  <a:solidFill>
                    <a:srgbClr val="000000"/>
                  </a:solidFill>
                  <a:latin typeface="Nimbus Roman No9 L"/>
                  <a:ea typeface="SimSun" pitchFamily="2" charset="-122"/>
                </a:rPr>
                <a:t>k</a:t>
              </a:r>
              <a:endParaRPr lang="en-CA" altLang="zh-CN" sz="2000">
                <a:latin typeface="Times New Roman" pitchFamily="18" charset="0"/>
                <a:ea typeface="SimSun" pitchFamily="2" charset="-122"/>
              </a:endParaRPr>
            </a:p>
          </p:txBody>
        </p:sp>
        <p:sp>
          <p:nvSpPr>
            <p:cNvPr id="67" name="Rectangle 69"/>
            <p:cNvSpPr>
              <a:spLocks noChangeArrowheads="1"/>
            </p:cNvSpPr>
            <p:nvPr/>
          </p:nvSpPr>
          <p:spPr bwMode="auto">
            <a:xfrm>
              <a:off x="7863298" y="5320791"/>
              <a:ext cx="168338"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3</a:t>
              </a:r>
              <a:endParaRPr lang="en-CA" altLang="zh-CN" sz="2000">
                <a:latin typeface="Times New Roman" pitchFamily="18" charset="0"/>
                <a:ea typeface="SimSun" pitchFamily="2" charset="-122"/>
              </a:endParaRPr>
            </a:p>
          </p:txBody>
        </p:sp>
        <p:sp>
          <p:nvSpPr>
            <p:cNvPr id="68" name="Rectangle 70"/>
            <p:cNvSpPr>
              <a:spLocks noChangeArrowheads="1"/>
            </p:cNvSpPr>
            <p:nvPr/>
          </p:nvSpPr>
          <p:spPr bwMode="auto">
            <a:xfrm>
              <a:off x="7728432" y="5320791"/>
              <a:ext cx="100247"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a:t>
              </a:r>
              <a:endParaRPr lang="en-CA" altLang="zh-CN" sz="2000">
                <a:latin typeface="Times New Roman" pitchFamily="18" charset="0"/>
                <a:ea typeface="SimSun" pitchFamily="2" charset="-122"/>
              </a:endParaRPr>
            </a:p>
          </p:txBody>
        </p:sp>
        <p:sp>
          <p:nvSpPr>
            <p:cNvPr id="69" name="Rectangle 71"/>
            <p:cNvSpPr>
              <a:spLocks noChangeArrowheads="1"/>
            </p:cNvSpPr>
            <p:nvPr/>
          </p:nvSpPr>
          <p:spPr bwMode="auto">
            <a:xfrm>
              <a:off x="8241672" y="5320791"/>
              <a:ext cx="168338"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70" name="Rectangle 72"/>
            <p:cNvSpPr>
              <a:spLocks noChangeArrowheads="1"/>
            </p:cNvSpPr>
            <p:nvPr/>
          </p:nvSpPr>
          <p:spPr bwMode="auto">
            <a:xfrm>
              <a:off x="8352187" y="5209765"/>
              <a:ext cx="151314"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i="1">
                  <a:solidFill>
                    <a:srgbClr val="000000"/>
                  </a:solidFill>
                  <a:latin typeface="Nimbus Roman No9 L"/>
                  <a:ea typeface="SimSun" pitchFamily="2" charset="-122"/>
                </a:rPr>
                <a:t>k</a:t>
              </a:r>
              <a:endParaRPr lang="en-CA" altLang="zh-CN" sz="2000">
                <a:latin typeface="Times New Roman" pitchFamily="18" charset="0"/>
                <a:ea typeface="SimSun" pitchFamily="2" charset="-122"/>
              </a:endParaRPr>
            </a:p>
          </p:txBody>
        </p:sp>
        <p:sp>
          <p:nvSpPr>
            <p:cNvPr id="71" name="Rectangle 73"/>
            <p:cNvSpPr>
              <a:spLocks noChangeArrowheads="1"/>
            </p:cNvSpPr>
            <p:nvPr/>
          </p:nvSpPr>
          <p:spPr bwMode="auto">
            <a:xfrm>
              <a:off x="8575091" y="5320791"/>
              <a:ext cx="168338"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4</a:t>
              </a:r>
              <a:endParaRPr lang="en-CA" altLang="zh-CN" sz="2000">
                <a:latin typeface="Times New Roman" pitchFamily="18" charset="0"/>
                <a:ea typeface="SimSun" pitchFamily="2" charset="-122"/>
              </a:endParaRPr>
            </a:p>
          </p:txBody>
        </p:sp>
        <p:sp>
          <p:nvSpPr>
            <p:cNvPr id="72" name="Rectangle 74"/>
            <p:cNvSpPr>
              <a:spLocks noChangeArrowheads="1"/>
            </p:cNvSpPr>
            <p:nvPr/>
          </p:nvSpPr>
          <p:spPr bwMode="auto">
            <a:xfrm>
              <a:off x="8442098" y="5320791"/>
              <a:ext cx="100247"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a:t>
              </a:r>
              <a:endParaRPr lang="en-CA" altLang="zh-CN" sz="2000">
                <a:latin typeface="Times New Roman" pitchFamily="18" charset="0"/>
                <a:ea typeface="SimSun" pitchFamily="2" charset="-122"/>
              </a:endParaRPr>
            </a:p>
          </p:txBody>
        </p:sp>
        <p:sp>
          <p:nvSpPr>
            <p:cNvPr id="73" name="Rectangle 75"/>
            <p:cNvSpPr>
              <a:spLocks noChangeArrowheads="1"/>
            </p:cNvSpPr>
            <p:nvPr/>
          </p:nvSpPr>
          <p:spPr bwMode="auto">
            <a:xfrm>
              <a:off x="6280494" y="1414070"/>
              <a:ext cx="168338"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3</a:t>
              </a:r>
              <a:endParaRPr lang="en-CA" altLang="zh-CN" sz="2000">
                <a:latin typeface="Times New Roman" pitchFamily="18" charset="0"/>
                <a:ea typeface="SimSun" pitchFamily="2" charset="-122"/>
              </a:endParaRPr>
            </a:p>
          </p:txBody>
        </p:sp>
        <p:sp>
          <p:nvSpPr>
            <p:cNvPr id="74" name="Rectangle 76"/>
            <p:cNvSpPr>
              <a:spLocks noChangeArrowheads="1"/>
            </p:cNvSpPr>
            <p:nvPr/>
          </p:nvSpPr>
          <p:spPr bwMode="auto">
            <a:xfrm>
              <a:off x="6994161" y="1414070"/>
              <a:ext cx="168338"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75" name="Rectangle 77"/>
            <p:cNvSpPr>
              <a:spLocks noChangeArrowheads="1"/>
            </p:cNvSpPr>
            <p:nvPr/>
          </p:nvSpPr>
          <p:spPr bwMode="auto">
            <a:xfrm>
              <a:off x="7685349" y="1414070"/>
              <a:ext cx="168338"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1</a:t>
              </a:r>
              <a:endParaRPr lang="en-CA" altLang="zh-CN" sz="2000">
                <a:latin typeface="Times New Roman" pitchFamily="18" charset="0"/>
                <a:ea typeface="SimSun" pitchFamily="2" charset="-122"/>
              </a:endParaRPr>
            </a:p>
          </p:txBody>
        </p:sp>
        <p:sp>
          <p:nvSpPr>
            <p:cNvPr id="76" name="Rectangle 78"/>
            <p:cNvSpPr>
              <a:spLocks noChangeArrowheads="1"/>
            </p:cNvSpPr>
            <p:nvPr/>
          </p:nvSpPr>
          <p:spPr bwMode="auto">
            <a:xfrm>
              <a:off x="8397142" y="1414070"/>
              <a:ext cx="168338"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0</a:t>
              </a:r>
              <a:endParaRPr lang="en-CA" altLang="zh-CN" sz="2000">
                <a:latin typeface="Times New Roman" pitchFamily="18" charset="0"/>
                <a:ea typeface="SimSun" pitchFamily="2" charset="-122"/>
              </a:endParaRPr>
            </a:p>
          </p:txBody>
        </p:sp>
        <p:sp>
          <p:nvSpPr>
            <p:cNvPr id="77" name="Rectangle 79"/>
            <p:cNvSpPr>
              <a:spLocks noChangeArrowheads="1"/>
            </p:cNvSpPr>
            <p:nvPr/>
          </p:nvSpPr>
          <p:spPr bwMode="auto">
            <a:xfrm>
              <a:off x="6280494" y="2128798"/>
              <a:ext cx="168338"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7</a:t>
              </a:r>
              <a:endParaRPr lang="en-CA" altLang="zh-CN" sz="2000">
                <a:latin typeface="Times New Roman" pitchFamily="18" charset="0"/>
                <a:ea typeface="SimSun" pitchFamily="2" charset="-122"/>
              </a:endParaRPr>
            </a:p>
          </p:txBody>
        </p:sp>
        <p:sp>
          <p:nvSpPr>
            <p:cNvPr id="78" name="Rectangle 80"/>
            <p:cNvSpPr>
              <a:spLocks noChangeArrowheads="1"/>
            </p:cNvSpPr>
            <p:nvPr/>
          </p:nvSpPr>
          <p:spPr bwMode="auto">
            <a:xfrm>
              <a:off x="6994161" y="2128798"/>
              <a:ext cx="168338"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6</a:t>
              </a:r>
              <a:endParaRPr lang="en-CA" altLang="zh-CN" sz="2000">
                <a:latin typeface="Times New Roman" pitchFamily="18" charset="0"/>
                <a:ea typeface="SimSun" pitchFamily="2" charset="-122"/>
              </a:endParaRPr>
            </a:p>
          </p:txBody>
        </p:sp>
        <p:sp>
          <p:nvSpPr>
            <p:cNvPr id="79" name="Rectangle 81"/>
            <p:cNvSpPr>
              <a:spLocks noChangeArrowheads="1"/>
            </p:cNvSpPr>
            <p:nvPr/>
          </p:nvSpPr>
          <p:spPr bwMode="auto">
            <a:xfrm>
              <a:off x="7685349" y="2128798"/>
              <a:ext cx="168338"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5</a:t>
              </a:r>
              <a:endParaRPr lang="en-CA" altLang="zh-CN" sz="2000">
                <a:latin typeface="Times New Roman" pitchFamily="18" charset="0"/>
                <a:ea typeface="SimSun" pitchFamily="2" charset="-122"/>
              </a:endParaRPr>
            </a:p>
          </p:txBody>
        </p:sp>
        <p:sp>
          <p:nvSpPr>
            <p:cNvPr id="80" name="Rectangle 82"/>
            <p:cNvSpPr>
              <a:spLocks noChangeArrowheads="1"/>
            </p:cNvSpPr>
            <p:nvPr/>
          </p:nvSpPr>
          <p:spPr bwMode="auto">
            <a:xfrm>
              <a:off x="8397142" y="2128798"/>
              <a:ext cx="168338" cy="448441"/>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4</a:t>
              </a:r>
              <a:endParaRPr lang="en-CA" altLang="zh-CN" sz="2000">
                <a:latin typeface="Times New Roman" pitchFamily="18" charset="0"/>
                <a:ea typeface="SimSun" pitchFamily="2" charset="-122"/>
              </a:endParaRPr>
            </a:p>
          </p:txBody>
        </p:sp>
        <p:sp>
          <p:nvSpPr>
            <p:cNvPr id="82" name="Text Box 91"/>
            <p:cNvSpPr txBox="1">
              <a:spLocks noChangeArrowheads="1"/>
            </p:cNvSpPr>
            <p:nvPr/>
          </p:nvSpPr>
          <p:spPr bwMode="auto">
            <a:xfrm>
              <a:off x="7277004" y="3234430"/>
              <a:ext cx="314688" cy="1479854"/>
            </a:xfrm>
            <a:prstGeom prst="rect">
              <a:avLst/>
            </a:prstGeom>
            <a:noFill/>
            <a:ln w="9525">
              <a:noFill/>
              <a:miter lim="800000"/>
            </a:ln>
            <a:extLst>
              <a:ext uri="{909E8E84-426E-40DD-AFC4-6F175D3DCCD1}">
                <a14:hiddenFill xmlns:a14="http://schemas.microsoft.com/office/drawing/2010/main" xmlns="">
                  <a:solidFill>
                    <a:srgbClr val="FFFFFF"/>
                  </a:solidFill>
                </a14:hiddenFill>
              </a:ext>
            </a:extLst>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lnSpc>
                  <a:spcPct val="20000"/>
                </a:lnSpc>
                <a:spcBef>
                  <a:spcPct val="50000"/>
                </a:spcBef>
              </a:pPr>
              <a:endParaRPr lang="zh-CN" altLang="en-US"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endParaRPr lang="en-US" altLang="zh-CN"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endParaRPr lang="en-US" altLang="zh-CN"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p>
            <a:p>
              <a:pPr eaLnBrk="1" hangingPunct="1">
                <a:lnSpc>
                  <a:spcPct val="20000"/>
                </a:lnSpc>
                <a:spcBef>
                  <a:spcPct val="50000"/>
                </a:spcBef>
              </a:pPr>
              <a:endParaRPr lang="zh-CN" altLang="en-CA" sz="2000">
                <a:latin typeface="Nimbus Roman No9 L"/>
                <a:ea typeface="SimSun" pitchFamily="2" charset="-122"/>
              </a:endParaRPr>
            </a:p>
          </p:txBody>
        </p:sp>
      </p:grpSp>
      <p:grpSp>
        <p:nvGrpSpPr>
          <p:cNvPr id="85" name="Group 84"/>
          <p:cNvGrpSpPr/>
          <p:nvPr/>
        </p:nvGrpSpPr>
        <p:grpSpPr>
          <a:xfrm>
            <a:off x="899592" y="650305"/>
            <a:ext cx="3500917" cy="4572480"/>
            <a:chOff x="2004115" y="1196752"/>
            <a:chExt cx="2828442" cy="4572480"/>
          </a:xfrm>
        </p:grpSpPr>
        <p:sp>
          <p:nvSpPr>
            <p:cNvPr id="2" name="Rectangle 4"/>
            <p:cNvSpPr>
              <a:spLocks noChangeArrowheads="1"/>
            </p:cNvSpPr>
            <p:nvPr/>
          </p:nvSpPr>
          <p:spPr bwMode="auto">
            <a:xfrm>
              <a:off x="2004115" y="1196752"/>
              <a:ext cx="2828442" cy="4540494"/>
            </a:xfrm>
            <a:prstGeom prst="rect">
              <a:avLst/>
            </a:prstGeom>
            <a:noFill/>
            <a:ln w="19050">
              <a:solidFill>
                <a:schemeClr val="tx1"/>
              </a:solidFill>
              <a:miter lim="800000"/>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p>
          </p:txBody>
        </p:sp>
        <p:sp>
          <p:nvSpPr>
            <p:cNvPr id="3" name="Line 5"/>
            <p:cNvSpPr>
              <a:spLocks noChangeShapeType="1"/>
            </p:cNvSpPr>
            <p:nvPr/>
          </p:nvSpPr>
          <p:spPr bwMode="auto">
            <a:xfrm flipH="1">
              <a:off x="2004115" y="1883724"/>
              <a:ext cx="2828442" cy="2314"/>
            </a:xfrm>
            <a:prstGeom prst="line">
              <a:avLst/>
            </a:prstGeom>
            <a:noFill/>
            <a:ln w="19050">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4" name="Line 6"/>
            <p:cNvSpPr>
              <a:spLocks noChangeShapeType="1"/>
            </p:cNvSpPr>
            <p:nvPr/>
          </p:nvSpPr>
          <p:spPr bwMode="auto">
            <a:xfrm flipH="1">
              <a:off x="2004115" y="2600766"/>
              <a:ext cx="2828442" cy="2314"/>
            </a:xfrm>
            <a:prstGeom prst="line">
              <a:avLst/>
            </a:prstGeom>
            <a:noFill/>
            <a:ln w="19050">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5" name="Line 7"/>
            <p:cNvSpPr>
              <a:spLocks noChangeShapeType="1"/>
            </p:cNvSpPr>
            <p:nvPr/>
          </p:nvSpPr>
          <p:spPr bwMode="auto">
            <a:xfrm flipV="1">
              <a:off x="2715909" y="1196752"/>
              <a:ext cx="1873" cy="1404014"/>
            </a:xfrm>
            <a:prstGeom prst="line">
              <a:avLst/>
            </a:prstGeom>
            <a:noFill/>
            <a:ln w="19050">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6" name="Line 8"/>
            <p:cNvSpPr>
              <a:spLocks noChangeShapeType="1"/>
            </p:cNvSpPr>
            <p:nvPr/>
          </p:nvSpPr>
          <p:spPr bwMode="auto">
            <a:xfrm flipV="1">
              <a:off x="3407096" y="1196752"/>
              <a:ext cx="11239" cy="1404014"/>
            </a:xfrm>
            <a:prstGeom prst="line">
              <a:avLst/>
            </a:prstGeom>
            <a:noFill/>
            <a:ln w="19050">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7" name="Line 9"/>
            <p:cNvSpPr>
              <a:spLocks noChangeShapeType="1"/>
            </p:cNvSpPr>
            <p:nvPr/>
          </p:nvSpPr>
          <p:spPr bwMode="auto">
            <a:xfrm flipV="1">
              <a:off x="4120764" y="1196752"/>
              <a:ext cx="1873" cy="1404014"/>
            </a:xfrm>
            <a:prstGeom prst="line">
              <a:avLst/>
            </a:prstGeom>
            <a:noFill/>
            <a:ln w="19050">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8" name="Line 10"/>
            <p:cNvSpPr>
              <a:spLocks noChangeShapeType="1"/>
            </p:cNvSpPr>
            <p:nvPr/>
          </p:nvSpPr>
          <p:spPr bwMode="auto">
            <a:xfrm flipH="1">
              <a:off x="2004115" y="5050274"/>
              <a:ext cx="2828442" cy="2312"/>
            </a:xfrm>
            <a:prstGeom prst="line">
              <a:avLst/>
            </a:prstGeom>
            <a:noFill/>
            <a:ln w="19050">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9" name="Line 11"/>
            <p:cNvSpPr>
              <a:spLocks noChangeShapeType="1"/>
            </p:cNvSpPr>
            <p:nvPr/>
          </p:nvSpPr>
          <p:spPr bwMode="auto">
            <a:xfrm flipV="1">
              <a:off x="2715909" y="5050274"/>
              <a:ext cx="1873" cy="686972"/>
            </a:xfrm>
            <a:prstGeom prst="line">
              <a:avLst/>
            </a:prstGeom>
            <a:noFill/>
            <a:ln w="19050">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10" name="Line 12"/>
            <p:cNvSpPr>
              <a:spLocks noChangeShapeType="1"/>
            </p:cNvSpPr>
            <p:nvPr/>
          </p:nvSpPr>
          <p:spPr bwMode="auto">
            <a:xfrm flipV="1">
              <a:off x="3407097" y="5050274"/>
              <a:ext cx="1874" cy="686972"/>
            </a:xfrm>
            <a:prstGeom prst="line">
              <a:avLst/>
            </a:prstGeom>
            <a:noFill/>
            <a:ln w="19050">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11" name="Line 13"/>
            <p:cNvSpPr>
              <a:spLocks noChangeShapeType="1"/>
            </p:cNvSpPr>
            <p:nvPr/>
          </p:nvSpPr>
          <p:spPr bwMode="auto">
            <a:xfrm flipV="1">
              <a:off x="4120764" y="5050274"/>
              <a:ext cx="1873" cy="686972"/>
            </a:xfrm>
            <a:prstGeom prst="line">
              <a:avLst/>
            </a:prstGeom>
            <a:noFill/>
            <a:ln w="19050">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12" name="Rectangle 14"/>
            <p:cNvSpPr>
              <a:spLocks noChangeArrowheads="1"/>
            </p:cNvSpPr>
            <p:nvPr/>
          </p:nvSpPr>
          <p:spPr bwMode="auto">
            <a:xfrm>
              <a:off x="2137108" y="5320791"/>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13" name="Rectangle 15"/>
            <p:cNvSpPr>
              <a:spLocks noChangeArrowheads="1"/>
            </p:cNvSpPr>
            <p:nvPr/>
          </p:nvSpPr>
          <p:spPr bwMode="auto">
            <a:xfrm>
              <a:off x="2247624" y="5209765"/>
              <a:ext cx="151314"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i="1">
                  <a:solidFill>
                    <a:srgbClr val="000000"/>
                  </a:solidFill>
                  <a:latin typeface="Nimbus Roman No9 L"/>
                  <a:ea typeface="SimSun" pitchFamily="2" charset="-122"/>
                </a:rPr>
                <a:t>k</a:t>
              </a:r>
              <a:endParaRPr lang="en-CA" altLang="zh-CN" sz="2000">
                <a:latin typeface="Times New Roman" pitchFamily="18" charset="0"/>
                <a:ea typeface="SimSun" pitchFamily="2" charset="-122"/>
              </a:endParaRPr>
            </a:p>
          </p:txBody>
        </p:sp>
        <p:sp>
          <p:nvSpPr>
            <p:cNvPr id="14" name="Rectangle 16"/>
            <p:cNvSpPr>
              <a:spLocks noChangeArrowheads="1"/>
            </p:cNvSpPr>
            <p:nvPr/>
          </p:nvSpPr>
          <p:spPr bwMode="auto">
            <a:xfrm>
              <a:off x="2470527" y="5320791"/>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4</a:t>
              </a:r>
              <a:endParaRPr lang="en-CA" altLang="zh-CN" sz="2000">
                <a:latin typeface="Times New Roman" pitchFamily="18" charset="0"/>
                <a:ea typeface="SimSun" pitchFamily="2" charset="-122"/>
              </a:endParaRPr>
            </a:p>
          </p:txBody>
        </p:sp>
        <p:sp>
          <p:nvSpPr>
            <p:cNvPr id="15" name="Rectangle 17"/>
            <p:cNvSpPr>
              <a:spLocks noChangeArrowheads="1"/>
            </p:cNvSpPr>
            <p:nvPr/>
          </p:nvSpPr>
          <p:spPr bwMode="auto">
            <a:xfrm>
              <a:off x="2337534" y="5320791"/>
              <a:ext cx="100247"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a:t>
              </a:r>
              <a:endParaRPr lang="en-CA" altLang="zh-CN" sz="2000">
                <a:latin typeface="Times New Roman" pitchFamily="18" charset="0"/>
                <a:ea typeface="SimSun" pitchFamily="2" charset="-122"/>
              </a:endParaRPr>
            </a:p>
          </p:txBody>
        </p:sp>
        <p:sp>
          <p:nvSpPr>
            <p:cNvPr id="16" name="Rectangle 18"/>
            <p:cNvSpPr>
              <a:spLocks noChangeArrowheads="1"/>
            </p:cNvSpPr>
            <p:nvPr/>
          </p:nvSpPr>
          <p:spPr bwMode="auto">
            <a:xfrm>
              <a:off x="2850775" y="5320791"/>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17" name="Rectangle 19"/>
            <p:cNvSpPr>
              <a:spLocks noChangeArrowheads="1"/>
            </p:cNvSpPr>
            <p:nvPr/>
          </p:nvSpPr>
          <p:spPr bwMode="auto">
            <a:xfrm>
              <a:off x="2961289" y="5209765"/>
              <a:ext cx="151314"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i="1">
                  <a:solidFill>
                    <a:srgbClr val="000000"/>
                  </a:solidFill>
                  <a:latin typeface="Nimbus Roman No9 L"/>
                  <a:ea typeface="SimSun" pitchFamily="2" charset="-122"/>
                </a:rPr>
                <a:t>k</a:t>
              </a:r>
              <a:endParaRPr lang="en-CA" altLang="zh-CN" sz="2000">
                <a:latin typeface="Times New Roman" pitchFamily="18" charset="0"/>
                <a:ea typeface="SimSun" pitchFamily="2" charset="-122"/>
              </a:endParaRPr>
            </a:p>
          </p:txBody>
        </p:sp>
        <p:sp>
          <p:nvSpPr>
            <p:cNvPr id="18" name="Rectangle 20"/>
            <p:cNvSpPr>
              <a:spLocks noChangeArrowheads="1"/>
            </p:cNvSpPr>
            <p:nvPr/>
          </p:nvSpPr>
          <p:spPr bwMode="auto">
            <a:xfrm>
              <a:off x="3184194" y="5320791"/>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3</a:t>
              </a:r>
              <a:endParaRPr lang="en-CA" altLang="zh-CN" sz="2000">
                <a:latin typeface="Times New Roman" pitchFamily="18" charset="0"/>
                <a:ea typeface="SimSun" pitchFamily="2" charset="-122"/>
              </a:endParaRPr>
            </a:p>
          </p:txBody>
        </p:sp>
        <p:sp>
          <p:nvSpPr>
            <p:cNvPr id="19" name="Rectangle 21"/>
            <p:cNvSpPr>
              <a:spLocks noChangeArrowheads="1"/>
            </p:cNvSpPr>
            <p:nvPr/>
          </p:nvSpPr>
          <p:spPr bwMode="auto">
            <a:xfrm>
              <a:off x="3051200" y="5320791"/>
              <a:ext cx="100247"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a:t>
              </a:r>
              <a:endParaRPr lang="en-CA" altLang="zh-CN" sz="2000">
                <a:latin typeface="Times New Roman" pitchFamily="18" charset="0"/>
                <a:ea typeface="SimSun" pitchFamily="2" charset="-122"/>
              </a:endParaRPr>
            </a:p>
          </p:txBody>
        </p:sp>
        <p:sp>
          <p:nvSpPr>
            <p:cNvPr id="20" name="Rectangle 22"/>
            <p:cNvSpPr>
              <a:spLocks noChangeArrowheads="1"/>
            </p:cNvSpPr>
            <p:nvPr/>
          </p:nvSpPr>
          <p:spPr bwMode="auto">
            <a:xfrm>
              <a:off x="3562568" y="5320791"/>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21" name="Rectangle 23"/>
            <p:cNvSpPr>
              <a:spLocks noChangeArrowheads="1"/>
            </p:cNvSpPr>
            <p:nvPr/>
          </p:nvSpPr>
          <p:spPr bwMode="auto">
            <a:xfrm>
              <a:off x="3652479" y="5209765"/>
              <a:ext cx="151314"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i="1">
                  <a:solidFill>
                    <a:srgbClr val="000000"/>
                  </a:solidFill>
                  <a:latin typeface="Nimbus Roman No9 L"/>
                  <a:ea typeface="SimSun" pitchFamily="2" charset="-122"/>
                </a:rPr>
                <a:t>k</a:t>
              </a:r>
              <a:endParaRPr lang="en-CA" altLang="zh-CN" sz="2000">
                <a:latin typeface="Times New Roman" pitchFamily="18" charset="0"/>
                <a:ea typeface="SimSun" pitchFamily="2" charset="-122"/>
              </a:endParaRPr>
            </a:p>
          </p:txBody>
        </p:sp>
        <p:sp>
          <p:nvSpPr>
            <p:cNvPr id="22" name="Rectangle 24"/>
            <p:cNvSpPr>
              <a:spLocks noChangeArrowheads="1"/>
            </p:cNvSpPr>
            <p:nvPr/>
          </p:nvSpPr>
          <p:spPr bwMode="auto">
            <a:xfrm>
              <a:off x="3897859" y="5320791"/>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23" name="Rectangle 25"/>
            <p:cNvSpPr>
              <a:spLocks noChangeArrowheads="1"/>
            </p:cNvSpPr>
            <p:nvPr/>
          </p:nvSpPr>
          <p:spPr bwMode="auto">
            <a:xfrm>
              <a:off x="3740516" y="5320791"/>
              <a:ext cx="100247"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a:t>
              </a:r>
              <a:endParaRPr lang="en-CA" altLang="zh-CN" sz="2000">
                <a:latin typeface="Times New Roman" pitchFamily="18" charset="0"/>
                <a:ea typeface="SimSun" pitchFamily="2" charset="-122"/>
              </a:endParaRPr>
            </a:p>
          </p:txBody>
        </p:sp>
        <p:sp>
          <p:nvSpPr>
            <p:cNvPr id="24" name="Rectangle 26"/>
            <p:cNvSpPr>
              <a:spLocks noChangeArrowheads="1"/>
            </p:cNvSpPr>
            <p:nvPr/>
          </p:nvSpPr>
          <p:spPr bwMode="auto">
            <a:xfrm>
              <a:off x="4253756" y="5320791"/>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25" name="Rectangle 27"/>
            <p:cNvSpPr>
              <a:spLocks noChangeArrowheads="1"/>
            </p:cNvSpPr>
            <p:nvPr/>
          </p:nvSpPr>
          <p:spPr bwMode="auto">
            <a:xfrm>
              <a:off x="4364272" y="5209765"/>
              <a:ext cx="151314"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i="1">
                  <a:solidFill>
                    <a:srgbClr val="000000"/>
                  </a:solidFill>
                  <a:latin typeface="Nimbus Roman No9 L"/>
                  <a:ea typeface="SimSun" pitchFamily="2" charset="-122"/>
                </a:rPr>
                <a:t>k</a:t>
              </a:r>
              <a:endParaRPr lang="en-CA" altLang="zh-CN" sz="2000">
                <a:latin typeface="Times New Roman" pitchFamily="18" charset="0"/>
                <a:ea typeface="SimSun" pitchFamily="2" charset="-122"/>
              </a:endParaRPr>
            </a:p>
          </p:txBody>
        </p:sp>
        <p:sp>
          <p:nvSpPr>
            <p:cNvPr id="26" name="Rectangle 28"/>
            <p:cNvSpPr>
              <a:spLocks noChangeArrowheads="1"/>
            </p:cNvSpPr>
            <p:nvPr/>
          </p:nvSpPr>
          <p:spPr bwMode="auto">
            <a:xfrm>
              <a:off x="4609653" y="5320791"/>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1</a:t>
              </a:r>
              <a:endParaRPr lang="en-CA" altLang="zh-CN" sz="2000">
                <a:latin typeface="Times New Roman" pitchFamily="18" charset="0"/>
                <a:ea typeface="SimSun" pitchFamily="2" charset="-122"/>
              </a:endParaRPr>
            </a:p>
          </p:txBody>
        </p:sp>
        <p:sp>
          <p:nvSpPr>
            <p:cNvPr id="27" name="Rectangle 29"/>
            <p:cNvSpPr>
              <a:spLocks noChangeArrowheads="1"/>
            </p:cNvSpPr>
            <p:nvPr/>
          </p:nvSpPr>
          <p:spPr bwMode="auto">
            <a:xfrm>
              <a:off x="4454183" y="5320791"/>
              <a:ext cx="100247"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a:t>
              </a:r>
              <a:endParaRPr lang="en-CA" altLang="zh-CN" sz="2000">
                <a:latin typeface="Times New Roman" pitchFamily="18" charset="0"/>
                <a:ea typeface="SimSun" pitchFamily="2" charset="-122"/>
              </a:endParaRPr>
            </a:p>
          </p:txBody>
        </p:sp>
        <p:sp>
          <p:nvSpPr>
            <p:cNvPr id="36" name="Rectangle 38"/>
            <p:cNvSpPr>
              <a:spLocks noChangeArrowheads="1"/>
            </p:cNvSpPr>
            <p:nvPr/>
          </p:nvSpPr>
          <p:spPr bwMode="auto">
            <a:xfrm>
              <a:off x="2292579" y="1414070"/>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0</a:t>
              </a:r>
              <a:endParaRPr lang="en-CA" altLang="zh-CN" sz="2000">
                <a:latin typeface="Times New Roman" pitchFamily="18" charset="0"/>
                <a:ea typeface="SimSun" pitchFamily="2" charset="-122"/>
              </a:endParaRPr>
            </a:p>
          </p:txBody>
        </p:sp>
        <p:sp>
          <p:nvSpPr>
            <p:cNvPr id="37" name="Rectangle 39"/>
            <p:cNvSpPr>
              <a:spLocks noChangeArrowheads="1"/>
            </p:cNvSpPr>
            <p:nvPr/>
          </p:nvSpPr>
          <p:spPr bwMode="auto">
            <a:xfrm>
              <a:off x="3006245" y="1414070"/>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1</a:t>
              </a:r>
              <a:endParaRPr lang="en-CA" altLang="zh-CN" sz="2000">
                <a:latin typeface="Times New Roman" pitchFamily="18" charset="0"/>
                <a:ea typeface="SimSun" pitchFamily="2" charset="-122"/>
              </a:endParaRPr>
            </a:p>
          </p:txBody>
        </p:sp>
        <p:sp>
          <p:nvSpPr>
            <p:cNvPr id="38" name="Rectangle 40"/>
            <p:cNvSpPr>
              <a:spLocks noChangeArrowheads="1"/>
            </p:cNvSpPr>
            <p:nvPr/>
          </p:nvSpPr>
          <p:spPr bwMode="auto">
            <a:xfrm>
              <a:off x="3718038" y="1414070"/>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39" name="Rectangle 41"/>
            <p:cNvSpPr>
              <a:spLocks noChangeArrowheads="1"/>
            </p:cNvSpPr>
            <p:nvPr/>
          </p:nvSpPr>
          <p:spPr bwMode="auto">
            <a:xfrm>
              <a:off x="4431705" y="1414070"/>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3</a:t>
              </a:r>
              <a:endParaRPr lang="en-CA" altLang="zh-CN" sz="2000">
                <a:latin typeface="Times New Roman" pitchFamily="18" charset="0"/>
                <a:ea typeface="SimSun" pitchFamily="2" charset="-122"/>
              </a:endParaRPr>
            </a:p>
          </p:txBody>
        </p:sp>
        <p:sp>
          <p:nvSpPr>
            <p:cNvPr id="40" name="Rectangle 42"/>
            <p:cNvSpPr>
              <a:spLocks noChangeArrowheads="1"/>
            </p:cNvSpPr>
            <p:nvPr/>
          </p:nvSpPr>
          <p:spPr bwMode="auto">
            <a:xfrm>
              <a:off x="2292579" y="2128798"/>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4</a:t>
              </a:r>
              <a:endParaRPr lang="en-CA" altLang="zh-CN" sz="2000">
                <a:latin typeface="Times New Roman" pitchFamily="18" charset="0"/>
                <a:ea typeface="SimSun" pitchFamily="2" charset="-122"/>
              </a:endParaRPr>
            </a:p>
          </p:txBody>
        </p:sp>
        <p:sp>
          <p:nvSpPr>
            <p:cNvPr id="41" name="Rectangle 43"/>
            <p:cNvSpPr>
              <a:spLocks noChangeArrowheads="1"/>
            </p:cNvSpPr>
            <p:nvPr/>
          </p:nvSpPr>
          <p:spPr bwMode="auto">
            <a:xfrm>
              <a:off x="3006245" y="2128798"/>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5</a:t>
              </a:r>
              <a:endParaRPr lang="en-CA" altLang="zh-CN" sz="2000">
                <a:latin typeface="Times New Roman" pitchFamily="18" charset="0"/>
                <a:ea typeface="SimSun" pitchFamily="2" charset="-122"/>
              </a:endParaRPr>
            </a:p>
          </p:txBody>
        </p:sp>
        <p:sp>
          <p:nvSpPr>
            <p:cNvPr id="42" name="Rectangle 44"/>
            <p:cNvSpPr>
              <a:spLocks noChangeArrowheads="1"/>
            </p:cNvSpPr>
            <p:nvPr/>
          </p:nvSpPr>
          <p:spPr bwMode="auto">
            <a:xfrm>
              <a:off x="3718038" y="2128798"/>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6</a:t>
              </a:r>
              <a:endParaRPr lang="en-CA" altLang="zh-CN" sz="2000">
                <a:latin typeface="Times New Roman" pitchFamily="18" charset="0"/>
                <a:ea typeface="SimSun" pitchFamily="2" charset="-122"/>
              </a:endParaRPr>
            </a:p>
          </p:txBody>
        </p:sp>
        <p:sp>
          <p:nvSpPr>
            <p:cNvPr id="43" name="Rectangle 45"/>
            <p:cNvSpPr>
              <a:spLocks noChangeArrowheads="1"/>
            </p:cNvSpPr>
            <p:nvPr/>
          </p:nvSpPr>
          <p:spPr bwMode="auto">
            <a:xfrm>
              <a:off x="4431705" y="2128798"/>
              <a:ext cx="168338" cy="44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7</a:t>
              </a:r>
              <a:endParaRPr lang="en-CA" altLang="zh-CN" sz="2000">
                <a:latin typeface="Times New Roman" pitchFamily="18" charset="0"/>
                <a:ea typeface="SimSun" pitchFamily="2" charset="-122"/>
              </a:endParaRPr>
            </a:p>
          </p:txBody>
        </p:sp>
        <p:sp>
          <p:nvSpPr>
            <p:cNvPr id="83" name="Text Box 92"/>
            <p:cNvSpPr txBox="1">
              <a:spLocks noChangeArrowheads="1"/>
            </p:cNvSpPr>
            <p:nvPr/>
          </p:nvSpPr>
          <p:spPr bwMode="auto">
            <a:xfrm>
              <a:off x="3208544" y="3234430"/>
              <a:ext cx="314688" cy="1479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lnSpc>
                  <a:spcPct val="20000"/>
                </a:lnSpc>
                <a:spcBef>
                  <a:spcPct val="50000"/>
                </a:spcBef>
              </a:pPr>
              <a:endParaRPr lang="zh-CN" altLang="en-US"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endParaRPr lang="en-US" altLang="zh-CN"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endParaRPr lang="en-US" altLang="zh-CN"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p>
            <a:p>
              <a:pPr eaLnBrk="1" hangingPunct="1">
                <a:lnSpc>
                  <a:spcPct val="20000"/>
                </a:lnSpc>
                <a:spcBef>
                  <a:spcPct val="50000"/>
                </a:spcBef>
              </a:pPr>
              <a:endParaRPr lang="zh-CN" altLang="en-CA" sz="2000">
                <a:latin typeface="Nimbus Roman No9 L"/>
                <a:ea typeface="SimSun" pitchFamily="2" charset="-122"/>
              </a:endParaRPr>
            </a:p>
          </p:txBody>
        </p:sp>
      </p:grpSp>
      <p:sp>
        <p:nvSpPr>
          <p:cNvPr id="174" name="TextBox 173"/>
          <p:cNvSpPr txBox="1"/>
          <p:nvPr/>
        </p:nvSpPr>
        <p:spPr>
          <a:xfrm>
            <a:off x="179512" y="188640"/>
            <a:ext cx="808965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t>Address     Byte Address                    Address            Byte    Addess</a:t>
            </a:r>
            <a:endParaRPr lang="en-IN" sz="2400"/>
          </a:p>
        </p:txBody>
      </p:sp>
      <p:sp>
        <p:nvSpPr>
          <p:cNvPr id="175" name="Rectangle 85"/>
          <p:cNvSpPr>
            <a:spLocks noChangeArrowheads="1"/>
          </p:cNvSpPr>
          <p:nvPr/>
        </p:nvSpPr>
        <p:spPr bwMode="auto">
          <a:xfrm>
            <a:off x="1200996" y="5517232"/>
            <a:ext cx="299280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Sans L"/>
                <a:ea typeface="SimSun" pitchFamily="2" charset="-122"/>
              </a:rPr>
              <a:t>(a) Big-endian assignment</a:t>
            </a:r>
            <a:endParaRPr lang="en-CA" altLang="zh-CN" sz="2000">
              <a:latin typeface="Times New Roman" pitchFamily="18" charset="0"/>
              <a:ea typeface="SimSun" pitchFamily="2" charset="-122"/>
            </a:endParaRPr>
          </a:p>
        </p:txBody>
      </p:sp>
      <p:sp>
        <p:nvSpPr>
          <p:cNvPr id="176" name="Rectangle 86"/>
          <p:cNvSpPr>
            <a:spLocks noChangeArrowheads="1"/>
          </p:cNvSpPr>
          <p:nvPr/>
        </p:nvSpPr>
        <p:spPr bwMode="auto">
          <a:xfrm>
            <a:off x="5482213" y="5517232"/>
            <a:ext cx="316272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Sans L"/>
                <a:ea typeface="SimSun" pitchFamily="2" charset="-122"/>
              </a:rPr>
              <a:t>(b) Little-endian assignment</a:t>
            </a:r>
            <a:endParaRPr lang="en-CA" altLang="zh-CN" sz="2000">
              <a:latin typeface="Times New Roman" pitchFamily="18" charset="0"/>
              <a:ea typeface="SimSun" pitchFamily="2" charset="-122"/>
            </a:endParaRPr>
          </a:p>
        </p:txBody>
      </p:sp>
      <p:sp>
        <p:nvSpPr>
          <p:cNvPr id="177" name="Rectangle 93"/>
          <p:cNvSpPr>
            <a:spLocks noChangeArrowheads="1"/>
          </p:cNvSpPr>
          <p:nvPr/>
        </p:nvSpPr>
        <p:spPr bwMode="auto">
          <a:xfrm>
            <a:off x="3006364" y="6169223"/>
            <a:ext cx="397384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Figure </a:t>
            </a:r>
            <a:r>
              <a:rPr lang="en-US" altLang="zh-CN" sz="2000" smtClean="0">
                <a:solidFill>
                  <a:srgbClr val="000000"/>
                </a:solidFill>
                <a:latin typeface="Nimbus Roman No9 L"/>
                <a:ea typeface="SimSun" pitchFamily="2" charset="-122"/>
              </a:rPr>
              <a:t>  </a:t>
            </a:r>
            <a:r>
              <a:rPr lang="en-US" altLang="zh-CN" sz="2000">
                <a:solidFill>
                  <a:srgbClr val="000000"/>
                </a:solidFill>
                <a:latin typeface="Nimbus Roman No9 L"/>
                <a:ea typeface="SimSun" pitchFamily="2" charset="-122"/>
              </a:rPr>
              <a:t>Byte and word addressing.</a:t>
            </a:r>
            <a:endParaRPr lang="en-CA" altLang="zh-CN" sz="2000">
              <a:latin typeface="Times New Roman" pitchFamily="18" charset="0"/>
              <a:ea typeface="SimSun" pitchFamily="2" charset="-122"/>
            </a:endParaRPr>
          </a:p>
        </p:txBody>
      </p:sp>
    </p:spTree>
    <p:extLst>
      <p:ext uri="{BB962C8B-B14F-4D97-AF65-F5344CB8AC3E}">
        <p14:creationId xmlns="" val="1360816634"/>
      </p:ext>
    </p:extLst>
  </p:cSld>
  <p:clrMapOvr>
    <a:masterClrMapping/>
  </p:clrMapOvr>
  <p:transition/>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IN" smtClean="0"/>
              <a:t>Arrangement of Priority Groups</a:t>
            </a:r>
            <a:endParaRPr lang="en-IN"/>
          </a:p>
        </p:txBody>
      </p:sp>
      <p:grpSp>
        <p:nvGrpSpPr>
          <p:cNvPr id="3" name="Group 4"/>
          <p:cNvGrpSpPr/>
          <p:nvPr/>
        </p:nvGrpSpPr>
        <p:grpSpPr>
          <a:xfrm>
            <a:off x="2003425" y="2778125"/>
            <a:ext cx="7987740" cy="3313393"/>
            <a:chOff x="483" y="2211"/>
            <a:chExt cx="3354" cy="1522"/>
          </a:xfrm>
        </p:grpSpPr>
        <p:sp>
          <p:nvSpPr>
            <p:cNvPr id="4" name="Rectangle 5"/>
            <p:cNvSpPr>
              <a:spLocks noChangeArrowheads="1"/>
            </p:cNvSpPr>
            <p:nvPr/>
          </p:nvSpPr>
          <p:spPr bwMode="auto">
            <a:xfrm>
              <a:off x="483" y="2347"/>
              <a:ext cx="775" cy="1047"/>
            </a:xfrm>
            <a:prstGeom prst="rect">
              <a:avLst/>
            </a:prstGeom>
            <a:solidFill>
              <a:srgbClr val="FF9F9F"/>
            </a:solidFill>
            <a:ln w="0">
              <a:solidFill>
                <a:srgbClr val="C00000"/>
              </a:solidFill>
              <a:miter lim="800000"/>
            </a:ln>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5" name="Rectangle 6"/>
            <p:cNvSpPr>
              <a:spLocks noChangeArrowheads="1"/>
            </p:cNvSpPr>
            <p:nvPr/>
          </p:nvSpPr>
          <p:spPr bwMode="auto">
            <a:xfrm>
              <a:off x="483" y="2347"/>
              <a:ext cx="775" cy="1047"/>
            </a:xfrm>
            <a:prstGeom prst="rect">
              <a:avLst/>
            </a:prstGeom>
            <a:noFill/>
            <a:ln w="15875">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6" name="Line 7"/>
            <p:cNvSpPr>
              <a:spLocks noChangeShapeType="1"/>
            </p:cNvSpPr>
            <p:nvPr/>
          </p:nvSpPr>
          <p:spPr bwMode="auto">
            <a:xfrm flipV="1">
              <a:off x="483" y="2347"/>
              <a:ext cx="1" cy="1047"/>
            </a:xfrm>
            <a:prstGeom prst="line">
              <a:avLst/>
            </a:prstGeom>
            <a:noFill/>
            <a:ln w="15875">
              <a:solidFill>
                <a:srgbClr val="B2FFFF"/>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 name="Line 8"/>
            <p:cNvSpPr>
              <a:spLocks noChangeShapeType="1"/>
            </p:cNvSpPr>
            <p:nvPr/>
          </p:nvSpPr>
          <p:spPr bwMode="auto">
            <a:xfrm flipV="1">
              <a:off x="483" y="2347"/>
              <a:ext cx="1" cy="1047"/>
            </a:xfrm>
            <a:prstGeom prst="line">
              <a:avLst/>
            </a:prstGeom>
            <a:noFill/>
            <a:ln w="15875">
              <a:solidFill>
                <a:srgbClr val="C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 name="Freeform 9"/>
            <p:cNvSpPr/>
            <p:nvPr/>
          </p:nvSpPr>
          <p:spPr bwMode="auto">
            <a:xfrm>
              <a:off x="2112" y="2996"/>
              <a:ext cx="9" cy="10"/>
            </a:xfrm>
            <a:custGeom>
              <a:gdLst>
                <a:gd name="T0" fmla="*/ 0 w 1"/>
                <a:gd name="T1" fmla="*/ 10000 h 1"/>
                <a:gd name="T2" fmla="*/ 6561 w 1"/>
                <a:gd name="T3" fmla="*/ 0 h 1"/>
                <a:gd name="T4" fmla="*/ 0 w 1"/>
                <a:gd name="T5" fmla="*/ 0 h 1"/>
                <a:gd name="T6" fmla="*/ 0 w 1"/>
                <a:gd name="T7" fmla="*/ 0 h 1"/>
                <a:gd name="T8" fmla="*/ 0 w 1"/>
                <a:gd name="T9" fmla="*/ 1000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 name="Freeform 10"/>
            <p:cNvSpPr/>
            <p:nvPr/>
          </p:nvSpPr>
          <p:spPr bwMode="auto">
            <a:xfrm>
              <a:off x="2112" y="2928"/>
              <a:ext cx="9" cy="10"/>
            </a:xfrm>
            <a:custGeom>
              <a:gdLst>
                <a:gd name="T0" fmla="*/ 0 w 1"/>
                <a:gd name="T1" fmla="*/ 10000 h 1"/>
                <a:gd name="T2" fmla="*/ 6561 w 1"/>
                <a:gd name="T3" fmla="*/ 0 h 1"/>
                <a:gd name="T4" fmla="*/ 0 w 1"/>
                <a:gd name="T5" fmla="*/ 0 h 1"/>
                <a:gd name="T6" fmla="*/ 0 w 1"/>
                <a:gd name="T7" fmla="*/ 0 h 1"/>
                <a:gd name="T8" fmla="*/ 0 w 1"/>
                <a:gd name="T9" fmla="*/ 1000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 name="Freeform 11"/>
            <p:cNvSpPr/>
            <p:nvPr/>
          </p:nvSpPr>
          <p:spPr bwMode="auto">
            <a:xfrm>
              <a:off x="2112" y="2870"/>
              <a:ext cx="9" cy="10"/>
            </a:xfrm>
            <a:custGeom>
              <a:gdLst>
                <a:gd name="T0" fmla="*/ 0 w 1"/>
                <a:gd name="T1" fmla="*/ 10000 h 1"/>
                <a:gd name="T2" fmla="*/ 6561 w 1"/>
                <a:gd name="T3" fmla="*/ 0 h 1"/>
                <a:gd name="T4" fmla="*/ 0 w 1"/>
                <a:gd name="T5" fmla="*/ 0 h 1"/>
                <a:gd name="T6" fmla="*/ 0 w 1"/>
                <a:gd name="T7" fmla="*/ 0 h 1"/>
                <a:gd name="T8" fmla="*/ 0 w 1"/>
                <a:gd name="T9" fmla="*/ 1000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 name="Freeform 12"/>
            <p:cNvSpPr/>
            <p:nvPr/>
          </p:nvSpPr>
          <p:spPr bwMode="auto">
            <a:xfrm>
              <a:off x="2877" y="2638"/>
              <a:ext cx="59" cy="29"/>
            </a:xfrm>
            <a:custGeom>
              <a:gdLst>
                <a:gd name="T0" fmla="*/ 0 w 6"/>
                <a:gd name="T1" fmla="*/ 26168 h 3"/>
                <a:gd name="T2" fmla="*/ 56080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 name="Freeform 13"/>
            <p:cNvSpPr/>
            <p:nvPr/>
          </p:nvSpPr>
          <p:spPr bwMode="auto">
            <a:xfrm>
              <a:off x="2877" y="2638"/>
              <a:ext cx="59" cy="29"/>
            </a:xfrm>
            <a:custGeom>
              <a:gdLst>
                <a:gd name="T0" fmla="*/ 0 w 59"/>
                <a:gd name="T1" fmla="*/ 29 h 29"/>
                <a:gd name="T2" fmla="*/ 59 w 59"/>
                <a:gd name="T3" fmla="*/ 19 h 29"/>
                <a:gd name="T4" fmla="*/ 0 w 59"/>
                <a:gd name="T5" fmla="*/ 0 h 29"/>
                <a:gd name="T6" fmla="*/ 0 w 59"/>
                <a:gd name="T7" fmla="*/ 19 h 29"/>
                <a:gd name="T8" fmla="*/ 0 w 59"/>
                <a:gd name="T9" fmla="*/ 29 h 29"/>
                <a:gd name="T10" fmla="*/ 0 60000 65536"/>
                <a:gd name="T11" fmla="*/ 0 60000 65536"/>
                <a:gd name="T12" fmla="*/ 0 60000 65536"/>
                <a:gd name="T13" fmla="*/ 0 60000 65536"/>
                <a:gd name="T14" fmla="*/ 0 60000 65536"/>
                <a:gd name="T15" fmla="*/ 0 w 59"/>
                <a:gd name="T16" fmla="*/ 0 h 29"/>
                <a:gd name="T17" fmla="*/ 59 w 59"/>
                <a:gd name="T18" fmla="*/ 29 h 29"/>
              </a:gdLst>
              <a:cxnLst>
                <a:cxn ang="T10">
                  <a:pos x="T0" y="T1"/>
                </a:cxn>
                <a:cxn ang="T11">
                  <a:pos x="T2" y="T3"/>
                </a:cxn>
                <a:cxn ang="T12">
                  <a:pos x="T4" y="T5"/>
                </a:cxn>
                <a:cxn ang="T13">
                  <a:pos x="T6" y="T7"/>
                </a:cxn>
                <a:cxn ang="T14">
                  <a:pos x="T8" y="T9"/>
                </a:cxn>
              </a:cxnLst>
              <a:rect l="T15" t="T16" r="T17" b="T18"/>
              <a:pathLst>
                <a:path w="59" h="28">
                  <a:moveTo>
                    <a:pt x="0" y="29"/>
                  </a:moveTo>
                  <a:lnTo>
                    <a:pt x="59" y="19"/>
                  </a:lnTo>
                  <a:lnTo>
                    <a:pt x="0" y="0"/>
                  </a:lnTo>
                  <a:lnTo>
                    <a:pt x="0" y="19"/>
                  </a:lnTo>
                  <a:lnTo>
                    <a:pt x="0" y="29"/>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3" name="Line 14"/>
            <p:cNvSpPr>
              <a:spLocks noChangeShapeType="1"/>
            </p:cNvSpPr>
            <p:nvPr/>
          </p:nvSpPr>
          <p:spPr bwMode="auto">
            <a:xfrm flipH="1">
              <a:off x="2383" y="2657"/>
              <a:ext cx="494"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4" name="Rectangle 15"/>
            <p:cNvSpPr>
              <a:spLocks noChangeArrowheads="1"/>
            </p:cNvSpPr>
            <p:nvPr/>
          </p:nvSpPr>
          <p:spPr bwMode="auto">
            <a:xfrm>
              <a:off x="1995" y="2599"/>
              <a:ext cx="2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Device</a:t>
              </a:r>
              <a:endParaRPr lang="en-US" altLang="en-US" sz="2400">
                <a:latin typeface="Constantia" panose="02030602050306030303" pitchFamily="18" charset="0"/>
              </a:endParaRPr>
            </a:p>
          </p:txBody>
        </p:sp>
        <p:sp>
          <p:nvSpPr>
            <p:cNvPr id="15" name="Rectangle 16"/>
            <p:cNvSpPr>
              <a:spLocks noChangeArrowheads="1"/>
            </p:cNvSpPr>
            <p:nvPr/>
          </p:nvSpPr>
          <p:spPr bwMode="auto">
            <a:xfrm>
              <a:off x="3100" y="2599"/>
              <a:ext cx="2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Device</a:t>
              </a:r>
              <a:endParaRPr lang="en-US" altLang="en-US" sz="2400">
                <a:latin typeface="Constantia" panose="02030602050306030303" pitchFamily="18" charset="0"/>
              </a:endParaRPr>
            </a:p>
          </p:txBody>
        </p:sp>
        <p:sp>
          <p:nvSpPr>
            <p:cNvPr id="16" name="Freeform 17"/>
            <p:cNvSpPr/>
            <p:nvPr/>
          </p:nvSpPr>
          <p:spPr bwMode="auto">
            <a:xfrm>
              <a:off x="3760" y="3375"/>
              <a:ext cx="58" cy="29"/>
            </a:xfrm>
            <a:custGeom>
              <a:gdLst>
                <a:gd name="T0" fmla="*/ 0 w 6"/>
                <a:gd name="T1" fmla="*/ 26168 h 3"/>
                <a:gd name="T2" fmla="*/ 52422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7" name="Freeform 18"/>
            <p:cNvSpPr/>
            <p:nvPr/>
          </p:nvSpPr>
          <p:spPr bwMode="auto">
            <a:xfrm>
              <a:off x="3760" y="3375"/>
              <a:ext cx="58" cy="29"/>
            </a:xfrm>
            <a:custGeom>
              <a:gdLst>
                <a:gd name="T0" fmla="*/ 0 w 58"/>
                <a:gd name="T1" fmla="*/ 29 h 29"/>
                <a:gd name="T2" fmla="*/ 58 w 58"/>
                <a:gd name="T3" fmla="*/ 19 h 29"/>
                <a:gd name="T4" fmla="*/ 0 w 58"/>
                <a:gd name="T5" fmla="*/ 0 h 29"/>
                <a:gd name="T6" fmla="*/ 0 w 58"/>
                <a:gd name="T7" fmla="*/ 19 h 29"/>
                <a:gd name="T8" fmla="*/ 0 w 58"/>
                <a:gd name="T9" fmla="*/ 29 h 29"/>
                <a:gd name="T10" fmla="*/ 0 60000 65536"/>
                <a:gd name="T11" fmla="*/ 0 60000 65536"/>
                <a:gd name="T12" fmla="*/ 0 60000 65536"/>
                <a:gd name="T13" fmla="*/ 0 60000 65536"/>
                <a:gd name="T14" fmla="*/ 0 60000 65536"/>
                <a:gd name="T15" fmla="*/ 0 w 58"/>
                <a:gd name="T16" fmla="*/ 0 h 29"/>
                <a:gd name="T17" fmla="*/ 58 w 58"/>
                <a:gd name="T18" fmla="*/ 29 h 29"/>
              </a:gdLst>
              <a:cxnLst>
                <a:cxn ang="T10">
                  <a:pos x="T0" y="T1"/>
                </a:cxn>
                <a:cxn ang="T11">
                  <a:pos x="T2" y="T3"/>
                </a:cxn>
                <a:cxn ang="T12">
                  <a:pos x="T4" y="T5"/>
                </a:cxn>
                <a:cxn ang="T13">
                  <a:pos x="T6" y="T7"/>
                </a:cxn>
                <a:cxn ang="T14">
                  <a:pos x="T8" y="T9"/>
                </a:cxn>
              </a:cxnLst>
              <a:rect l="T15" t="T16" r="T17" b="T18"/>
              <a:pathLst>
                <a:path w="57" h="28">
                  <a:moveTo>
                    <a:pt x="0" y="29"/>
                  </a:moveTo>
                  <a:lnTo>
                    <a:pt x="58" y="19"/>
                  </a:lnTo>
                  <a:lnTo>
                    <a:pt x="0" y="0"/>
                  </a:lnTo>
                  <a:lnTo>
                    <a:pt x="0" y="19"/>
                  </a:lnTo>
                  <a:lnTo>
                    <a:pt x="0" y="29"/>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 name="Line 19"/>
            <p:cNvSpPr>
              <a:spLocks noChangeShapeType="1"/>
            </p:cNvSpPr>
            <p:nvPr/>
          </p:nvSpPr>
          <p:spPr bwMode="auto">
            <a:xfrm flipH="1">
              <a:off x="3488" y="3394"/>
              <a:ext cx="272"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 name="Freeform 20"/>
            <p:cNvSpPr/>
            <p:nvPr/>
          </p:nvSpPr>
          <p:spPr bwMode="auto">
            <a:xfrm>
              <a:off x="3760" y="2638"/>
              <a:ext cx="58" cy="29"/>
            </a:xfrm>
            <a:custGeom>
              <a:gdLst>
                <a:gd name="T0" fmla="*/ 0 w 6"/>
                <a:gd name="T1" fmla="*/ 26168 h 3"/>
                <a:gd name="T2" fmla="*/ 52422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 name="Freeform 21"/>
            <p:cNvSpPr/>
            <p:nvPr/>
          </p:nvSpPr>
          <p:spPr bwMode="auto">
            <a:xfrm>
              <a:off x="3760" y="2638"/>
              <a:ext cx="58" cy="29"/>
            </a:xfrm>
            <a:custGeom>
              <a:gdLst>
                <a:gd name="T0" fmla="*/ 0 w 58"/>
                <a:gd name="T1" fmla="*/ 29 h 29"/>
                <a:gd name="T2" fmla="*/ 58 w 58"/>
                <a:gd name="T3" fmla="*/ 19 h 29"/>
                <a:gd name="T4" fmla="*/ 0 w 58"/>
                <a:gd name="T5" fmla="*/ 0 h 29"/>
                <a:gd name="T6" fmla="*/ 0 w 58"/>
                <a:gd name="T7" fmla="*/ 19 h 29"/>
                <a:gd name="T8" fmla="*/ 0 w 58"/>
                <a:gd name="T9" fmla="*/ 29 h 29"/>
                <a:gd name="T10" fmla="*/ 0 60000 65536"/>
                <a:gd name="T11" fmla="*/ 0 60000 65536"/>
                <a:gd name="T12" fmla="*/ 0 60000 65536"/>
                <a:gd name="T13" fmla="*/ 0 60000 65536"/>
                <a:gd name="T14" fmla="*/ 0 60000 65536"/>
                <a:gd name="T15" fmla="*/ 0 w 58"/>
                <a:gd name="T16" fmla="*/ 0 h 29"/>
                <a:gd name="T17" fmla="*/ 58 w 58"/>
                <a:gd name="T18" fmla="*/ 29 h 29"/>
              </a:gdLst>
              <a:cxnLst>
                <a:cxn ang="T10">
                  <a:pos x="T0" y="T1"/>
                </a:cxn>
                <a:cxn ang="T11">
                  <a:pos x="T2" y="T3"/>
                </a:cxn>
                <a:cxn ang="T12">
                  <a:pos x="T4" y="T5"/>
                </a:cxn>
                <a:cxn ang="T13">
                  <a:pos x="T6" y="T7"/>
                </a:cxn>
                <a:cxn ang="T14">
                  <a:pos x="T8" y="T9"/>
                </a:cxn>
              </a:cxnLst>
              <a:rect l="T15" t="T16" r="T17" b="T18"/>
              <a:pathLst>
                <a:path w="57" h="28">
                  <a:moveTo>
                    <a:pt x="0" y="29"/>
                  </a:moveTo>
                  <a:lnTo>
                    <a:pt x="58" y="19"/>
                  </a:lnTo>
                  <a:lnTo>
                    <a:pt x="0" y="0"/>
                  </a:lnTo>
                  <a:lnTo>
                    <a:pt x="0" y="19"/>
                  </a:lnTo>
                  <a:lnTo>
                    <a:pt x="0" y="29"/>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1" name="Line 22"/>
            <p:cNvSpPr>
              <a:spLocks noChangeShapeType="1"/>
            </p:cNvSpPr>
            <p:nvPr/>
          </p:nvSpPr>
          <p:spPr bwMode="auto">
            <a:xfrm flipH="1">
              <a:off x="3488" y="2657"/>
              <a:ext cx="272"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2" name="Freeform 23"/>
            <p:cNvSpPr/>
            <p:nvPr/>
          </p:nvSpPr>
          <p:spPr bwMode="auto">
            <a:xfrm>
              <a:off x="2877" y="3375"/>
              <a:ext cx="59" cy="29"/>
            </a:xfrm>
            <a:custGeom>
              <a:gdLst>
                <a:gd name="T0" fmla="*/ 0 w 6"/>
                <a:gd name="T1" fmla="*/ 26168 h 3"/>
                <a:gd name="T2" fmla="*/ 56080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3" name="Freeform 24"/>
            <p:cNvSpPr/>
            <p:nvPr/>
          </p:nvSpPr>
          <p:spPr bwMode="auto">
            <a:xfrm>
              <a:off x="2877" y="3375"/>
              <a:ext cx="59" cy="29"/>
            </a:xfrm>
            <a:custGeom>
              <a:gdLst>
                <a:gd name="T0" fmla="*/ 0 w 59"/>
                <a:gd name="T1" fmla="*/ 29 h 29"/>
                <a:gd name="T2" fmla="*/ 59 w 59"/>
                <a:gd name="T3" fmla="*/ 19 h 29"/>
                <a:gd name="T4" fmla="*/ 0 w 59"/>
                <a:gd name="T5" fmla="*/ 0 h 29"/>
                <a:gd name="T6" fmla="*/ 0 w 59"/>
                <a:gd name="T7" fmla="*/ 19 h 29"/>
                <a:gd name="T8" fmla="*/ 0 w 59"/>
                <a:gd name="T9" fmla="*/ 29 h 29"/>
                <a:gd name="T10" fmla="*/ 0 60000 65536"/>
                <a:gd name="T11" fmla="*/ 0 60000 65536"/>
                <a:gd name="T12" fmla="*/ 0 60000 65536"/>
                <a:gd name="T13" fmla="*/ 0 60000 65536"/>
                <a:gd name="T14" fmla="*/ 0 60000 65536"/>
                <a:gd name="T15" fmla="*/ 0 w 59"/>
                <a:gd name="T16" fmla="*/ 0 h 29"/>
                <a:gd name="T17" fmla="*/ 59 w 59"/>
                <a:gd name="T18" fmla="*/ 29 h 29"/>
              </a:gdLst>
              <a:cxnLst>
                <a:cxn ang="T10">
                  <a:pos x="T0" y="T1"/>
                </a:cxn>
                <a:cxn ang="T11">
                  <a:pos x="T2" y="T3"/>
                </a:cxn>
                <a:cxn ang="T12">
                  <a:pos x="T4" y="T5"/>
                </a:cxn>
                <a:cxn ang="T13">
                  <a:pos x="T6" y="T7"/>
                </a:cxn>
                <a:cxn ang="T14">
                  <a:pos x="T8" y="T9"/>
                </a:cxn>
              </a:cxnLst>
              <a:rect l="T15" t="T16" r="T17" b="T18"/>
              <a:pathLst>
                <a:path w="59" h="28">
                  <a:moveTo>
                    <a:pt x="0" y="29"/>
                  </a:moveTo>
                  <a:lnTo>
                    <a:pt x="59" y="19"/>
                  </a:lnTo>
                  <a:lnTo>
                    <a:pt x="0" y="0"/>
                  </a:lnTo>
                  <a:lnTo>
                    <a:pt x="0" y="19"/>
                  </a:lnTo>
                  <a:lnTo>
                    <a:pt x="0" y="29"/>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4" name="Line 25"/>
            <p:cNvSpPr>
              <a:spLocks noChangeShapeType="1"/>
            </p:cNvSpPr>
            <p:nvPr/>
          </p:nvSpPr>
          <p:spPr bwMode="auto">
            <a:xfrm flipH="1">
              <a:off x="2383" y="3394"/>
              <a:ext cx="494"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5" name="Line 26"/>
            <p:cNvSpPr>
              <a:spLocks noChangeShapeType="1"/>
            </p:cNvSpPr>
            <p:nvPr/>
          </p:nvSpPr>
          <p:spPr bwMode="auto">
            <a:xfrm>
              <a:off x="2112" y="3084"/>
              <a:ext cx="1" cy="18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6" name="Line 27"/>
            <p:cNvSpPr>
              <a:spLocks noChangeShapeType="1"/>
            </p:cNvSpPr>
            <p:nvPr/>
          </p:nvSpPr>
          <p:spPr bwMode="auto">
            <a:xfrm>
              <a:off x="2112" y="2347"/>
              <a:ext cx="1" cy="18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7" name="Line 28"/>
            <p:cNvSpPr>
              <a:spLocks noChangeShapeType="1"/>
            </p:cNvSpPr>
            <p:nvPr/>
          </p:nvSpPr>
          <p:spPr bwMode="auto">
            <a:xfrm>
              <a:off x="3217" y="2347"/>
              <a:ext cx="1" cy="18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8" name="Line 29"/>
            <p:cNvSpPr>
              <a:spLocks noChangeShapeType="1"/>
            </p:cNvSpPr>
            <p:nvPr/>
          </p:nvSpPr>
          <p:spPr bwMode="auto">
            <a:xfrm>
              <a:off x="3217" y="3084"/>
              <a:ext cx="1" cy="18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9" name="Freeform 30"/>
            <p:cNvSpPr/>
            <p:nvPr/>
          </p:nvSpPr>
          <p:spPr bwMode="auto">
            <a:xfrm>
              <a:off x="1084" y="3074"/>
              <a:ext cx="58" cy="19"/>
            </a:xfrm>
            <a:custGeom>
              <a:gdLst>
                <a:gd name="T0" fmla="*/ 52422 w 6"/>
                <a:gd name="T1" fmla="*/ 0 h 2"/>
                <a:gd name="T2" fmla="*/ 0 w 6"/>
                <a:gd name="T3" fmla="*/ 8569 h 2"/>
                <a:gd name="T4" fmla="*/ 52422 w 6"/>
                <a:gd name="T5" fmla="*/ 16245 h 2"/>
                <a:gd name="T6" fmla="*/ 52422 w 6"/>
                <a:gd name="T7" fmla="*/ 8569 h 2"/>
                <a:gd name="T8" fmla="*/ 52422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0" name="Freeform 31"/>
            <p:cNvSpPr/>
            <p:nvPr/>
          </p:nvSpPr>
          <p:spPr bwMode="auto">
            <a:xfrm>
              <a:off x="1084" y="3074"/>
              <a:ext cx="58" cy="19"/>
            </a:xfrm>
            <a:custGeom>
              <a:gdLst>
                <a:gd name="T0" fmla="*/ 58 w 58"/>
                <a:gd name="T1" fmla="*/ 0 h 19"/>
                <a:gd name="T2" fmla="*/ 0 w 58"/>
                <a:gd name="T3" fmla="*/ 10 h 19"/>
                <a:gd name="T4" fmla="*/ 58 w 58"/>
                <a:gd name="T5" fmla="*/ 19 h 19"/>
                <a:gd name="T6" fmla="*/ 58 w 58"/>
                <a:gd name="T7" fmla="*/ 10 h 19"/>
                <a:gd name="T8" fmla="*/ 58 w 58"/>
                <a:gd name="T9" fmla="*/ 0 h 19"/>
                <a:gd name="T10" fmla="*/ 0 60000 65536"/>
                <a:gd name="T11" fmla="*/ 0 60000 65536"/>
                <a:gd name="T12" fmla="*/ 0 60000 65536"/>
                <a:gd name="T13" fmla="*/ 0 60000 65536"/>
                <a:gd name="T14" fmla="*/ 0 60000 65536"/>
                <a:gd name="T15" fmla="*/ 0 w 58"/>
                <a:gd name="T16" fmla="*/ 0 h 19"/>
                <a:gd name="T17" fmla="*/ 58 w 58"/>
                <a:gd name="T18" fmla="*/ 19 h 19"/>
              </a:gdLst>
              <a:cxnLst>
                <a:cxn ang="T10">
                  <a:pos x="T0" y="T1"/>
                </a:cxn>
                <a:cxn ang="T11">
                  <a:pos x="T2" y="T3"/>
                </a:cxn>
                <a:cxn ang="T12">
                  <a:pos x="T4" y="T5"/>
                </a:cxn>
                <a:cxn ang="T13">
                  <a:pos x="T6" y="T7"/>
                </a:cxn>
                <a:cxn ang="T14">
                  <a:pos x="T8" y="T9"/>
                </a:cxn>
              </a:cxnLst>
              <a:rect l="T15" t="T16" r="T17" b="T18"/>
              <a:pathLst>
                <a:path w="57" h="19">
                  <a:moveTo>
                    <a:pt x="58" y="0"/>
                  </a:moveTo>
                  <a:lnTo>
                    <a:pt x="0" y="10"/>
                  </a:lnTo>
                  <a:lnTo>
                    <a:pt x="58" y="19"/>
                  </a:lnTo>
                  <a:lnTo>
                    <a:pt x="58" y="10"/>
                  </a:lnTo>
                  <a:lnTo>
                    <a:pt x="58" y="0"/>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1" name="Line 32"/>
            <p:cNvSpPr>
              <a:spLocks noChangeShapeType="1"/>
            </p:cNvSpPr>
            <p:nvPr/>
          </p:nvSpPr>
          <p:spPr bwMode="auto">
            <a:xfrm>
              <a:off x="1142" y="3084"/>
              <a:ext cx="2695"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2" name="Freeform 33"/>
            <p:cNvSpPr/>
            <p:nvPr/>
          </p:nvSpPr>
          <p:spPr bwMode="auto">
            <a:xfrm>
              <a:off x="1772" y="3384"/>
              <a:ext cx="58" cy="20"/>
            </a:xfrm>
            <a:custGeom>
              <a:gdLst>
                <a:gd name="T0" fmla="*/ 0 w 6"/>
                <a:gd name="T1" fmla="*/ 20000 h 2"/>
                <a:gd name="T2" fmla="*/ 52422 w 6"/>
                <a:gd name="T3" fmla="*/ 10000 h 2"/>
                <a:gd name="T4" fmla="*/ 0 w 6"/>
                <a:gd name="T5" fmla="*/ 0 h 2"/>
                <a:gd name="T6" fmla="*/ 0 w 6"/>
                <a:gd name="T7" fmla="*/ 10000 h 2"/>
                <a:gd name="T8" fmla="*/ 0 w 6"/>
                <a:gd name="T9" fmla="*/ 20000 h 2"/>
                <a:gd name="T10" fmla="*/ 0 60000 65536"/>
                <a:gd name="T11" fmla="*/ 0 60000 65536"/>
                <a:gd name="T12" fmla="*/ 0 60000 65536"/>
                <a:gd name="T13" fmla="*/ 0 60000 65536"/>
                <a:gd name="T14" fmla="*/ 0 60000 65536"/>
                <a:gd name="T15" fmla="*/ 0 w 6"/>
                <a:gd name="T16" fmla="*/ 0 h 2"/>
                <a:gd name="T17" fmla="*/ 6 w 6"/>
                <a:gd name="T18" fmla="*/ 2 h 2"/>
              </a:gd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3" name="Freeform 34"/>
            <p:cNvSpPr/>
            <p:nvPr/>
          </p:nvSpPr>
          <p:spPr bwMode="auto">
            <a:xfrm>
              <a:off x="1772" y="3384"/>
              <a:ext cx="58" cy="20"/>
            </a:xfrm>
            <a:custGeom>
              <a:gdLst>
                <a:gd name="T0" fmla="*/ 0 w 58"/>
                <a:gd name="T1" fmla="*/ 20 h 20"/>
                <a:gd name="T2" fmla="*/ 58 w 58"/>
                <a:gd name="T3" fmla="*/ 10 h 20"/>
                <a:gd name="T4" fmla="*/ 0 w 58"/>
                <a:gd name="T5" fmla="*/ 0 h 20"/>
                <a:gd name="T6" fmla="*/ 0 w 58"/>
                <a:gd name="T7" fmla="*/ 10 h 20"/>
                <a:gd name="T8" fmla="*/ 0 w 58"/>
                <a:gd name="T9" fmla="*/ 20 h 20"/>
                <a:gd name="T10" fmla="*/ 0 60000 65536"/>
                <a:gd name="T11" fmla="*/ 0 60000 65536"/>
                <a:gd name="T12" fmla="*/ 0 60000 65536"/>
                <a:gd name="T13" fmla="*/ 0 60000 65536"/>
                <a:gd name="T14" fmla="*/ 0 60000 65536"/>
                <a:gd name="T15" fmla="*/ 0 w 58"/>
                <a:gd name="T16" fmla="*/ 0 h 20"/>
                <a:gd name="T17" fmla="*/ 58 w 58"/>
                <a:gd name="T18" fmla="*/ 20 h 20"/>
              </a:gdLst>
              <a:cxnLst>
                <a:cxn ang="T10">
                  <a:pos x="T0" y="T1"/>
                </a:cxn>
                <a:cxn ang="T11">
                  <a:pos x="T2" y="T3"/>
                </a:cxn>
                <a:cxn ang="T12">
                  <a:pos x="T4" y="T5"/>
                </a:cxn>
                <a:cxn ang="T13">
                  <a:pos x="T6" y="T7"/>
                </a:cxn>
                <a:cxn ang="T14">
                  <a:pos x="T8" y="T9"/>
                </a:cxn>
              </a:cxnLst>
              <a:rect l="T15" t="T16" r="T17" b="T18"/>
              <a:pathLst>
                <a:path w="57" h="20">
                  <a:moveTo>
                    <a:pt x="0" y="20"/>
                  </a:moveTo>
                  <a:lnTo>
                    <a:pt x="58" y="10"/>
                  </a:lnTo>
                  <a:lnTo>
                    <a:pt x="0" y="0"/>
                  </a:lnTo>
                  <a:lnTo>
                    <a:pt x="0" y="10"/>
                  </a:lnTo>
                  <a:lnTo>
                    <a:pt x="0" y="20"/>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4" name="Freeform 35"/>
            <p:cNvSpPr/>
            <p:nvPr/>
          </p:nvSpPr>
          <p:spPr bwMode="auto">
            <a:xfrm>
              <a:off x="1074" y="3210"/>
              <a:ext cx="698" cy="184"/>
            </a:xfrm>
            <a:custGeom>
              <a:gdLst>
                <a:gd name="T0" fmla="*/ 635975 w 72"/>
                <a:gd name="T1" fmla="*/ 167120 h 19"/>
                <a:gd name="T2" fmla="*/ 389087 w 72"/>
                <a:gd name="T3" fmla="*/ 167120 h 19"/>
                <a:gd name="T4" fmla="*/ 389087 w 72"/>
                <a:gd name="T5" fmla="*/ 0 h 19"/>
                <a:gd name="T6" fmla="*/ 0 w 72"/>
                <a:gd name="T7" fmla="*/ 0 h 19"/>
                <a:gd name="T8" fmla="*/ 0 60000 65536"/>
                <a:gd name="T9" fmla="*/ 0 60000 65536"/>
                <a:gd name="T10" fmla="*/ 0 60000 65536"/>
                <a:gd name="T11" fmla="*/ 0 60000 65536"/>
                <a:gd name="T12" fmla="*/ 0 w 72"/>
                <a:gd name="T13" fmla="*/ 0 h 19"/>
                <a:gd name="T14" fmla="*/ 72 w 72"/>
                <a:gd name="T15" fmla="*/ 19 h 19"/>
              </a:gdLst>
              <a:cxnLst>
                <a:cxn ang="T8">
                  <a:pos x="T0" y="T1"/>
                </a:cxn>
                <a:cxn ang="T9">
                  <a:pos x="T2" y="T3"/>
                </a:cxn>
                <a:cxn ang="T10">
                  <a:pos x="T4" y="T5"/>
                </a:cxn>
                <a:cxn ang="T11">
                  <a:pos x="T6" y="T7"/>
                </a:cxn>
              </a:cxnLst>
              <a:rect l="T12" t="T13" r="T14" b="T15"/>
              <a:pathLst>
                <a:path w="72" h="19">
                  <a:moveTo>
                    <a:pt x="72" y="19"/>
                  </a:moveTo>
                  <a:lnTo>
                    <a:pt x="44" y="19"/>
                  </a:lnTo>
                  <a:lnTo>
                    <a:pt x="44" y="0"/>
                  </a:lnTo>
                  <a:lnTo>
                    <a:pt x="0" y="0"/>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 name="Rectangle 36"/>
            <p:cNvSpPr>
              <a:spLocks noChangeArrowheads="1"/>
            </p:cNvSpPr>
            <p:nvPr/>
          </p:nvSpPr>
          <p:spPr bwMode="auto">
            <a:xfrm>
              <a:off x="880" y="3627"/>
              <a:ext cx="22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circuit</a:t>
              </a:r>
              <a:endParaRPr lang="en-US" altLang="en-US" sz="2400">
                <a:latin typeface="Constantia" panose="02030602050306030303" pitchFamily="18" charset="0"/>
              </a:endParaRPr>
            </a:p>
          </p:txBody>
        </p:sp>
        <p:sp>
          <p:nvSpPr>
            <p:cNvPr id="36" name="Rectangle 37"/>
            <p:cNvSpPr>
              <a:spLocks noChangeArrowheads="1"/>
            </p:cNvSpPr>
            <p:nvPr/>
          </p:nvSpPr>
          <p:spPr bwMode="auto">
            <a:xfrm>
              <a:off x="667" y="3540"/>
              <a:ext cx="65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Priority arbitration</a:t>
              </a:r>
              <a:endParaRPr lang="en-US" altLang="en-US" sz="2400">
                <a:latin typeface="Constantia" panose="02030602050306030303" pitchFamily="18" charset="0"/>
              </a:endParaRPr>
            </a:p>
          </p:txBody>
        </p:sp>
        <p:sp>
          <p:nvSpPr>
            <p:cNvPr id="37" name="Freeform 38"/>
            <p:cNvSpPr/>
            <p:nvPr/>
          </p:nvSpPr>
          <p:spPr bwMode="auto">
            <a:xfrm>
              <a:off x="967" y="3278"/>
              <a:ext cx="20" cy="38"/>
            </a:xfrm>
            <a:custGeom>
              <a:gdLst>
                <a:gd name="T0" fmla="*/ 20000 w 2"/>
                <a:gd name="T1" fmla="*/ 32576 h 4"/>
                <a:gd name="T2" fmla="*/ 10000 w 2"/>
                <a:gd name="T3" fmla="*/ 0 h 4"/>
                <a:gd name="T4" fmla="*/ 0 w 2"/>
                <a:gd name="T5" fmla="*/ 32576 h 4"/>
                <a:gd name="T6" fmla="*/ 10000 w 2"/>
                <a:gd name="T7" fmla="*/ 32576 h 4"/>
                <a:gd name="T8" fmla="*/ 20000 w 2"/>
                <a:gd name="T9" fmla="*/ 32576 h 4"/>
                <a:gd name="T10" fmla="*/ 0 60000 65536"/>
                <a:gd name="T11" fmla="*/ 0 60000 65536"/>
                <a:gd name="T12" fmla="*/ 0 60000 65536"/>
                <a:gd name="T13" fmla="*/ 0 60000 65536"/>
                <a:gd name="T14" fmla="*/ 0 60000 65536"/>
                <a:gd name="T15" fmla="*/ 0 w 2"/>
                <a:gd name="T16" fmla="*/ 0 h 4"/>
                <a:gd name="T17" fmla="*/ 2 w 2"/>
                <a:gd name="T18" fmla="*/ 4 h 4"/>
              </a:gdLst>
              <a:cxnLst>
                <a:cxn ang="T10">
                  <a:pos x="T0" y="T1"/>
                </a:cxn>
                <a:cxn ang="T11">
                  <a:pos x="T2" y="T3"/>
                </a:cxn>
                <a:cxn ang="T12">
                  <a:pos x="T4" y="T5"/>
                </a:cxn>
                <a:cxn ang="T13">
                  <a:pos x="T6" y="T7"/>
                </a:cxn>
                <a:cxn ang="T14">
                  <a:pos x="T8" y="T9"/>
                </a:cxn>
              </a:cxnLst>
              <a:rect l="T15" t="T16" r="T17" b="T18"/>
              <a:pathLst>
                <a:path w="2" h="4">
                  <a:moveTo>
                    <a:pt x="2" y="4"/>
                  </a:moveTo>
                  <a:lnTo>
                    <a:pt x="1" y="0"/>
                  </a:lnTo>
                  <a:lnTo>
                    <a:pt x="0" y="4"/>
                  </a:lnTo>
                  <a:lnTo>
                    <a:pt x="1" y="4"/>
                  </a:lnTo>
                  <a:lnTo>
                    <a:pt x="2" y="4"/>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8" name="Freeform 39"/>
            <p:cNvSpPr/>
            <p:nvPr/>
          </p:nvSpPr>
          <p:spPr bwMode="auto">
            <a:xfrm>
              <a:off x="967" y="3278"/>
              <a:ext cx="20" cy="38"/>
            </a:xfrm>
            <a:custGeom>
              <a:gdLst>
                <a:gd name="T0" fmla="*/ 20 w 20"/>
                <a:gd name="T1" fmla="*/ 38 h 38"/>
                <a:gd name="T2" fmla="*/ 10 w 20"/>
                <a:gd name="T3" fmla="*/ 0 h 38"/>
                <a:gd name="T4" fmla="*/ 0 w 20"/>
                <a:gd name="T5" fmla="*/ 38 h 38"/>
                <a:gd name="T6" fmla="*/ 10 w 20"/>
                <a:gd name="T7" fmla="*/ 38 h 38"/>
                <a:gd name="T8" fmla="*/ 20 w 20"/>
                <a:gd name="T9" fmla="*/ 38 h 38"/>
                <a:gd name="T10" fmla="*/ 0 60000 65536"/>
                <a:gd name="T11" fmla="*/ 0 60000 65536"/>
                <a:gd name="T12" fmla="*/ 0 60000 65536"/>
                <a:gd name="T13" fmla="*/ 0 60000 65536"/>
                <a:gd name="T14" fmla="*/ 0 60000 65536"/>
                <a:gd name="T15" fmla="*/ 0 w 20"/>
                <a:gd name="T16" fmla="*/ 0 h 38"/>
                <a:gd name="T17" fmla="*/ 20 w 20"/>
                <a:gd name="T18" fmla="*/ 38 h 38"/>
              </a:gdLst>
              <a:cxnLst>
                <a:cxn ang="T10">
                  <a:pos x="T0" y="T1"/>
                </a:cxn>
                <a:cxn ang="T11">
                  <a:pos x="T2" y="T3"/>
                </a:cxn>
                <a:cxn ang="T12">
                  <a:pos x="T4" y="T5"/>
                </a:cxn>
                <a:cxn ang="T13">
                  <a:pos x="T6" y="T7"/>
                </a:cxn>
                <a:cxn ang="T14">
                  <a:pos x="T8" y="T9"/>
                </a:cxn>
              </a:cxnLst>
              <a:rect l="T15" t="T16" r="T17" b="T18"/>
              <a:pathLst>
                <a:path w="20" h="38">
                  <a:moveTo>
                    <a:pt x="20" y="38"/>
                  </a:moveTo>
                  <a:lnTo>
                    <a:pt x="10" y="0"/>
                  </a:lnTo>
                  <a:lnTo>
                    <a:pt x="0" y="38"/>
                  </a:lnTo>
                  <a:lnTo>
                    <a:pt x="10" y="38"/>
                  </a:lnTo>
                  <a:lnTo>
                    <a:pt x="20" y="38"/>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9" name="Line 40"/>
            <p:cNvSpPr>
              <a:spLocks noChangeShapeType="1"/>
            </p:cNvSpPr>
            <p:nvPr/>
          </p:nvSpPr>
          <p:spPr bwMode="auto">
            <a:xfrm>
              <a:off x="977" y="3326"/>
              <a:ext cx="1" cy="21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 name="Rectangle 41"/>
            <p:cNvSpPr>
              <a:spLocks noChangeArrowheads="1"/>
            </p:cNvSpPr>
            <p:nvPr/>
          </p:nvSpPr>
          <p:spPr bwMode="auto">
            <a:xfrm rot="-5400000">
              <a:off x="459" y="2810"/>
              <a:ext cx="34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Processor</a:t>
              </a:r>
              <a:endParaRPr lang="en-US" altLang="en-US" sz="2400">
                <a:latin typeface="Constantia" panose="02030602050306030303" pitchFamily="18" charset="0"/>
              </a:endParaRPr>
            </a:p>
          </p:txBody>
        </p:sp>
        <p:sp>
          <p:nvSpPr>
            <p:cNvPr id="41" name="Rectangle 42"/>
            <p:cNvSpPr>
              <a:spLocks noChangeArrowheads="1"/>
            </p:cNvSpPr>
            <p:nvPr/>
          </p:nvSpPr>
          <p:spPr bwMode="auto">
            <a:xfrm>
              <a:off x="1995" y="3336"/>
              <a:ext cx="2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Device</a:t>
              </a:r>
              <a:endParaRPr lang="en-US" altLang="en-US" sz="2400">
                <a:latin typeface="Constantia" panose="02030602050306030303" pitchFamily="18" charset="0"/>
              </a:endParaRPr>
            </a:p>
          </p:txBody>
        </p:sp>
        <p:sp>
          <p:nvSpPr>
            <p:cNvPr id="42" name="Rectangle 43"/>
            <p:cNvSpPr>
              <a:spLocks noChangeArrowheads="1"/>
            </p:cNvSpPr>
            <p:nvPr/>
          </p:nvSpPr>
          <p:spPr bwMode="auto">
            <a:xfrm>
              <a:off x="3100" y="3336"/>
              <a:ext cx="2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Device</a:t>
              </a:r>
              <a:endParaRPr lang="en-US" altLang="en-US" sz="2400">
                <a:latin typeface="Constantia" panose="02030602050306030303" pitchFamily="18" charset="0"/>
              </a:endParaRPr>
            </a:p>
          </p:txBody>
        </p:sp>
        <p:sp>
          <p:nvSpPr>
            <p:cNvPr id="43" name="Freeform 44"/>
            <p:cNvSpPr/>
            <p:nvPr/>
          </p:nvSpPr>
          <p:spPr bwMode="auto">
            <a:xfrm>
              <a:off x="1772" y="2638"/>
              <a:ext cx="58" cy="29"/>
            </a:xfrm>
            <a:custGeom>
              <a:gdLst>
                <a:gd name="T0" fmla="*/ 0 w 6"/>
                <a:gd name="T1" fmla="*/ 26168 h 3"/>
                <a:gd name="T2" fmla="*/ 52422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4" name="Freeform 45"/>
            <p:cNvSpPr/>
            <p:nvPr/>
          </p:nvSpPr>
          <p:spPr bwMode="auto">
            <a:xfrm>
              <a:off x="1772" y="2638"/>
              <a:ext cx="58" cy="29"/>
            </a:xfrm>
            <a:custGeom>
              <a:gdLst>
                <a:gd name="T0" fmla="*/ 0 w 58"/>
                <a:gd name="T1" fmla="*/ 29 h 29"/>
                <a:gd name="T2" fmla="*/ 58 w 58"/>
                <a:gd name="T3" fmla="*/ 19 h 29"/>
                <a:gd name="T4" fmla="*/ 0 w 58"/>
                <a:gd name="T5" fmla="*/ 0 h 29"/>
                <a:gd name="T6" fmla="*/ 0 w 58"/>
                <a:gd name="T7" fmla="*/ 19 h 29"/>
                <a:gd name="T8" fmla="*/ 0 w 58"/>
                <a:gd name="T9" fmla="*/ 29 h 29"/>
                <a:gd name="T10" fmla="*/ 0 60000 65536"/>
                <a:gd name="T11" fmla="*/ 0 60000 65536"/>
                <a:gd name="T12" fmla="*/ 0 60000 65536"/>
                <a:gd name="T13" fmla="*/ 0 60000 65536"/>
                <a:gd name="T14" fmla="*/ 0 60000 65536"/>
                <a:gd name="T15" fmla="*/ 0 w 58"/>
                <a:gd name="T16" fmla="*/ 0 h 29"/>
                <a:gd name="T17" fmla="*/ 58 w 58"/>
                <a:gd name="T18" fmla="*/ 29 h 29"/>
              </a:gdLst>
              <a:cxnLst>
                <a:cxn ang="T10">
                  <a:pos x="T0" y="T1"/>
                </a:cxn>
                <a:cxn ang="T11">
                  <a:pos x="T2" y="T3"/>
                </a:cxn>
                <a:cxn ang="T12">
                  <a:pos x="T4" y="T5"/>
                </a:cxn>
                <a:cxn ang="T13">
                  <a:pos x="T6" y="T7"/>
                </a:cxn>
                <a:cxn ang="T14">
                  <a:pos x="T8" y="T9"/>
                </a:cxn>
              </a:cxnLst>
              <a:rect l="T15" t="T16" r="T17" b="T18"/>
              <a:pathLst>
                <a:path w="57" h="28">
                  <a:moveTo>
                    <a:pt x="0" y="29"/>
                  </a:moveTo>
                  <a:lnTo>
                    <a:pt x="58" y="19"/>
                  </a:lnTo>
                  <a:lnTo>
                    <a:pt x="0" y="0"/>
                  </a:lnTo>
                  <a:lnTo>
                    <a:pt x="0" y="19"/>
                  </a:lnTo>
                  <a:lnTo>
                    <a:pt x="0" y="29"/>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5" name="Line 46"/>
            <p:cNvSpPr>
              <a:spLocks noChangeShapeType="1"/>
            </p:cNvSpPr>
            <p:nvPr/>
          </p:nvSpPr>
          <p:spPr bwMode="auto">
            <a:xfrm flipH="1">
              <a:off x="1074" y="2657"/>
              <a:ext cx="698"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6" name="Freeform 47"/>
            <p:cNvSpPr/>
            <p:nvPr/>
          </p:nvSpPr>
          <p:spPr bwMode="auto">
            <a:xfrm>
              <a:off x="1084" y="2521"/>
              <a:ext cx="58" cy="20"/>
            </a:xfrm>
            <a:custGeom>
              <a:gdLst>
                <a:gd name="T0" fmla="*/ 52422 w 6"/>
                <a:gd name="T1" fmla="*/ 0 h 2"/>
                <a:gd name="T2" fmla="*/ 0 w 6"/>
                <a:gd name="T3" fmla="*/ 10000 h 2"/>
                <a:gd name="T4" fmla="*/ 52422 w 6"/>
                <a:gd name="T5" fmla="*/ 20000 h 2"/>
                <a:gd name="T6" fmla="*/ 52422 w 6"/>
                <a:gd name="T7" fmla="*/ 10000 h 2"/>
                <a:gd name="T8" fmla="*/ 52422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7" name="Freeform 48"/>
            <p:cNvSpPr/>
            <p:nvPr/>
          </p:nvSpPr>
          <p:spPr bwMode="auto">
            <a:xfrm>
              <a:off x="1084" y="2521"/>
              <a:ext cx="58" cy="20"/>
            </a:xfrm>
            <a:custGeom>
              <a:gdLst>
                <a:gd name="T0" fmla="*/ 58 w 58"/>
                <a:gd name="T1" fmla="*/ 0 h 20"/>
                <a:gd name="T2" fmla="*/ 0 w 58"/>
                <a:gd name="T3" fmla="*/ 10 h 20"/>
                <a:gd name="T4" fmla="*/ 58 w 58"/>
                <a:gd name="T5" fmla="*/ 20 h 20"/>
                <a:gd name="T6" fmla="*/ 58 w 58"/>
                <a:gd name="T7" fmla="*/ 10 h 20"/>
                <a:gd name="T8" fmla="*/ 58 w 58"/>
                <a:gd name="T9" fmla="*/ 0 h 20"/>
                <a:gd name="T10" fmla="*/ 0 60000 65536"/>
                <a:gd name="T11" fmla="*/ 0 60000 65536"/>
                <a:gd name="T12" fmla="*/ 0 60000 65536"/>
                <a:gd name="T13" fmla="*/ 0 60000 65536"/>
                <a:gd name="T14" fmla="*/ 0 60000 65536"/>
                <a:gd name="T15" fmla="*/ 0 w 58"/>
                <a:gd name="T16" fmla="*/ 0 h 20"/>
                <a:gd name="T17" fmla="*/ 58 w 58"/>
                <a:gd name="T18" fmla="*/ 20 h 20"/>
              </a:gdLst>
              <a:cxnLst>
                <a:cxn ang="T10">
                  <a:pos x="T0" y="T1"/>
                </a:cxn>
                <a:cxn ang="T11">
                  <a:pos x="T2" y="T3"/>
                </a:cxn>
                <a:cxn ang="T12">
                  <a:pos x="T4" y="T5"/>
                </a:cxn>
                <a:cxn ang="T13">
                  <a:pos x="T6" y="T7"/>
                </a:cxn>
                <a:cxn ang="T14">
                  <a:pos x="T8" y="T9"/>
                </a:cxn>
              </a:cxnLst>
              <a:rect l="T15" t="T16" r="T17" b="T18"/>
              <a:pathLst>
                <a:path w="57" h="20">
                  <a:moveTo>
                    <a:pt x="58" y="0"/>
                  </a:moveTo>
                  <a:lnTo>
                    <a:pt x="0" y="10"/>
                  </a:lnTo>
                  <a:lnTo>
                    <a:pt x="58" y="20"/>
                  </a:lnTo>
                  <a:lnTo>
                    <a:pt x="58" y="10"/>
                  </a:lnTo>
                  <a:lnTo>
                    <a:pt x="58" y="0"/>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8" name="Freeform 49"/>
            <p:cNvSpPr/>
            <p:nvPr/>
          </p:nvSpPr>
          <p:spPr bwMode="auto">
            <a:xfrm>
              <a:off x="1142" y="2347"/>
              <a:ext cx="2695" cy="184"/>
            </a:xfrm>
            <a:custGeom>
              <a:gdLst>
                <a:gd name="T0" fmla="*/ 0 w 278"/>
                <a:gd name="T1" fmla="*/ 167120 h 19"/>
                <a:gd name="T2" fmla="*/ 327045 w 278"/>
                <a:gd name="T3" fmla="*/ 167120 h 19"/>
                <a:gd name="T4" fmla="*/ 327045 w 278"/>
                <a:gd name="T5" fmla="*/ 0 h 19"/>
                <a:gd name="T6" fmla="*/ 2455281 w 278"/>
                <a:gd name="T7" fmla="*/ 0 h 19"/>
                <a:gd name="T8" fmla="*/ 0 60000 65536"/>
                <a:gd name="T9" fmla="*/ 0 60000 65536"/>
                <a:gd name="T10" fmla="*/ 0 60000 65536"/>
                <a:gd name="T11" fmla="*/ 0 60000 65536"/>
                <a:gd name="T12" fmla="*/ 0 w 278"/>
                <a:gd name="T13" fmla="*/ 0 h 19"/>
                <a:gd name="T14" fmla="*/ 278 w 278"/>
                <a:gd name="T15" fmla="*/ 19 h 19"/>
              </a:gdLst>
              <a:cxnLst>
                <a:cxn ang="T8">
                  <a:pos x="T0" y="T1"/>
                </a:cxn>
                <a:cxn ang="T9">
                  <a:pos x="T2" y="T3"/>
                </a:cxn>
                <a:cxn ang="T10">
                  <a:pos x="T4" y="T5"/>
                </a:cxn>
                <a:cxn ang="T11">
                  <a:pos x="T6" y="T7"/>
                </a:cxn>
              </a:cxnLst>
              <a:rect l="T12" t="T13" r="T14" b="T15"/>
              <a:pathLst>
                <a:path w="278" h="19">
                  <a:moveTo>
                    <a:pt x="0" y="19"/>
                  </a:moveTo>
                  <a:lnTo>
                    <a:pt x="37" y="19"/>
                  </a:lnTo>
                  <a:lnTo>
                    <a:pt x="37" y="0"/>
                  </a:lnTo>
                  <a:lnTo>
                    <a:pt x="278" y="0"/>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9" name="Rectangle 50"/>
            <p:cNvSpPr>
              <a:spLocks noChangeArrowheads="1"/>
            </p:cNvSpPr>
            <p:nvPr/>
          </p:nvSpPr>
          <p:spPr bwMode="auto">
            <a:xfrm>
              <a:off x="1530" y="2211"/>
              <a:ext cx="2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I</a:t>
              </a:r>
              <a:endParaRPr lang="en-US" altLang="en-US" sz="2400">
                <a:latin typeface="Constantia" panose="02030602050306030303" pitchFamily="18" charset="0"/>
              </a:endParaRPr>
            </a:p>
          </p:txBody>
        </p:sp>
        <p:sp>
          <p:nvSpPr>
            <p:cNvPr id="50" name="Rectangle 51"/>
            <p:cNvSpPr>
              <a:spLocks noChangeArrowheads="1"/>
            </p:cNvSpPr>
            <p:nvPr/>
          </p:nvSpPr>
          <p:spPr bwMode="auto">
            <a:xfrm>
              <a:off x="1569" y="2211"/>
              <a:ext cx="6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N</a:t>
              </a:r>
              <a:endParaRPr lang="en-US" altLang="en-US" sz="2400">
                <a:latin typeface="Constantia" panose="02030602050306030303" pitchFamily="18" charset="0"/>
              </a:endParaRPr>
            </a:p>
          </p:txBody>
        </p:sp>
        <p:sp>
          <p:nvSpPr>
            <p:cNvPr id="51" name="Rectangle 52"/>
            <p:cNvSpPr>
              <a:spLocks noChangeArrowheads="1"/>
            </p:cNvSpPr>
            <p:nvPr/>
          </p:nvSpPr>
          <p:spPr bwMode="auto">
            <a:xfrm>
              <a:off x="1636" y="2211"/>
              <a:ext cx="5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T</a:t>
              </a:r>
              <a:endParaRPr lang="en-US" altLang="en-US" sz="2400">
                <a:latin typeface="Constantia" panose="02030602050306030303" pitchFamily="18" charset="0"/>
              </a:endParaRPr>
            </a:p>
          </p:txBody>
        </p:sp>
        <p:sp>
          <p:nvSpPr>
            <p:cNvPr id="52" name="Rectangle 53"/>
            <p:cNvSpPr>
              <a:spLocks noChangeArrowheads="1"/>
            </p:cNvSpPr>
            <p:nvPr/>
          </p:nvSpPr>
          <p:spPr bwMode="auto">
            <a:xfrm>
              <a:off x="1695" y="2211"/>
              <a:ext cx="5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R</a:t>
              </a:r>
              <a:endParaRPr lang="en-US" altLang="en-US" sz="2400">
                <a:latin typeface="Constantia" panose="02030602050306030303" pitchFamily="18" charset="0"/>
              </a:endParaRPr>
            </a:p>
          </p:txBody>
        </p:sp>
        <p:sp>
          <p:nvSpPr>
            <p:cNvPr id="53" name="Rectangle 54"/>
            <p:cNvSpPr>
              <a:spLocks noChangeArrowheads="1"/>
            </p:cNvSpPr>
            <p:nvPr/>
          </p:nvSpPr>
          <p:spPr bwMode="auto">
            <a:xfrm>
              <a:off x="1762" y="2211"/>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1</a:t>
              </a:r>
              <a:endParaRPr lang="en-US" altLang="en-US" sz="2400">
                <a:latin typeface="Constantia" panose="02030602050306030303" pitchFamily="18" charset="0"/>
              </a:endParaRPr>
            </a:p>
          </p:txBody>
        </p:sp>
        <p:sp>
          <p:nvSpPr>
            <p:cNvPr id="54" name="Line 55"/>
            <p:cNvSpPr>
              <a:spLocks noChangeShapeType="1"/>
            </p:cNvSpPr>
            <p:nvPr/>
          </p:nvSpPr>
          <p:spPr bwMode="auto">
            <a:xfrm flipH="1">
              <a:off x="1539" y="2221"/>
              <a:ext cx="204"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5" name="Rectangle 56"/>
            <p:cNvSpPr>
              <a:spLocks noChangeArrowheads="1"/>
            </p:cNvSpPr>
            <p:nvPr/>
          </p:nvSpPr>
          <p:spPr bwMode="auto">
            <a:xfrm>
              <a:off x="1530" y="2948"/>
              <a:ext cx="2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I</a:t>
              </a:r>
              <a:endParaRPr lang="en-US" altLang="en-US" sz="2400">
                <a:latin typeface="Constantia" panose="02030602050306030303" pitchFamily="18" charset="0"/>
              </a:endParaRPr>
            </a:p>
          </p:txBody>
        </p:sp>
        <p:sp>
          <p:nvSpPr>
            <p:cNvPr id="56" name="Rectangle 57"/>
            <p:cNvSpPr>
              <a:spLocks noChangeArrowheads="1"/>
            </p:cNvSpPr>
            <p:nvPr/>
          </p:nvSpPr>
          <p:spPr bwMode="auto">
            <a:xfrm>
              <a:off x="1559" y="2948"/>
              <a:ext cx="6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N</a:t>
              </a:r>
              <a:endParaRPr lang="en-US" altLang="en-US" sz="2400">
                <a:latin typeface="Constantia" panose="02030602050306030303" pitchFamily="18" charset="0"/>
              </a:endParaRPr>
            </a:p>
          </p:txBody>
        </p:sp>
        <p:sp>
          <p:nvSpPr>
            <p:cNvPr id="57" name="Rectangle 58"/>
            <p:cNvSpPr>
              <a:spLocks noChangeArrowheads="1"/>
            </p:cNvSpPr>
            <p:nvPr/>
          </p:nvSpPr>
          <p:spPr bwMode="auto">
            <a:xfrm>
              <a:off x="1627" y="2948"/>
              <a:ext cx="5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T</a:t>
              </a:r>
              <a:endParaRPr lang="en-US" altLang="en-US" sz="2400">
                <a:latin typeface="Constantia" panose="02030602050306030303" pitchFamily="18" charset="0"/>
              </a:endParaRPr>
            </a:p>
          </p:txBody>
        </p:sp>
        <p:sp>
          <p:nvSpPr>
            <p:cNvPr id="58" name="Rectangle 59"/>
            <p:cNvSpPr>
              <a:spLocks noChangeArrowheads="1"/>
            </p:cNvSpPr>
            <p:nvPr/>
          </p:nvSpPr>
          <p:spPr bwMode="auto">
            <a:xfrm>
              <a:off x="1685" y="2948"/>
              <a:ext cx="5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R</a:t>
              </a:r>
              <a:endParaRPr lang="en-US" altLang="en-US" sz="2400">
                <a:latin typeface="Constantia" panose="02030602050306030303" pitchFamily="18" charset="0"/>
              </a:endParaRPr>
            </a:p>
          </p:txBody>
        </p:sp>
        <p:sp>
          <p:nvSpPr>
            <p:cNvPr id="59" name="Rectangle 60"/>
            <p:cNvSpPr>
              <a:spLocks noChangeArrowheads="1"/>
            </p:cNvSpPr>
            <p:nvPr/>
          </p:nvSpPr>
          <p:spPr bwMode="auto">
            <a:xfrm>
              <a:off x="1762" y="2948"/>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i="1">
                  <a:solidFill>
                    <a:srgbClr val="000000"/>
                  </a:solidFill>
                  <a:latin typeface="Nimbus Roman No9 L"/>
                </a:rPr>
                <a:t>p</a:t>
              </a:r>
              <a:endParaRPr lang="en-US" altLang="en-US" sz="2400">
                <a:latin typeface="Constantia" panose="02030602050306030303" pitchFamily="18" charset="0"/>
              </a:endParaRPr>
            </a:p>
          </p:txBody>
        </p:sp>
        <p:sp>
          <p:nvSpPr>
            <p:cNvPr id="60" name="Line 61"/>
            <p:cNvSpPr>
              <a:spLocks noChangeShapeType="1"/>
            </p:cNvSpPr>
            <p:nvPr/>
          </p:nvSpPr>
          <p:spPr bwMode="auto">
            <a:xfrm flipH="1">
              <a:off x="1539" y="2958"/>
              <a:ext cx="194"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1" name="Rectangle 62"/>
            <p:cNvSpPr>
              <a:spLocks noChangeArrowheads="1"/>
            </p:cNvSpPr>
            <p:nvPr/>
          </p:nvSpPr>
          <p:spPr bwMode="auto">
            <a:xfrm>
              <a:off x="1413" y="2667"/>
              <a:ext cx="25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INTA1</a:t>
              </a:r>
              <a:endParaRPr lang="en-US" altLang="en-US" sz="2400">
                <a:latin typeface="Constantia" panose="02030602050306030303" pitchFamily="18" charset="0"/>
              </a:endParaRPr>
            </a:p>
          </p:txBody>
        </p:sp>
        <p:sp>
          <p:nvSpPr>
            <p:cNvPr id="62" name="Rectangle 63"/>
            <p:cNvSpPr>
              <a:spLocks noChangeArrowheads="1"/>
            </p:cNvSpPr>
            <p:nvPr/>
          </p:nvSpPr>
          <p:spPr bwMode="auto">
            <a:xfrm>
              <a:off x="1413" y="3404"/>
              <a:ext cx="21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INTA</a:t>
              </a:r>
              <a:endParaRPr lang="en-US" altLang="en-US" sz="2400">
                <a:latin typeface="Constantia" panose="02030602050306030303" pitchFamily="18" charset="0"/>
              </a:endParaRPr>
            </a:p>
          </p:txBody>
        </p:sp>
        <p:sp>
          <p:nvSpPr>
            <p:cNvPr id="63" name="Rectangle 64"/>
            <p:cNvSpPr>
              <a:spLocks noChangeArrowheads="1"/>
            </p:cNvSpPr>
            <p:nvPr/>
          </p:nvSpPr>
          <p:spPr bwMode="auto">
            <a:xfrm>
              <a:off x="1627" y="3404"/>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i="1">
                  <a:solidFill>
                    <a:srgbClr val="000000"/>
                  </a:solidFill>
                  <a:latin typeface="Nimbus Roman No9 L"/>
                </a:rPr>
                <a:t>p</a:t>
              </a:r>
              <a:endParaRPr lang="en-US" altLang="en-US" sz="2400">
                <a:latin typeface="Constantia" panose="02030602050306030303" pitchFamily="18" charset="0"/>
              </a:endParaRPr>
            </a:p>
          </p:txBody>
        </p:sp>
        <p:sp>
          <p:nvSpPr>
            <p:cNvPr id="64" name="Freeform 65"/>
            <p:cNvSpPr/>
            <p:nvPr/>
          </p:nvSpPr>
          <p:spPr bwMode="auto">
            <a:xfrm>
              <a:off x="3217" y="2996"/>
              <a:ext cx="9" cy="10"/>
            </a:xfrm>
            <a:custGeom>
              <a:gdLst>
                <a:gd name="T0" fmla="*/ 0 w 1"/>
                <a:gd name="T1" fmla="*/ 10000 h 1"/>
                <a:gd name="T2" fmla="*/ 6561 w 1"/>
                <a:gd name="T3" fmla="*/ 0 h 1"/>
                <a:gd name="T4" fmla="*/ 0 w 1"/>
                <a:gd name="T5" fmla="*/ 0 h 1"/>
                <a:gd name="T6" fmla="*/ 0 w 1"/>
                <a:gd name="T7" fmla="*/ 0 h 1"/>
                <a:gd name="T8" fmla="*/ 0 w 1"/>
                <a:gd name="T9" fmla="*/ 1000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5" name="Freeform 66"/>
            <p:cNvSpPr/>
            <p:nvPr/>
          </p:nvSpPr>
          <p:spPr bwMode="auto">
            <a:xfrm>
              <a:off x="3217" y="2928"/>
              <a:ext cx="9" cy="10"/>
            </a:xfrm>
            <a:custGeom>
              <a:gdLst>
                <a:gd name="T0" fmla="*/ 0 w 1"/>
                <a:gd name="T1" fmla="*/ 10000 h 1"/>
                <a:gd name="T2" fmla="*/ 6561 w 1"/>
                <a:gd name="T3" fmla="*/ 0 h 1"/>
                <a:gd name="T4" fmla="*/ 0 w 1"/>
                <a:gd name="T5" fmla="*/ 0 h 1"/>
                <a:gd name="T6" fmla="*/ 0 w 1"/>
                <a:gd name="T7" fmla="*/ 0 h 1"/>
                <a:gd name="T8" fmla="*/ 0 w 1"/>
                <a:gd name="T9" fmla="*/ 1000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6" name="Freeform 67"/>
            <p:cNvSpPr/>
            <p:nvPr/>
          </p:nvSpPr>
          <p:spPr bwMode="auto">
            <a:xfrm>
              <a:off x="3217" y="2870"/>
              <a:ext cx="9" cy="10"/>
            </a:xfrm>
            <a:custGeom>
              <a:gdLst>
                <a:gd name="T0" fmla="*/ 0 w 1"/>
                <a:gd name="T1" fmla="*/ 10000 h 1"/>
                <a:gd name="T2" fmla="*/ 6561 w 1"/>
                <a:gd name="T3" fmla="*/ 0 h 1"/>
                <a:gd name="T4" fmla="*/ 0 w 1"/>
                <a:gd name="T5" fmla="*/ 0 h 1"/>
                <a:gd name="T6" fmla="*/ 0 w 1"/>
                <a:gd name="T7" fmla="*/ 0 h 1"/>
                <a:gd name="T8" fmla="*/ 0 w 1"/>
                <a:gd name="T9" fmla="*/ 1000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7" name="Rectangle 68"/>
            <p:cNvSpPr>
              <a:spLocks noChangeArrowheads="1"/>
            </p:cNvSpPr>
            <p:nvPr/>
          </p:nvSpPr>
          <p:spPr bwMode="auto">
            <a:xfrm>
              <a:off x="1850" y="3268"/>
              <a:ext cx="533" cy="242"/>
            </a:xfrm>
            <a:prstGeom prst="rect">
              <a:avLst/>
            </a:prstGeom>
            <a:noFill/>
            <a:ln w="15875">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68" name="Rectangle 69"/>
            <p:cNvSpPr>
              <a:spLocks noChangeArrowheads="1"/>
            </p:cNvSpPr>
            <p:nvPr/>
          </p:nvSpPr>
          <p:spPr bwMode="auto">
            <a:xfrm>
              <a:off x="2955" y="3268"/>
              <a:ext cx="533" cy="242"/>
            </a:xfrm>
            <a:prstGeom prst="rect">
              <a:avLst/>
            </a:prstGeom>
            <a:noFill/>
            <a:ln w="15875">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69" name="Rectangle 70"/>
            <p:cNvSpPr>
              <a:spLocks noChangeArrowheads="1"/>
            </p:cNvSpPr>
            <p:nvPr/>
          </p:nvSpPr>
          <p:spPr bwMode="auto">
            <a:xfrm>
              <a:off x="2955" y="2531"/>
              <a:ext cx="533" cy="242"/>
            </a:xfrm>
            <a:prstGeom prst="rect">
              <a:avLst/>
            </a:prstGeom>
            <a:noFill/>
            <a:ln w="15875">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70" name="Rectangle 71"/>
            <p:cNvSpPr>
              <a:spLocks noChangeArrowheads="1"/>
            </p:cNvSpPr>
            <p:nvPr/>
          </p:nvSpPr>
          <p:spPr bwMode="auto">
            <a:xfrm>
              <a:off x="1850" y="2531"/>
              <a:ext cx="533" cy="242"/>
            </a:xfrm>
            <a:prstGeom prst="rect">
              <a:avLst/>
            </a:prstGeom>
            <a:noFill/>
            <a:ln w="15875">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71" name="Rectangle 72"/>
            <p:cNvSpPr>
              <a:spLocks noChangeArrowheads="1"/>
            </p:cNvSpPr>
            <p:nvPr/>
          </p:nvSpPr>
          <p:spPr bwMode="auto">
            <a:xfrm>
              <a:off x="890" y="2473"/>
              <a:ext cx="184" cy="795"/>
            </a:xfrm>
            <a:prstGeom prst="rect">
              <a:avLst/>
            </a:prstGeom>
            <a:solidFill>
              <a:srgbClr val="FFFFFF"/>
            </a:solidFill>
            <a:ln w="0">
              <a:solidFill>
                <a:srgbClr val="FFFFFF"/>
              </a:solidFill>
              <a:miter lim="800000"/>
            </a:ln>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72" name="Rectangle 73"/>
            <p:cNvSpPr>
              <a:spLocks noChangeArrowheads="1"/>
            </p:cNvSpPr>
            <p:nvPr/>
          </p:nvSpPr>
          <p:spPr bwMode="auto">
            <a:xfrm>
              <a:off x="890" y="2473"/>
              <a:ext cx="184" cy="795"/>
            </a:xfrm>
            <a:prstGeom prst="rect">
              <a:avLst/>
            </a:prstGeom>
            <a:noFill/>
            <a:ln w="15875">
              <a:solidFill>
                <a:srgbClr val="00FFFF"/>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grpSp>
    </p:spTree>
    <p:extLst>
      <p:ext uri="{BB962C8B-B14F-4D97-AF65-F5344CB8AC3E}">
        <p14:creationId val="3460870439"/>
      </p:ext>
    </p:extLst>
  </p:cSld>
  <p:clrMapOvr>
    <a:masterClrMapping/>
  </p:clrMapOvr>
  <p:transition/>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endParaRPr lang="en-IN"/>
          </a:p>
        </p:txBody>
      </p:sp>
    </p:spTree>
    <p:extLst>
      <p:ext uri="{BB962C8B-B14F-4D97-AF65-F5344CB8AC3E}">
        <p14:creationId val="2358317021"/>
      </p:ext>
    </p:extLst>
  </p:cSld>
  <p:clrMapOvr>
    <a:masterClrMapping/>
  </p:clrMapOvr>
  <p:transition/>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894471" y="210380"/>
            <a:ext cx="10515600" cy="697193"/>
          </a:xfrm>
        </p:spPr>
        <p:txBody>
          <a:bodyPr/>
          <a:lstStyle/>
          <a:p>
            <a:r>
              <a:rPr lang="en-IN" b="1" smtClean="0">
                <a:solidFill>
                  <a:schemeClr val="accent1">
                    <a:lumMod val="75000"/>
                  </a:schemeClr>
                </a:solidFill>
              </a:rPr>
              <a:t>Controlling Device Requests</a:t>
            </a:r>
            <a:endParaRPr lang="en-IN" b="1">
              <a:solidFill>
                <a:schemeClr val="accent1">
                  <a:lumMod val="75000"/>
                </a:schemeClr>
              </a:solidFill>
            </a:endParaRPr>
          </a:p>
        </p:txBody>
      </p:sp>
      <p:sp>
        <p:nvSpPr>
          <p:cNvPr id="3" name="Rectangle 3"/>
          <p:cNvSpPr txBox="1">
            <a:spLocks noChangeArrowheads="1"/>
          </p:cNvSpPr>
          <p:nvPr/>
        </p:nvSpPr>
        <p:spPr>
          <a:xfrm>
            <a:off x="457199" y="1336432"/>
            <a:ext cx="11066929" cy="5331654"/>
          </a:xfrm>
          <a:prstGeom prst="rect">
            <a:avLst/>
          </a:prstGeom>
        </p:spPr>
        <p:txBody>
          <a:bodyPr rtlCol="0">
            <a:norm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274320" indent="-274320">
              <a:buClr>
                <a:schemeClr val="accent3"/>
              </a:buClr>
              <a:buFont typeface="Wingdings 2"/>
              <a:buChar char=""/>
              <a:defRPr/>
            </a:pPr>
            <a:r>
              <a:rPr lang="en-US" smtClean="0">
                <a:solidFill>
                  <a:srgbClr val="FF0000"/>
                </a:solidFill>
              </a:rPr>
              <a:t>Devices used </a:t>
            </a:r>
            <a:r>
              <a:rPr lang="en-US">
                <a:solidFill>
                  <a:srgbClr val="FF0000"/>
                </a:solidFill>
              </a:rPr>
              <a:t>in a program </a:t>
            </a:r>
            <a:r>
              <a:rPr lang="en-US" smtClean="0"/>
              <a:t>are </a:t>
            </a:r>
            <a:r>
              <a:rPr lang="en-US"/>
              <a:t>allowed to generate interrupt requests. </a:t>
            </a:r>
          </a:p>
          <a:p>
            <a:pPr marL="0" indent="0">
              <a:buClr>
                <a:schemeClr val="accent3"/>
              </a:buClr>
              <a:buNone/>
              <a:defRPr/>
            </a:pPr>
            <a:endParaRPr lang="en-US" smtClean="0"/>
          </a:p>
          <a:p>
            <a:pPr marL="274320" indent="-274320">
              <a:buClr>
                <a:schemeClr val="accent3"/>
              </a:buClr>
              <a:buFont typeface="Wingdings 2"/>
              <a:buChar char=""/>
              <a:defRPr/>
            </a:pPr>
            <a:r>
              <a:rPr lang="en-US" smtClean="0"/>
              <a:t>To </a:t>
            </a:r>
            <a:r>
              <a:rPr lang="en-US"/>
              <a:t>control which devices are </a:t>
            </a:r>
            <a:r>
              <a:rPr lang="en-US">
                <a:solidFill>
                  <a:srgbClr val="FF0000"/>
                </a:solidFill>
              </a:rPr>
              <a:t>allowed to generate </a:t>
            </a:r>
            <a:r>
              <a:rPr lang="en-US"/>
              <a:t>interrupt requests, the interface circuit of each I/O device has an interrupt-enable bit. </a:t>
            </a:r>
          </a:p>
          <a:p>
            <a:pPr marL="640080" lvl="1" indent="-246888">
              <a:buFont typeface="Wingdings 2"/>
              <a:buChar char=""/>
              <a:defRPr/>
            </a:pPr>
            <a:r>
              <a:rPr lang="en-US" sz="1800"/>
              <a:t>If the interrupt-enable bit in the device interface is set to 1, then the device is allowed to generate an interrupt-request.</a:t>
            </a:r>
          </a:p>
          <a:p>
            <a:pPr marL="274320" indent="-274320">
              <a:buClr>
                <a:schemeClr val="accent3"/>
              </a:buClr>
              <a:buFont typeface="Wingdings 2"/>
              <a:buChar char=""/>
              <a:defRPr/>
            </a:pPr>
            <a:endParaRPr lang="en-US" smtClean="0">
              <a:solidFill>
                <a:srgbClr val="FF0000"/>
              </a:solidFill>
            </a:endParaRPr>
          </a:p>
          <a:p>
            <a:pPr marL="274320" indent="-274320">
              <a:buClr>
                <a:schemeClr val="accent3"/>
              </a:buClr>
              <a:buFont typeface="Wingdings 2"/>
              <a:buChar char=""/>
              <a:defRPr/>
            </a:pPr>
            <a:r>
              <a:rPr lang="en-US" smtClean="0">
                <a:solidFill>
                  <a:srgbClr val="FF0000"/>
                </a:solidFill>
              </a:rPr>
              <a:t>Interrupt-enable </a:t>
            </a:r>
            <a:r>
              <a:rPr lang="en-US">
                <a:solidFill>
                  <a:srgbClr val="FF0000"/>
                </a:solidFill>
              </a:rPr>
              <a:t>bit</a:t>
            </a:r>
            <a:r>
              <a:rPr lang="en-US"/>
              <a:t> in the device’s interface circuit determines whether the device is allowed to generate an interrupt request. </a:t>
            </a:r>
          </a:p>
          <a:p>
            <a:pPr marL="274320" indent="-274320">
              <a:buClr>
                <a:schemeClr val="accent3"/>
              </a:buClr>
              <a:buFont typeface="Wingdings 2"/>
              <a:buChar char=""/>
              <a:defRPr/>
            </a:pPr>
            <a:r>
              <a:rPr lang="en-US" smtClean="0">
                <a:solidFill>
                  <a:srgbClr val="00B050"/>
                </a:solidFill>
              </a:rPr>
              <a:t>If DEN(Device)=1</a:t>
            </a:r>
            <a:r>
              <a:rPr lang="en-US" smtClean="0">
                <a:solidFill>
                  <a:srgbClr val="00B050"/>
                </a:solidFill>
                <a:sym typeface="Wingdings" pitchFamily="2" charset="2"/>
              </a:rPr>
              <a:t>DIRQ(Processor)                                                                                                                                    , KEN=1KIRQ</a:t>
            </a:r>
            <a:endParaRPr lang="en-US">
              <a:solidFill>
                <a:srgbClr val="00B050"/>
              </a:solidFill>
            </a:endParaRPr>
          </a:p>
        </p:txBody>
      </p:sp>
    </p:spTree>
    <p:extLst>
      <p:ext uri="{BB962C8B-B14F-4D97-AF65-F5344CB8AC3E}">
        <p14:creationId val="4024750602"/>
      </p:ext>
    </p:extLst>
  </p:cSld>
  <p:clrMapOvr>
    <a:masterClrMapping/>
  </p:clrMapOvr>
  <p:transition/>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IN" smtClean="0"/>
              <a:t>Using interrupts to read line of characters</a:t>
            </a:r>
            <a:endParaRPr lang="en-IN"/>
          </a:p>
        </p:txBody>
      </p:sp>
      <p:pic>
        <p:nvPicPr>
          <p:cNvPr id="3" name="Content Placeholder 3"/>
          <p:cNvPicPr>
            <a:picLocks noChangeAspect="1"/>
          </p:cNvPicPr>
          <p:nvPr/>
        </p:nvPicPr>
        <p:blipFill>
          <a:blip r:embed="rId2"/>
          <a:stretch>
            <a:fillRect/>
          </a:stretch>
        </p:blipFill>
        <p:spPr>
          <a:xfrm>
            <a:off x="635000" y="1839072"/>
            <a:ext cx="9639300" cy="4764928"/>
          </a:xfrm>
          <a:prstGeom prst="rect">
            <a:avLst/>
          </a:prstGeom>
        </p:spPr>
      </p:pic>
    </p:spTree>
    <p:extLst>
      <p:ext uri="{BB962C8B-B14F-4D97-AF65-F5344CB8AC3E}">
        <p14:creationId val="1865369904"/>
      </p:ext>
    </p:extLst>
  </p:cSld>
  <p:clrMapOvr>
    <a:masterClrMapping/>
  </p:clrMapOvr>
  <p:transition/>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838200" y="365126"/>
            <a:ext cx="10515600" cy="845110"/>
          </a:xfrm>
        </p:spPr>
        <p:txBody>
          <a:bodyPr/>
          <a:lstStyle/>
          <a:p>
            <a:r>
              <a:rPr lang="en-IN" smtClean="0"/>
              <a:t>Exceptions</a:t>
            </a:r>
            <a:endParaRPr lang="en-IN"/>
          </a:p>
        </p:txBody>
      </p:sp>
      <p:sp>
        <p:nvSpPr>
          <p:cNvPr id="3" name="Rectangle 3"/>
          <p:cNvSpPr txBox="1">
            <a:spLocks noChangeArrowheads="1"/>
          </p:cNvSpPr>
          <p:nvPr/>
        </p:nvSpPr>
        <p:spPr>
          <a:xfrm>
            <a:off x="457199" y="1600200"/>
            <a:ext cx="11066929" cy="4525963"/>
          </a:xfrm>
          <a:prstGeom prst="rect">
            <a:avLst/>
          </a:prstGeom>
        </p:spPr>
        <p:txBody>
          <a:bodyPr rtlCol="0">
            <a:norm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640080" lvl="1" indent="-246888">
              <a:buFont typeface="Wingdings 2"/>
              <a:buChar char=""/>
              <a:defRPr/>
            </a:pPr>
            <a:r>
              <a:rPr lang="en-US" smtClean="0"/>
              <a:t>Error </a:t>
            </a:r>
            <a:r>
              <a:rPr lang="en-US"/>
              <a:t>in the data stored.</a:t>
            </a:r>
          </a:p>
          <a:p>
            <a:pPr marL="640080" lvl="1" indent="-246888">
              <a:buFont typeface="Wingdings 2"/>
              <a:buChar char=""/>
              <a:defRPr/>
            </a:pPr>
            <a:r>
              <a:rPr lang="en-US"/>
              <a:t>Error during the execution of an instruction. </a:t>
            </a:r>
          </a:p>
          <a:p>
            <a:pPr marL="274320" indent="-274320">
              <a:buClr>
                <a:schemeClr val="accent3"/>
              </a:buClr>
              <a:buFont typeface="Wingdings 2"/>
              <a:buChar char=""/>
              <a:defRPr/>
            </a:pPr>
            <a:r>
              <a:rPr lang="en-US" smtClean="0"/>
              <a:t>Types </a:t>
            </a:r>
            <a:r>
              <a:rPr lang="en-US"/>
              <a:t>of exceptions are:</a:t>
            </a:r>
          </a:p>
          <a:p>
            <a:pPr marL="640080" lvl="1" indent="-246888">
              <a:buFont typeface="Wingdings 2"/>
              <a:buChar char=""/>
              <a:defRPr/>
            </a:pPr>
            <a:r>
              <a:rPr lang="en-US" sz="1800"/>
              <a:t>Recovery from errors</a:t>
            </a:r>
          </a:p>
          <a:p>
            <a:pPr marL="640080" lvl="1" indent="-246888">
              <a:buFont typeface="Wingdings 2"/>
              <a:buChar char=""/>
              <a:defRPr/>
            </a:pPr>
            <a:r>
              <a:rPr lang="en-US" sz="1800"/>
              <a:t>Debugging </a:t>
            </a:r>
          </a:p>
          <a:p>
            <a:pPr marL="640080" lvl="1" indent="-246888">
              <a:buFont typeface="Wingdings 2"/>
              <a:buChar char=""/>
              <a:defRPr/>
            </a:pPr>
            <a:r>
              <a:rPr lang="en-US" sz="1800"/>
              <a:t>Privilege exception</a:t>
            </a:r>
            <a:endParaRPr lang="en-US"/>
          </a:p>
          <a:p>
            <a:pPr marL="0" indent="0">
              <a:buClr>
                <a:schemeClr val="accent3"/>
              </a:buClr>
              <a:buNone/>
              <a:defRPr/>
            </a:pPr>
            <a:endParaRPr lang="en-US" sz="2400" smtClean="0">
              <a:solidFill>
                <a:srgbClr val="00B050"/>
              </a:solidFill>
            </a:endParaRPr>
          </a:p>
          <a:p>
            <a:pPr marL="274320" indent="-274320">
              <a:buClr>
                <a:schemeClr val="accent3"/>
              </a:buClr>
              <a:buFont typeface="Wingdings 2"/>
              <a:buChar char=""/>
              <a:defRPr/>
            </a:pPr>
            <a:r>
              <a:rPr lang="en-US" smtClean="0">
                <a:solidFill>
                  <a:srgbClr val="00B050"/>
                </a:solidFill>
              </a:rPr>
              <a:t>Recovery from exception</a:t>
            </a:r>
            <a:r>
              <a:rPr lang="en-US" smtClean="0">
                <a:solidFill>
                  <a:srgbClr val="00B050"/>
                </a:solidFill>
                <a:sym typeface="Wingdings" pitchFamily="2" charset="2"/>
              </a:rPr>
              <a:t> </a:t>
            </a:r>
            <a:r>
              <a:rPr lang="en-US" smtClean="0">
                <a:solidFill>
                  <a:srgbClr val="FF0000"/>
                </a:solidFill>
                <a:sym typeface="Wingdings" pitchFamily="2" charset="2"/>
              </a:rPr>
              <a:t>Exception service routine</a:t>
            </a:r>
          </a:p>
          <a:p>
            <a:pPr marL="0" indent="0">
              <a:buClr>
                <a:schemeClr val="accent3"/>
              </a:buClr>
              <a:buNone/>
              <a:defRPr/>
            </a:pPr>
            <a:r>
              <a:rPr lang="en-US" smtClean="0">
                <a:solidFill>
                  <a:srgbClr val="FF0000"/>
                </a:solidFill>
                <a:sym typeface="Wingdings" pitchFamily="2" charset="2"/>
              </a:rPr>
              <a:t>Divide by zero, un recognized OP code</a:t>
            </a:r>
            <a:endParaRPr lang="en-US">
              <a:solidFill>
                <a:srgbClr val="FF0000"/>
              </a:solidFill>
            </a:endParaRPr>
          </a:p>
        </p:txBody>
      </p:sp>
    </p:spTree>
    <p:extLst>
      <p:ext uri="{BB962C8B-B14F-4D97-AF65-F5344CB8AC3E}">
        <p14:creationId val="806270291"/>
      </p:ext>
    </p:extLst>
  </p:cSld>
  <p:clrMapOvr>
    <a:masterClrMapping/>
  </p:clrMapOvr>
  <p:transition/>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IN" smtClean="0"/>
              <a:t>Debugger</a:t>
            </a:r>
            <a:endParaRPr lang="en-IN"/>
          </a:p>
        </p:txBody>
      </p:sp>
      <p:sp>
        <p:nvSpPr>
          <p:cNvPr id="3" name="Rectangle 3"/>
          <p:cNvSpPr txBox="1">
            <a:spLocks noChangeArrowheads="1"/>
          </p:cNvSpPr>
          <p:nvPr/>
        </p:nvSpPr>
        <p:spPr>
          <a:xfrm>
            <a:off x="457200" y="1600200"/>
            <a:ext cx="10896600" cy="4525963"/>
          </a:xfrm>
          <a:prstGeom prst="rect">
            <a:avLst/>
          </a:prstGeom>
        </p:spPr>
        <p:txBody>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en-US" smtClean="0"/>
              <a:t>Debugger uses exceptions to provide important features:</a:t>
            </a:r>
          </a:p>
          <a:p>
            <a:pPr lvl="1"/>
            <a:r>
              <a:rPr lang="en-US" altLang="en-US" sz="1800" smtClean="0"/>
              <a:t>Trace—Exception occurs after executing every instruction</a:t>
            </a:r>
          </a:p>
          <a:p>
            <a:pPr lvl="1"/>
            <a:r>
              <a:rPr lang="en-US" altLang="en-US" sz="1800" smtClean="0"/>
              <a:t>Breakpoints—Interrupted at specific point</a:t>
            </a:r>
          </a:p>
          <a:p>
            <a:r>
              <a:rPr lang="en-US" altLang="en-US" smtClean="0"/>
              <a:t>Trace mode:</a:t>
            </a:r>
          </a:p>
          <a:p>
            <a:pPr lvl="1"/>
            <a:r>
              <a:rPr lang="en-US" altLang="en-US" smtClean="0">
                <a:solidFill>
                  <a:srgbClr val="FF0000"/>
                </a:solidFill>
              </a:rPr>
              <a:t>Exception occurs after the execution of every instruction. </a:t>
            </a:r>
          </a:p>
          <a:p>
            <a:pPr lvl="1"/>
            <a:r>
              <a:rPr lang="en-US" altLang="en-US" smtClean="0">
                <a:solidFill>
                  <a:srgbClr val="FF0000"/>
                </a:solidFill>
              </a:rPr>
              <a:t>Debugging program is used as the exception-service routine.</a:t>
            </a:r>
          </a:p>
          <a:p>
            <a:r>
              <a:rPr lang="en-US" altLang="en-US" smtClean="0"/>
              <a:t>Breakpoints:</a:t>
            </a:r>
          </a:p>
          <a:p>
            <a:pPr lvl="1"/>
            <a:r>
              <a:rPr lang="en-US" altLang="en-US">
                <a:solidFill>
                  <a:srgbClr val="FF0000"/>
                </a:solidFill>
              </a:rPr>
              <a:t>Exception occurs only at specific points selected by the user. </a:t>
            </a:r>
          </a:p>
          <a:p>
            <a:pPr lvl="1"/>
            <a:r>
              <a:rPr lang="en-US" altLang="en-US">
                <a:solidFill>
                  <a:srgbClr val="FF0000"/>
                </a:solidFill>
              </a:rPr>
              <a:t>Debugging program is used as the exception-service routine. </a:t>
            </a:r>
          </a:p>
        </p:txBody>
      </p:sp>
    </p:spTree>
    <p:extLst>
      <p:ext uri="{BB962C8B-B14F-4D97-AF65-F5344CB8AC3E}">
        <p14:creationId val="779369027"/>
      </p:ext>
    </p:extLst>
  </p:cSld>
  <p:clrMapOvr>
    <a:masterClrMapping/>
  </p:clrMapOvr>
  <p:transition/>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7106" name="Rectangle 2"/>
          <p:cNvSpPr>
            <a:spLocks noGrp="1" noChangeArrowheads="1"/>
          </p:cNvSpPr>
          <p:nvPr>
            <p:ph type="title"/>
          </p:nvPr>
        </p:nvSpPr>
        <p:spPr>
          <a:xfrm>
            <a:off x="838200" y="-115328"/>
            <a:ext cx="10515600" cy="1325563"/>
          </a:xfrm>
        </p:spPr>
        <p:txBody>
          <a:bodyPr>
            <a:normAutofit/>
          </a:bodyPr>
          <a:lstStyle/>
          <a:p>
            <a:pPr marL="393192" lvl="1">
              <a:defRPr/>
            </a:pPr>
            <a:r>
              <a:rPr lang="en-US" sz="4400" b="1" kern="1200">
                <a:solidFill>
                  <a:schemeClr val="accent1">
                    <a:lumMod val="75000"/>
                  </a:schemeClr>
                </a:solidFill>
                <a:latin typeface="+mj-lt"/>
                <a:ea typeface="+mj-ea"/>
                <a:cs typeface="+mj-cs"/>
              </a:rPr>
              <a:t>Privilege exception</a:t>
            </a:r>
          </a:p>
        </p:txBody>
      </p:sp>
      <p:sp>
        <p:nvSpPr>
          <p:cNvPr id="47107" name="Rectangle 3"/>
          <p:cNvSpPr>
            <a:spLocks noGrp="1" noChangeArrowheads="1"/>
          </p:cNvSpPr>
          <p:nvPr>
            <p:ph idx="1"/>
          </p:nvPr>
        </p:nvSpPr>
        <p:spPr>
          <a:xfrm>
            <a:off x="838200" y="1210235"/>
            <a:ext cx="10515600" cy="4966728"/>
          </a:xfrm>
        </p:spPr>
        <p:txBody>
          <a:bodyPr/>
          <a:lstStyle/>
          <a:p>
            <a:pPr eaLnBrk="1" hangingPunct="1"/>
            <a:r>
              <a:rPr lang="en-US" altLang="en-US" smtClean="0"/>
              <a:t>Certain instructions can be executed only when the processor is in the supervisor mode. These are called privileged instructions.</a:t>
            </a:r>
          </a:p>
          <a:p>
            <a:pPr marL="0" indent="0" eaLnBrk="1" hangingPunct="1">
              <a:buNone/>
            </a:pPr>
            <a:r>
              <a:rPr lang="en-US" altLang="en-US" smtClean="0"/>
              <a:t>  </a:t>
            </a:r>
            <a:endParaRPr lang="en-US" altLang="en-US" smtClean="0"/>
          </a:p>
          <a:p>
            <a:pPr eaLnBrk="1" hangingPunct="1"/>
            <a:r>
              <a:rPr lang="en-US" altLang="en-US" smtClean="0"/>
              <a:t>If an attempt is made to execute a privileged instruction in the user mode, a privilege exception occurs. </a:t>
            </a:r>
          </a:p>
          <a:p>
            <a:pPr marL="0" indent="0" eaLnBrk="1" hangingPunct="1">
              <a:buNone/>
            </a:pPr>
            <a:endParaRPr lang="en-US" altLang="en-US" smtClean="0"/>
          </a:p>
          <a:p>
            <a:pPr eaLnBrk="1" hangingPunct="1"/>
            <a:r>
              <a:rPr lang="en-US" altLang="en-US" smtClean="0"/>
              <a:t>Privilege exception causes</a:t>
            </a:r>
          </a:p>
          <a:p>
            <a:pPr lvl="1" eaLnBrk="1" hangingPunct="1"/>
            <a:r>
              <a:rPr lang="en-US" altLang="en-US" sz="2800" smtClean="0">
                <a:solidFill>
                  <a:srgbClr val="FF0000"/>
                </a:solidFill>
              </a:rPr>
              <a:t>Processor </a:t>
            </a:r>
            <a:r>
              <a:rPr lang="en-US" altLang="en-US" sz="2800">
                <a:solidFill>
                  <a:srgbClr val="FF0000"/>
                </a:solidFill>
              </a:rPr>
              <a:t>to switch to the supervisor mode,</a:t>
            </a:r>
          </a:p>
          <a:p>
            <a:pPr lvl="1" eaLnBrk="1" hangingPunct="1"/>
            <a:r>
              <a:rPr lang="en-US" altLang="en-US" sz="2800">
                <a:solidFill>
                  <a:srgbClr val="FF0000"/>
                </a:solidFill>
              </a:rPr>
              <a:t>Execution of an appropriate exception-servicing routine</a:t>
            </a:r>
            <a:r>
              <a:rPr lang="en-US" altLang="en-US" sz="1800"/>
              <a:t>.</a:t>
            </a:r>
          </a:p>
        </p:txBody>
      </p:sp>
      <p:sp>
        <p:nvSpPr>
          <p:cNvPr id="4" name="Date Placeholder 3"/>
          <p:cNvSpPr>
            <a:spLocks noGrp="1"/>
          </p:cNvSpPr>
          <p:nvPr>
            <p:ph type="dt" sz="quarter" idx="10"/>
          </p:nvPr>
        </p:nvSpPr>
        <p:spPr/>
        <p:txBody>
          <a:bodyPr/>
          <a:lstStyle/>
          <a:p>
            <a:pPr>
              <a:defRPr/>
            </a:pPr>
            <a:fld id="{9B09C7A3-6960-467B-B469-7D08C2DE7D5F}" type="datetime1">
              <a:rPr lang="en-US"/>
              <a:pPr>
                <a:defRPr/>
              </a:pPr>
              <a:t>10/27/2024</a:t>
            </a:fld>
            <a:endParaRPr lang="en-US"/>
          </a:p>
        </p:txBody>
      </p:sp>
      <p:sp>
        <p:nvSpPr>
          <p:cNvPr id="4710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anose="020f0502020204030204" pitchFamily="34" charset="0"/>
              </a:defRPr>
            </a:lvl1pPr>
            <a:lvl2pPr marL="742950" indent="-285750">
              <a:spcBef>
                <a:spcPct val="20000"/>
              </a:spcBef>
              <a:buFont typeface="Arial" pitchFamily="34" charset="0"/>
              <a:buChar char="–"/>
              <a:defRPr sz="2800">
                <a:solidFill>
                  <a:schemeClr val="tx1"/>
                </a:solidFill>
                <a:latin typeface="Calibri" panose="020f0502020204030204" pitchFamily="34" charset="0"/>
              </a:defRPr>
            </a:lvl2pPr>
            <a:lvl3pPr marL="1143000" indent="-228600">
              <a:spcBef>
                <a:spcPct val="20000"/>
              </a:spcBef>
              <a:buFont typeface="Arial" pitchFamily="34" charset="0"/>
              <a:buChar char="•"/>
              <a:defRPr sz="2400">
                <a:solidFill>
                  <a:schemeClr val="tx1"/>
                </a:solidFill>
                <a:latin typeface="Calibri" panose="020f0502020204030204" pitchFamily="34" charset="0"/>
              </a:defRPr>
            </a:lvl3pPr>
            <a:lvl4pPr marL="1600200" indent="-228600">
              <a:spcBef>
                <a:spcPct val="20000"/>
              </a:spcBef>
              <a:buFont typeface="Arial" pitchFamily="34" charset="0"/>
              <a:buChar char="–"/>
              <a:defRPr sz="2000">
                <a:solidFill>
                  <a:schemeClr val="tx1"/>
                </a:solidFill>
                <a:latin typeface="Calibri" panose="020f0502020204030204" pitchFamily="34" charset="0"/>
              </a:defRPr>
            </a:lvl4pPr>
            <a:lvl5pPr marL="2057400" indent="-228600">
              <a:spcBef>
                <a:spcPct val="20000"/>
              </a:spcBef>
              <a:buFont typeface="Arial"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a:spcBef>
                <a:spcPct val="0"/>
              </a:spcBef>
              <a:buFontTx/>
              <a:buNone/>
            </a:pPr>
            <a:fld id="{3C66FFEA-5772-4D64-855E-126D5545C60E}" type="slidenum">
              <a:rPr lang="en-US" altLang="en-US" sz="1200">
                <a:solidFill>
                  <a:srgbClr val="898989"/>
                </a:solidFill>
                <a:latin typeface="Arial" pitchFamily="34" charset="0"/>
              </a:rPr>
              <a:pPr>
                <a:spcBef>
                  <a:spcPct val="0"/>
                </a:spcBef>
                <a:buFontTx/>
                <a:buNone/>
              </a:pPr>
              <a:t>106</a:t>
            </a:fld>
            <a:endParaRPr lang="en-US" altLang="en-US" sz="1200">
              <a:solidFill>
                <a:srgbClr val="898989"/>
              </a:solidFill>
              <a:latin typeface="Arial"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val="3338572898"/>
      </p:ext>
    </p:extLst>
  </p:cSld>
  <p:clrMapOvr>
    <a:masterClrMapping/>
  </p:clrMapOvr>
  <p:transition/>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9154" name="Title 1"/>
          <p:cNvSpPr>
            <a:spLocks noGrp="1"/>
          </p:cNvSpPr>
          <p:nvPr>
            <p:ph type="ctrTitle"/>
          </p:nvPr>
        </p:nvSpPr>
        <p:spPr/>
        <p:txBody>
          <a:bodyPr/>
          <a:lstStyle/>
          <a:p>
            <a:pPr eaLnBrk="1" hangingPunct="1"/>
            <a:r>
              <a:rPr lang="en-US" altLang="en-US" smtClean="0"/>
              <a:t>Direct Memory Access</a:t>
            </a:r>
          </a:p>
        </p:txBody>
      </p:sp>
      <p:sp>
        <p:nvSpPr>
          <p:cNvPr id="39939" name="Subtitle 2"/>
          <p:cNvSpPr>
            <a:spLocks noGrp="1"/>
          </p:cNvSpPr>
          <p:nvPr>
            <p:ph type="subTitle" idx="1"/>
          </p:nvPr>
        </p:nvSpPr>
        <p:spPr>
          <a:xfrm>
            <a:off x="2057400" y="3228975"/>
            <a:ext cx="7854950" cy="1752600"/>
          </a:xfrm>
        </p:spPr>
        <p:txBody>
          <a:bodyPr rtlCol="0">
            <a:normAutofit/>
          </a:bodyPr>
          <a:lstStyle/>
          <a:p>
            <a:pPr>
              <a:defRPr/>
            </a:pPr>
            <a:r>
              <a:rPr lang="en-US" smtClean="0"/>
              <a:t> </a:t>
            </a:r>
          </a:p>
        </p:txBody>
      </p:sp>
      <p:sp>
        <p:nvSpPr>
          <p:cNvPr id="4" name="Date Placeholder 3"/>
          <p:cNvSpPr>
            <a:spLocks noGrp="1"/>
          </p:cNvSpPr>
          <p:nvPr>
            <p:ph type="dt" sz="quarter" idx="10"/>
          </p:nvPr>
        </p:nvSpPr>
        <p:spPr/>
        <p:txBody>
          <a:bodyPr/>
          <a:lstStyle/>
          <a:p>
            <a:pPr>
              <a:defRPr/>
            </a:pPr>
            <a:fld id="{51FF6658-AA46-4687-A2BE-A41744CE414E}" type="datetime1">
              <a:rPr lang="en-US"/>
              <a:pPr>
                <a:defRPr/>
              </a:pPr>
              <a:t>10/27/2024</a:t>
            </a:fld>
            <a:endParaRPr lang="en-US"/>
          </a:p>
        </p:txBody>
      </p:sp>
      <p:sp>
        <p:nvSpPr>
          <p:cNvPr id="4915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anose="020f0502020204030204" pitchFamily="34" charset="0"/>
              </a:defRPr>
            </a:lvl1pPr>
            <a:lvl2pPr marL="742950" indent="-285750">
              <a:spcBef>
                <a:spcPct val="20000"/>
              </a:spcBef>
              <a:buFont typeface="Arial" pitchFamily="34" charset="0"/>
              <a:buChar char="–"/>
              <a:defRPr sz="2800">
                <a:solidFill>
                  <a:schemeClr val="tx1"/>
                </a:solidFill>
                <a:latin typeface="Calibri" panose="020f0502020204030204" pitchFamily="34" charset="0"/>
              </a:defRPr>
            </a:lvl2pPr>
            <a:lvl3pPr marL="1143000" indent="-228600">
              <a:spcBef>
                <a:spcPct val="20000"/>
              </a:spcBef>
              <a:buFont typeface="Arial" pitchFamily="34" charset="0"/>
              <a:buChar char="•"/>
              <a:defRPr sz="2400">
                <a:solidFill>
                  <a:schemeClr val="tx1"/>
                </a:solidFill>
                <a:latin typeface="Calibri" panose="020f0502020204030204" pitchFamily="34" charset="0"/>
              </a:defRPr>
            </a:lvl3pPr>
            <a:lvl4pPr marL="1600200" indent="-228600">
              <a:spcBef>
                <a:spcPct val="20000"/>
              </a:spcBef>
              <a:buFont typeface="Arial" pitchFamily="34" charset="0"/>
              <a:buChar char="–"/>
              <a:defRPr sz="2000">
                <a:solidFill>
                  <a:schemeClr val="tx1"/>
                </a:solidFill>
                <a:latin typeface="Calibri" panose="020f0502020204030204" pitchFamily="34" charset="0"/>
              </a:defRPr>
            </a:lvl4pPr>
            <a:lvl5pPr marL="2057400" indent="-228600">
              <a:spcBef>
                <a:spcPct val="20000"/>
              </a:spcBef>
              <a:buFont typeface="Arial"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a:spcBef>
                <a:spcPct val="0"/>
              </a:spcBef>
              <a:buFontTx/>
              <a:buNone/>
            </a:pPr>
            <a:fld id="{36B4DD1D-C8B9-4ED8-B336-5223FB0467FE}" type="slidenum">
              <a:rPr lang="en-US" altLang="en-US" sz="1200">
                <a:solidFill>
                  <a:srgbClr val="898989"/>
                </a:solidFill>
                <a:latin typeface="Arial" pitchFamily="34" charset="0"/>
              </a:rPr>
              <a:pPr>
                <a:spcBef>
                  <a:spcPct val="0"/>
                </a:spcBef>
                <a:buFontTx/>
                <a:buNone/>
              </a:pPr>
              <a:t>107</a:t>
            </a:fld>
            <a:endParaRPr lang="en-US" altLang="en-US" sz="1200">
              <a:solidFill>
                <a:srgbClr val="898989"/>
              </a:solidFill>
              <a:latin typeface="Arial"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val="998259408"/>
      </p:ext>
    </p:extLst>
  </p:cSld>
  <p:clrMapOvr>
    <a:masterClrMapping/>
  </p:clrMapOvr>
  <p:transition/>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838200" y="365125"/>
            <a:ext cx="10515600" cy="942975"/>
          </a:xfrm>
        </p:spPr>
        <p:txBody>
          <a:bodyPr/>
          <a:lstStyle/>
          <a:p>
            <a:pPr algn="ctr"/>
            <a:r>
              <a:rPr lang="en-IN" smtClean="0">
                <a:solidFill>
                  <a:srgbClr val="00B050"/>
                </a:solidFill>
              </a:rPr>
              <a:t>DIRECT MEMORY ACCESS</a:t>
            </a:r>
            <a:endParaRPr lang="en-IN">
              <a:solidFill>
                <a:srgbClr val="00B050"/>
              </a:solidFill>
            </a:endParaRPr>
          </a:p>
        </p:txBody>
      </p:sp>
      <p:sp>
        <p:nvSpPr>
          <p:cNvPr id="3" name="Content Placeholder 2"/>
          <p:cNvSpPr>
            <a:spLocks noGrp="1"/>
          </p:cNvSpPr>
          <p:nvPr>
            <p:ph idx="1"/>
          </p:nvPr>
        </p:nvSpPr>
        <p:spPr>
          <a:xfrm>
            <a:off x="838200" y="1308100"/>
            <a:ext cx="10515600" cy="5213724"/>
          </a:xfrm>
        </p:spPr>
        <p:txBody>
          <a:bodyPr/>
          <a:lstStyle/>
          <a:p>
            <a:pPr algn="just"/>
            <a:r>
              <a:rPr lang="en-IN" smtClean="0">
                <a:solidFill>
                  <a:schemeClr val="accent1">
                    <a:lumMod val="75000"/>
                  </a:schemeClr>
                </a:solidFill>
              </a:rPr>
              <a:t>Drawbacks of previous approaches</a:t>
            </a:r>
          </a:p>
          <a:p>
            <a:pPr marL="0" indent="0" algn="just">
              <a:buNone/>
            </a:pPr>
            <a:r>
              <a:rPr lang="en-IN" smtClean="0">
                <a:sym typeface="Wingdings" pitchFamily="2" charset="2"/>
              </a:rPr>
              <a:t>Restoring PC and other state information</a:t>
            </a:r>
          </a:p>
          <a:p>
            <a:pPr marL="0" indent="0" algn="just">
              <a:buNone/>
            </a:pPr>
            <a:r>
              <a:rPr lang="en-IN" smtClean="0">
                <a:sym typeface="Wingdings" pitchFamily="2" charset="2"/>
              </a:rPr>
              <a:t>Processor has to poll IO device/ waits for device to send INT</a:t>
            </a:r>
          </a:p>
          <a:p>
            <a:pPr marL="0" indent="0" algn="just">
              <a:buNone/>
            </a:pPr>
            <a:endParaRPr lang="en-IN" smtClean="0">
              <a:sym typeface="Wingdings" pitchFamily="2" charset="2"/>
            </a:endParaRPr>
          </a:p>
          <a:p>
            <a:pPr algn="just"/>
            <a:r>
              <a:rPr lang="en-IN" sz="3500">
                <a:solidFill>
                  <a:srgbClr val="FF0000"/>
                </a:solidFill>
              </a:rPr>
              <a:t>Transfers large block of data at high speed  </a:t>
            </a:r>
          </a:p>
          <a:p>
            <a:pPr marL="0" indent="0" algn="just">
              <a:buNone/>
            </a:pPr>
            <a:endParaRPr lang="en-IN" sz="3500">
              <a:solidFill>
                <a:srgbClr val="FF0000"/>
              </a:solidFill>
            </a:endParaRPr>
          </a:p>
          <a:p>
            <a:pPr marL="228600" lvl="1" algn="just">
              <a:spcBef>
                <a:spcPts val="1000"/>
              </a:spcBef>
            </a:pPr>
            <a:r>
              <a:rPr lang="en-US" sz="3500"/>
              <a:t>control unit may be provided to transfer a block of data directly between an </a:t>
            </a:r>
            <a:r>
              <a:rPr lang="en-US" sz="3500" b="1">
                <a:solidFill>
                  <a:srgbClr val="0070C0"/>
                </a:solidFill>
              </a:rPr>
              <a:t>I/O device and the main memory,</a:t>
            </a:r>
            <a:r>
              <a:rPr lang="en-US" sz="3500"/>
              <a:t> without continuous intervention by the processor.</a:t>
            </a:r>
            <a:endParaRPr lang="en-IN"/>
          </a:p>
        </p:txBody>
      </p:sp>
    </p:spTree>
    <p:extLst>
      <p:ext uri="{BB962C8B-B14F-4D97-AF65-F5344CB8AC3E}">
        <p14:creationId val="2642937105"/>
      </p:ext>
    </p:extLst>
  </p:cSld>
  <p:clrMapOvr>
    <a:masterClrMapping/>
  </p:clrMapOvr>
  <p:transition/>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838200" y="1"/>
            <a:ext cx="10515600" cy="850900"/>
          </a:xfrm>
        </p:spPr>
        <p:txBody>
          <a:bodyPr/>
          <a:lstStyle/>
          <a:p>
            <a:pPr algn="ctr"/>
            <a:r>
              <a:rPr lang="en-IN" b="1" smtClean="0">
                <a:solidFill>
                  <a:srgbClr val="00B050"/>
                </a:solidFill>
              </a:rPr>
              <a:t>DIRECT MEMORY ACCESS</a:t>
            </a:r>
            <a:endParaRPr lang="en-IN" b="1">
              <a:solidFill>
                <a:srgbClr val="00B050"/>
              </a:solidFill>
            </a:endParaRPr>
          </a:p>
        </p:txBody>
      </p:sp>
      <p:sp>
        <p:nvSpPr>
          <p:cNvPr id="3" name="Content Placeholder 2"/>
          <p:cNvSpPr>
            <a:spLocks noGrp="1"/>
          </p:cNvSpPr>
          <p:nvPr>
            <p:ph idx="1"/>
          </p:nvPr>
        </p:nvSpPr>
        <p:spPr>
          <a:xfrm>
            <a:off x="838200" y="850901"/>
            <a:ext cx="10515600" cy="5326062"/>
          </a:xfrm>
        </p:spPr>
        <p:txBody>
          <a:bodyPr>
            <a:normAutofit fontScale="77500" lnSpcReduction="20000"/>
          </a:bodyPr>
          <a:lstStyle/>
          <a:p>
            <a:pPr algn="just"/>
            <a:endParaRPr lang="en-US" sz="3500" smtClean="0"/>
          </a:p>
          <a:p>
            <a:pPr marL="0" lvl="1" indent="0" algn="just">
              <a:spcBef>
                <a:spcPts val="1000"/>
              </a:spcBef>
              <a:buNone/>
            </a:pPr>
            <a:r>
              <a:rPr lang="en-US" sz="3500" smtClean="0"/>
              <a:t> </a:t>
            </a:r>
            <a:endParaRPr lang="en-US" sz="3500"/>
          </a:p>
          <a:p>
            <a:pPr algn="just"/>
            <a:r>
              <a:rPr lang="en-US" sz="3500">
                <a:solidFill>
                  <a:srgbClr val="0070C0"/>
                </a:solidFill>
              </a:rPr>
              <a:t>Control unit </a:t>
            </a:r>
            <a:r>
              <a:rPr lang="en-US" sz="3500"/>
              <a:t>which performs these transfers is </a:t>
            </a:r>
            <a:r>
              <a:rPr lang="en-US" sz="3500" smtClean="0"/>
              <a:t> </a:t>
            </a:r>
            <a:r>
              <a:rPr lang="en-US" sz="3500">
                <a:solidFill>
                  <a:srgbClr val="FF0000"/>
                </a:solidFill>
              </a:rPr>
              <a:t>part of the I/O device’s </a:t>
            </a:r>
            <a:r>
              <a:rPr lang="en-US" sz="3500"/>
              <a:t>interface circuit. This control unit is called as a </a:t>
            </a:r>
            <a:r>
              <a:rPr lang="en-US" sz="3500">
                <a:solidFill>
                  <a:srgbClr val="FF0000"/>
                </a:solidFill>
              </a:rPr>
              <a:t>DMA </a:t>
            </a:r>
            <a:r>
              <a:rPr lang="en-US" sz="3500" smtClean="0">
                <a:solidFill>
                  <a:srgbClr val="FF0000"/>
                </a:solidFill>
              </a:rPr>
              <a:t>controller </a:t>
            </a:r>
            <a:r>
              <a:rPr lang="en-US" sz="3500" smtClean="0">
                <a:solidFill>
                  <a:srgbClr val="00B050"/>
                </a:solidFill>
              </a:rPr>
              <a:t>(performs functions of processor)</a:t>
            </a:r>
            <a:r>
              <a:rPr lang="en-US" sz="3500" smtClean="0">
                <a:solidFill>
                  <a:srgbClr val="FF0000"/>
                </a:solidFill>
              </a:rPr>
              <a:t>.</a:t>
            </a:r>
          </a:p>
          <a:p>
            <a:pPr algn="just"/>
            <a:endParaRPr lang="en-US" sz="3500" smtClean="0">
              <a:solidFill>
                <a:srgbClr val="FF0000"/>
              </a:solidFill>
            </a:endParaRPr>
          </a:p>
          <a:p>
            <a:pPr algn="just"/>
            <a:r>
              <a:rPr lang="en-US" sz="3500" smtClean="0">
                <a:solidFill>
                  <a:srgbClr val="FF0000"/>
                </a:solidFill>
              </a:rPr>
              <a:t>The requested program will be put in the blocked state.</a:t>
            </a:r>
          </a:p>
          <a:p>
            <a:pPr marL="0" indent="0" algn="just">
              <a:buNone/>
            </a:pPr>
            <a:endParaRPr lang="en-US" sz="3500" smtClean="0">
              <a:solidFill>
                <a:srgbClr val="FF0000"/>
              </a:solidFill>
            </a:endParaRPr>
          </a:p>
          <a:p>
            <a:pPr marL="274320" indent="-274320" algn="just">
              <a:buClr>
                <a:schemeClr val="accent3"/>
              </a:buClr>
              <a:buFont typeface="Wingdings 2"/>
              <a:buChar char=""/>
              <a:defRPr/>
            </a:pPr>
            <a:r>
              <a:rPr lang="en-US" sz="3600" smtClean="0"/>
              <a:t>The </a:t>
            </a:r>
            <a:r>
              <a:rPr lang="en-US" sz="3600"/>
              <a:t>operation of the DMA controller must be under the control of a program executed by the processor. That is, the processor must initiate the DMA transfer. </a:t>
            </a:r>
          </a:p>
          <a:p>
            <a:pPr marL="274320" indent="-274320" algn="just">
              <a:buClr>
                <a:schemeClr val="accent3"/>
              </a:buClr>
              <a:buFont typeface="Wingdings 2"/>
              <a:buChar char=""/>
              <a:defRPr/>
            </a:pPr>
            <a:endParaRPr lang="en-US" sz="3600"/>
          </a:p>
          <a:p>
            <a:pPr marL="274320" indent="-274320" algn="just">
              <a:buClr>
                <a:schemeClr val="accent3"/>
              </a:buClr>
              <a:buFont typeface="Wingdings 2"/>
              <a:buChar char=""/>
              <a:defRPr/>
            </a:pPr>
            <a:r>
              <a:rPr lang="en-US" sz="3600"/>
              <a:t>Once the DMA controller completes the DMA transfer, it informs the processor by raising an interrupt signal.</a:t>
            </a:r>
          </a:p>
          <a:p>
            <a:pPr algn="just"/>
            <a:endParaRPr lang="en-US" sz="3500">
              <a:solidFill>
                <a:srgbClr val="FF0000"/>
              </a:solidFill>
            </a:endParaRPr>
          </a:p>
          <a:p>
            <a:pPr algn="just"/>
            <a:endParaRPr lang="en-IN"/>
          </a:p>
        </p:txBody>
      </p:sp>
    </p:spTree>
    <p:extLst>
      <p:ext uri="{BB962C8B-B14F-4D97-AF65-F5344CB8AC3E}">
        <p14:creationId val="1005366166"/>
      </p:ext>
    </p:extLst>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4578" name="Rectangle 2"/>
          <p:cNvSpPr>
            <a:spLocks noGrp="1" noChangeArrowheads="1"/>
          </p:cNvSpPr>
          <p:nvPr>
            <p:ph type="title"/>
          </p:nvPr>
        </p:nvSpPr>
        <p:spPr/>
        <p:txBody>
          <a:bodyPr>
            <a:normAutofit fontScale="90000"/>
          </a:bodyPr>
          <a:lstStyle/>
          <a:p>
            <a:pPr eaLnBrk="1" hangingPunct="1"/>
            <a:r>
              <a:rPr lang="en-US" altLang="zh-CN" smtClean="0">
                <a:ea typeface="SimSun" pitchFamily="2" charset="-122"/>
              </a:rPr>
              <a:t>Memory Location, Addresses, and Operation</a:t>
            </a:r>
            <a:endParaRPr lang="zh-CN" altLang="en-US" smtClean="0">
              <a:ea typeface="SimSun" pitchFamily="2" charset="-122"/>
            </a:endParaRPr>
          </a:p>
        </p:txBody>
      </p:sp>
      <p:sp>
        <p:nvSpPr>
          <p:cNvPr id="24579" name="Rectangle 3"/>
          <p:cNvSpPr>
            <a:spLocks noGrp="1" noChangeArrowheads="1"/>
          </p:cNvSpPr>
          <p:nvPr>
            <p:ph type="body" idx="4294967295"/>
          </p:nvPr>
        </p:nvSpPr>
        <p:spPr>
          <a:xfrm>
            <a:off x="457200" y="1600200"/>
            <a:ext cx="8229600" cy="4525963"/>
          </a:xfrm>
        </p:spPr>
        <p:txBody>
          <a:bodyPr/>
          <a:lstStyle/>
          <a:p>
            <a:pPr eaLnBrk="1" hangingPunct="1">
              <a:lnSpc>
                <a:spcPct val="90000"/>
              </a:lnSpc>
            </a:pPr>
            <a:r>
              <a:rPr lang="en-US" altLang="zh-CN" smtClean="0">
                <a:ea typeface="SimSun" pitchFamily="2" charset="-122"/>
              </a:rPr>
              <a:t>Address ordering of bytes</a:t>
            </a:r>
          </a:p>
          <a:p>
            <a:pPr eaLnBrk="1" hangingPunct="1">
              <a:lnSpc>
                <a:spcPct val="90000"/>
              </a:lnSpc>
            </a:pPr>
            <a:r>
              <a:rPr lang="en-US" altLang="zh-CN" smtClean="0">
                <a:ea typeface="SimSun" pitchFamily="2" charset="-122"/>
              </a:rPr>
              <a:t>Word alignment</a:t>
            </a:r>
          </a:p>
          <a:p>
            <a:pPr lvl="1" eaLnBrk="1" hangingPunct="1">
              <a:lnSpc>
                <a:spcPct val="90000"/>
              </a:lnSpc>
            </a:pPr>
            <a:r>
              <a:rPr lang="en-US" altLang="zh-CN" smtClean="0">
                <a:ea typeface="SimSun" pitchFamily="2" charset="-122"/>
              </a:rPr>
              <a:t>Words are said to be aligned in memory if they begin at a byte addr. that is a multiple of the num of bytes in a word.</a:t>
            </a:r>
          </a:p>
          <a:p>
            <a:pPr lvl="2" eaLnBrk="1" hangingPunct="1">
              <a:lnSpc>
                <a:spcPct val="90000"/>
              </a:lnSpc>
            </a:pPr>
            <a:r>
              <a:rPr lang="en-US" altLang="zh-CN" smtClean="0">
                <a:ea typeface="SimSun" pitchFamily="2" charset="-122"/>
              </a:rPr>
              <a:t>16-bit word: word addresses: 0, 2, 4,….</a:t>
            </a:r>
          </a:p>
          <a:p>
            <a:pPr lvl="2" eaLnBrk="1" hangingPunct="1">
              <a:lnSpc>
                <a:spcPct val="90000"/>
              </a:lnSpc>
            </a:pPr>
            <a:r>
              <a:rPr lang="en-US" altLang="zh-CN" smtClean="0">
                <a:ea typeface="SimSun" pitchFamily="2" charset="-122"/>
              </a:rPr>
              <a:t>32-bit word: word addresses: 0, 4, 8,….</a:t>
            </a:r>
          </a:p>
          <a:p>
            <a:pPr lvl="2" eaLnBrk="1" hangingPunct="1">
              <a:lnSpc>
                <a:spcPct val="90000"/>
              </a:lnSpc>
            </a:pPr>
            <a:r>
              <a:rPr lang="en-US" altLang="zh-CN" smtClean="0">
                <a:ea typeface="SimSun" pitchFamily="2" charset="-122"/>
              </a:rPr>
              <a:t>64-bit word: word addresses: 0, 8,16,….</a:t>
            </a:r>
          </a:p>
          <a:p>
            <a:pPr eaLnBrk="1" hangingPunct="1">
              <a:lnSpc>
                <a:spcPct val="90000"/>
              </a:lnSpc>
            </a:pPr>
            <a:r>
              <a:rPr lang="en-US" altLang="zh-CN" smtClean="0">
                <a:ea typeface="SimSun" pitchFamily="2" charset="-122"/>
              </a:rPr>
              <a:t>Access numbers, characters, and character strings</a:t>
            </a:r>
          </a:p>
        </p:txBody>
      </p:sp>
    </p:spTree>
    <p:extLst>
      <p:ext uri="{BB962C8B-B14F-4D97-AF65-F5344CB8AC3E}">
        <p14:creationId xmlns="" val="3987578743"/>
      </p:ext>
    </p:extLst>
  </p:cSld>
  <p:clrMapOvr>
    <a:masterClrMapping/>
  </p:clrMapOvr>
  <p:transition/>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0">
  <p:cSld name="">
    <p:spTree>
      <p:nvGrpSpPr>
        <p:cNvPr id="1" name=""/>
        <p:cNvGrpSpPr/>
        <p:nvPr/>
      </p:nvGrpSpPr>
      <p:grpSpPr>
        <a:xfrm>
          <a:off x="0" y="0"/>
          <a:ext cx="0" cy="0"/>
        </a:xfrm>
      </p:grpSpPr>
      <p:sp>
        <p:nvSpPr>
          <p:cNvPr id="50178" name="Rectangle 2"/>
          <p:cNvSpPr>
            <a:spLocks noGrp="1" noChangeArrowheads="1"/>
          </p:cNvSpPr>
          <p:nvPr>
            <p:ph type="title"/>
          </p:nvPr>
        </p:nvSpPr>
        <p:spPr/>
        <p:txBody>
          <a:bodyPr/>
          <a:lstStyle/>
          <a:p>
            <a:pPr eaLnBrk="1" hangingPunct="1"/>
            <a:r>
              <a:rPr lang="en-US" altLang="en-US" smtClean="0"/>
              <a:t>Direct Memory Access (contd..)</a:t>
            </a:r>
          </a:p>
        </p:txBody>
      </p:sp>
      <p:sp>
        <p:nvSpPr>
          <p:cNvPr id="396291" name="Rectangle 3"/>
          <p:cNvSpPr>
            <a:spLocks noGrp="1" noChangeArrowheads="1"/>
          </p:cNvSpPr>
          <p:nvPr>
            <p:ph idx="1"/>
          </p:nvPr>
        </p:nvSpPr>
        <p:spPr/>
        <p:txBody>
          <a:bodyPr rtlCol="0">
            <a:normAutofit/>
          </a:bodyPr>
          <a:lstStyle/>
          <a:p>
            <a:pPr marL="274320" indent="-274320">
              <a:buClr>
                <a:schemeClr val="accent3"/>
              </a:buClr>
              <a:buFont typeface="Wingdings 2"/>
              <a:buChar char=""/>
              <a:defRPr/>
            </a:pPr>
            <a:r>
              <a:rPr lang="en-US"/>
              <a:t>Direct Memory Access (DMA):</a:t>
            </a:r>
          </a:p>
          <a:p>
            <a:pPr marL="640080" lvl="1" indent="-246888">
              <a:buFont typeface="Wingdings 2"/>
              <a:buChar char=""/>
              <a:defRPr/>
            </a:pPr>
            <a:r>
              <a:rPr lang="en-US" sz="1800"/>
              <a:t>A special control unit may be provided to transfer a block of data directly between an I/O device and the main memory, without continuous intervention by the processor. </a:t>
            </a:r>
          </a:p>
          <a:p>
            <a:pPr marL="274320" indent="-274320">
              <a:buClr>
                <a:schemeClr val="accent3"/>
              </a:buClr>
              <a:buFont typeface="Wingdings 2"/>
              <a:buChar char=""/>
              <a:defRPr/>
            </a:pPr>
            <a:r>
              <a:rPr lang="en-US"/>
              <a:t>Control unit which performs these transfers is a part of the I/O device’s interface circuit. This control unit is called as a DMA controller.</a:t>
            </a:r>
          </a:p>
          <a:p>
            <a:pPr marL="274320" indent="-274320">
              <a:buClr>
                <a:schemeClr val="accent3"/>
              </a:buClr>
              <a:buFont typeface="Wingdings 2"/>
              <a:buChar char=""/>
              <a:defRPr/>
            </a:pPr>
            <a:r>
              <a:rPr lang="en-US"/>
              <a:t>DMA controller performs functions that would be normally carried out by the processor:</a:t>
            </a:r>
          </a:p>
          <a:p>
            <a:pPr marL="640080" lvl="1" indent="-246888">
              <a:buFont typeface="Wingdings 2"/>
              <a:buChar char=""/>
              <a:defRPr/>
            </a:pPr>
            <a:r>
              <a:rPr lang="en-US" sz="1800"/>
              <a:t>For each word, it provides the memory address and all the control signals.</a:t>
            </a:r>
          </a:p>
          <a:p>
            <a:pPr marL="640080" lvl="1" indent="-246888">
              <a:buFont typeface="Wingdings 2"/>
              <a:buChar char=""/>
              <a:defRPr/>
            </a:pPr>
            <a:r>
              <a:rPr lang="en-US" sz="1800"/>
              <a:t>To transfer a block of data, it increments the memory addresses and keeps track of the number of transfers.</a:t>
            </a:r>
          </a:p>
        </p:txBody>
      </p:sp>
      <p:sp>
        <p:nvSpPr>
          <p:cNvPr id="4" name="Date Placeholder 3"/>
          <p:cNvSpPr>
            <a:spLocks noGrp="1"/>
          </p:cNvSpPr>
          <p:nvPr>
            <p:ph type="dt" sz="quarter" idx="10"/>
          </p:nvPr>
        </p:nvSpPr>
        <p:spPr/>
        <p:txBody>
          <a:bodyPr/>
          <a:lstStyle/>
          <a:p>
            <a:pPr>
              <a:defRPr/>
            </a:pPr>
            <a:fld id="{896CCF89-E176-48D3-BA98-432FF1169911}" type="datetime1">
              <a:rPr lang="en-US"/>
              <a:pPr>
                <a:defRPr/>
              </a:pPr>
              <a:t>10/27/2024</a:t>
            </a:fld>
            <a:endParaRPr lang="en-US"/>
          </a:p>
        </p:txBody>
      </p:sp>
      <p:sp>
        <p:nvSpPr>
          <p:cNvPr id="5018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anose="020f0502020204030204" pitchFamily="34" charset="0"/>
              </a:defRPr>
            </a:lvl1pPr>
            <a:lvl2pPr marL="742950" indent="-285750">
              <a:spcBef>
                <a:spcPct val="20000"/>
              </a:spcBef>
              <a:buFont typeface="Arial" pitchFamily="34" charset="0"/>
              <a:buChar char="–"/>
              <a:defRPr sz="2800">
                <a:solidFill>
                  <a:schemeClr val="tx1"/>
                </a:solidFill>
                <a:latin typeface="Calibri" panose="020f0502020204030204" pitchFamily="34" charset="0"/>
              </a:defRPr>
            </a:lvl2pPr>
            <a:lvl3pPr marL="1143000" indent="-228600">
              <a:spcBef>
                <a:spcPct val="20000"/>
              </a:spcBef>
              <a:buFont typeface="Arial" pitchFamily="34" charset="0"/>
              <a:buChar char="•"/>
              <a:defRPr sz="2400">
                <a:solidFill>
                  <a:schemeClr val="tx1"/>
                </a:solidFill>
                <a:latin typeface="Calibri" panose="020f0502020204030204" pitchFamily="34" charset="0"/>
              </a:defRPr>
            </a:lvl3pPr>
            <a:lvl4pPr marL="1600200" indent="-228600">
              <a:spcBef>
                <a:spcPct val="20000"/>
              </a:spcBef>
              <a:buFont typeface="Arial" pitchFamily="34" charset="0"/>
              <a:buChar char="–"/>
              <a:defRPr sz="2000">
                <a:solidFill>
                  <a:schemeClr val="tx1"/>
                </a:solidFill>
                <a:latin typeface="Calibri" panose="020f0502020204030204" pitchFamily="34" charset="0"/>
              </a:defRPr>
            </a:lvl4pPr>
            <a:lvl5pPr marL="2057400" indent="-228600">
              <a:spcBef>
                <a:spcPct val="20000"/>
              </a:spcBef>
              <a:buFont typeface="Arial"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a:spcBef>
                <a:spcPct val="0"/>
              </a:spcBef>
              <a:buFontTx/>
              <a:buNone/>
            </a:pPr>
            <a:fld id="{962CB6BE-1692-4074-8D81-4D3B9EA3D749}" type="slidenum">
              <a:rPr lang="en-US" altLang="en-US" sz="1200">
                <a:solidFill>
                  <a:srgbClr val="898989"/>
                </a:solidFill>
                <a:latin typeface="Arial" pitchFamily="34" charset="0"/>
              </a:rPr>
              <a:pPr>
                <a:spcBef>
                  <a:spcPct val="0"/>
                </a:spcBef>
                <a:buFontTx/>
                <a:buNone/>
              </a:pPr>
              <a:t>110</a:t>
            </a:fld>
            <a:endParaRPr lang="en-US" altLang="en-US" sz="1200">
              <a:solidFill>
                <a:srgbClr val="898989"/>
              </a:solidFill>
              <a:latin typeface="Arial"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val="4108087363"/>
      </p:ext>
    </p:extLst>
  </p:cSld>
  <p:clrMapOvr>
    <a:masterClrMapping/>
  </p:clrMapOvr>
  <mc:AlternateContent>
    <mc:Choice xmlns:p14="http://schemas.microsoft.com/office/powerpoint/2010/main" Requires="p14">
      <p:transition spd="slow" p14:dur="2000"/>
    </mc:Choice>
    <mc:Fallback>
      <p:transition spd="slow"/>
    </mc:Fallback>
  </mc:AlternateContent>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770965" y="0"/>
            <a:ext cx="10515600" cy="872004"/>
          </a:xfrm>
        </p:spPr>
        <p:txBody>
          <a:bodyPr/>
          <a:lstStyle/>
          <a:p>
            <a:pPr algn="ctr"/>
            <a:r>
              <a:rPr lang="en-IN" smtClean="0"/>
              <a:t>DMA</a:t>
            </a:r>
            <a:endParaRPr lang="en-IN"/>
          </a:p>
        </p:txBody>
      </p:sp>
      <p:sp>
        <p:nvSpPr>
          <p:cNvPr id="3" name="Content Placeholder 2"/>
          <p:cNvSpPr>
            <a:spLocks noGrp="1"/>
          </p:cNvSpPr>
          <p:nvPr>
            <p:ph idx="1"/>
          </p:nvPr>
        </p:nvSpPr>
        <p:spPr>
          <a:xfrm>
            <a:off x="94130" y="1035425"/>
            <a:ext cx="4988858" cy="5381204"/>
          </a:xfrm>
        </p:spPr>
        <p:txBody>
          <a:bodyPr>
            <a:normAutofit lnSpcReduction="10000"/>
          </a:bodyPr>
          <a:lstStyle/>
          <a:p>
            <a:pPr marL="274320" indent="-274320">
              <a:buClr>
                <a:schemeClr val="accent3"/>
              </a:buClr>
              <a:buFont typeface="Wingdings 2"/>
              <a:buChar char=""/>
              <a:defRPr/>
            </a:pPr>
            <a:r>
              <a:rPr lang="en-US"/>
              <a:t>To initiate the DMA transfer, the processor informs the DMA controller of: </a:t>
            </a:r>
          </a:p>
          <a:p>
            <a:pPr marL="640080" lvl="1" indent="-246888">
              <a:buFont typeface="Wingdings 2"/>
              <a:buChar char=""/>
              <a:defRPr/>
            </a:pPr>
            <a:r>
              <a:rPr lang="en-US" sz="1800"/>
              <a:t>Starting address,</a:t>
            </a:r>
          </a:p>
          <a:p>
            <a:pPr marL="640080" lvl="1" indent="-246888">
              <a:buFont typeface="Wingdings 2"/>
              <a:buChar char=""/>
              <a:defRPr/>
            </a:pPr>
            <a:r>
              <a:rPr lang="en-US" sz="1800"/>
              <a:t>Number of words in the block.</a:t>
            </a:r>
          </a:p>
          <a:p>
            <a:pPr marL="640080" lvl="1" indent="-246888">
              <a:buFont typeface="Wingdings 2"/>
              <a:buChar char=""/>
              <a:defRPr/>
            </a:pPr>
            <a:r>
              <a:rPr lang="en-US" sz="1800"/>
              <a:t>Direction of transfer (I/O device to the memory, or memory to the I/O device</a:t>
            </a:r>
            <a:r>
              <a:rPr lang="en-US" sz="1800" smtClean="0"/>
              <a:t>).</a:t>
            </a:r>
          </a:p>
          <a:p>
            <a:pPr marL="393192" lvl="1" indent="0">
              <a:buNone/>
              <a:defRPr/>
            </a:pPr>
            <a:endParaRPr lang="en-US" sz="1800"/>
          </a:p>
          <a:p>
            <a:r>
              <a:rPr lang="en-IN" smtClean="0"/>
              <a:t>R/W =1</a:t>
            </a:r>
            <a:r>
              <a:rPr lang="en-IN"/>
              <a:t> </a:t>
            </a:r>
            <a:r>
              <a:rPr lang="en-IN" smtClean="0"/>
              <a:t>Read(M</a:t>
            </a:r>
            <a:r>
              <a:rPr lang="en-IN" smtClean="0">
                <a:sym typeface="Wingdings" pitchFamily="2" charset="2"/>
              </a:rPr>
              <a:t>IO)</a:t>
            </a:r>
          </a:p>
          <a:p>
            <a:r>
              <a:rPr lang="en-IN" smtClean="0">
                <a:sym typeface="Wingdings" pitchFamily="2" charset="2"/>
              </a:rPr>
              <a:t>Done=1 when completed Transfer</a:t>
            </a:r>
          </a:p>
          <a:p>
            <a:r>
              <a:rPr lang="en-IN" smtClean="0">
                <a:sym typeface="Wingdings" pitchFamily="2" charset="2"/>
              </a:rPr>
              <a:t>IE=1 when ready for next transfer</a:t>
            </a:r>
          </a:p>
          <a:p>
            <a:r>
              <a:rPr lang="en-IN" smtClean="0">
                <a:sym typeface="Wingdings" pitchFamily="2" charset="2"/>
              </a:rPr>
              <a:t>IRQ=1  when interrupt is requested</a:t>
            </a:r>
            <a:endParaRPr lang="en-IN" smtClean="0"/>
          </a:p>
        </p:txBody>
      </p:sp>
      <p:pic>
        <p:nvPicPr>
          <p:cNvPr id="4" name="Content Placeholder 3"/>
          <p:cNvPicPr>
            <a:picLocks noChangeAspect="1"/>
          </p:cNvPicPr>
          <p:nvPr/>
        </p:nvPicPr>
        <p:blipFill>
          <a:blip r:embed="rId2"/>
          <a:stretch>
            <a:fillRect/>
          </a:stretch>
        </p:blipFill>
        <p:spPr>
          <a:xfrm>
            <a:off x="5513295" y="1264023"/>
            <a:ext cx="6112136" cy="4926387"/>
          </a:xfrm>
          <a:prstGeom prst="rect">
            <a:avLst/>
          </a:prstGeom>
        </p:spPr>
      </p:pic>
    </p:spTree>
    <p:extLst>
      <p:ext uri="{BB962C8B-B14F-4D97-AF65-F5344CB8AC3E}">
        <p14:creationId val="3666501958"/>
      </p:ext>
    </p:extLst>
  </p:cSld>
  <p:clrMapOvr>
    <a:masterClrMapping/>
  </p:clrMapOvr>
  <p:transition/>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4274" name="Rectangle 2"/>
          <p:cNvSpPr>
            <a:spLocks noGrp="1" noChangeArrowheads="1"/>
          </p:cNvSpPr>
          <p:nvPr>
            <p:ph type="title"/>
          </p:nvPr>
        </p:nvSpPr>
        <p:spPr>
          <a:xfrm>
            <a:off x="1752600" y="228600"/>
            <a:ext cx="8305800" cy="933450"/>
          </a:xfrm>
        </p:spPr>
        <p:txBody>
          <a:bodyPr/>
          <a:lstStyle/>
          <a:p>
            <a:pPr eaLnBrk="1" hangingPunct="1"/>
            <a:r>
              <a:rPr lang="en-US" altLang="en-US" smtClean="0"/>
              <a:t>Direct Memory Access</a:t>
            </a:r>
          </a:p>
        </p:txBody>
      </p:sp>
      <p:sp>
        <p:nvSpPr>
          <p:cNvPr id="54275" name="Rectangle 4"/>
          <p:cNvSpPr>
            <a:spLocks noChangeArrowheads="1"/>
          </p:cNvSpPr>
          <p:nvPr/>
        </p:nvSpPr>
        <p:spPr bwMode="auto">
          <a:xfrm>
            <a:off x="6735764" y="1235075"/>
            <a:ext cx="1277937" cy="800100"/>
          </a:xfrm>
          <a:prstGeom prst="rect">
            <a:avLst/>
          </a:prstGeom>
          <a:solidFill>
            <a:srgbClr val="FFFFFF"/>
          </a:solidFill>
          <a:ln w="0">
            <a:solidFill>
              <a:srgbClr val="FFFFFF"/>
            </a:solidFill>
            <a:miter lim="800000"/>
          </a:ln>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54276" name="Rectangle 5"/>
          <p:cNvSpPr>
            <a:spLocks noChangeArrowheads="1"/>
          </p:cNvSpPr>
          <p:nvPr/>
        </p:nvSpPr>
        <p:spPr bwMode="auto">
          <a:xfrm>
            <a:off x="6735764" y="1235075"/>
            <a:ext cx="1277937" cy="800100"/>
          </a:xfrm>
          <a:prstGeom prst="rect">
            <a:avLst/>
          </a:prstGeom>
          <a:noFill/>
          <a:ln w="17463">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54277" name="Rectangle 6"/>
          <p:cNvSpPr>
            <a:spLocks noChangeArrowheads="1"/>
          </p:cNvSpPr>
          <p:nvPr/>
        </p:nvSpPr>
        <p:spPr bwMode="auto">
          <a:xfrm>
            <a:off x="7108826" y="1625601"/>
            <a:ext cx="60433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memory</a:t>
            </a:r>
            <a:endParaRPr lang="en-US" altLang="en-US" sz="2400">
              <a:latin typeface="Constantia" panose="02030602050306030303" pitchFamily="18" charset="0"/>
            </a:endParaRPr>
          </a:p>
        </p:txBody>
      </p:sp>
      <p:sp>
        <p:nvSpPr>
          <p:cNvPr id="54278" name="Rectangle 7"/>
          <p:cNvSpPr>
            <a:spLocks noChangeArrowheads="1"/>
          </p:cNvSpPr>
          <p:nvPr/>
        </p:nvSpPr>
        <p:spPr bwMode="auto">
          <a:xfrm>
            <a:off x="4017964" y="1235075"/>
            <a:ext cx="1279525" cy="800100"/>
          </a:xfrm>
          <a:prstGeom prst="rect">
            <a:avLst/>
          </a:prstGeom>
          <a:solidFill>
            <a:srgbClr val="FFFFFF"/>
          </a:solidFill>
          <a:ln w="0">
            <a:solidFill>
              <a:srgbClr val="FFFFFF"/>
            </a:solidFill>
            <a:miter lim="800000"/>
          </a:ln>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54279" name="Rectangle 8"/>
          <p:cNvSpPr>
            <a:spLocks noChangeArrowheads="1"/>
          </p:cNvSpPr>
          <p:nvPr/>
        </p:nvSpPr>
        <p:spPr bwMode="auto">
          <a:xfrm>
            <a:off x="4017964" y="1235075"/>
            <a:ext cx="1279525" cy="800100"/>
          </a:xfrm>
          <a:prstGeom prst="rect">
            <a:avLst/>
          </a:prstGeom>
          <a:noFill/>
          <a:ln w="17463">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54280" name="Rectangle 9"/>
          <p:cNvSpPr>
            <a:spLocks noChangeArrowheads="1"/>
          </p:cNvSpPr>
          <p:nvPr/>
        </p:nvSpPr>
        <p:spPr bwMode="auto">
          <a:xfrm>
            <a:off x="4356101" y="1536701"/>
            <a:ext cx="75180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Processor</a:t>
            </a:r>
            <a:endParaRPr lang="en-US" altLang="en-US" sz="2400">
              <a:latin typeface="Constantia" panose="02030602050306030303" pitchFamily="18" charset="0"/>
            </a:endParaRPr>
          </a:p>
        </p:txBody>
      </p:sp>
      <p:sp>
        <p:nvSpPr>
          <p:cNvPr id="54281" name="Line 10"/>
          <p:cNvSpPr>
            <a:spLocks noChangeShapeType="1"/>
          </p:cNvSpPr>
          <p:nvPr/>
        </p:nvSpPr>
        <p:spPr bwMode="auto">
          <a:xfrm flipH="1">
            <a:off x="3378200" y="2514600"/>
            <a:ext cx="5435600" cy="1588"/>
          </a:xfrm>
          <a:prstGeom prst="line">
            <a:avLst/>
          </a:prstGeom>
          <a:noFill/>
          <a:ln w="17463">
            <a:solidFill>
              <a:srgbClr val="FFFFFF"/>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4282" name="Line 11"/>
          <p:cNvSpPr>
            <a:spLocks noChangeShapeType="1"/>
          </p:cNvSpPr>
          <p:nvPr/>
        </p:nvSpPr>
        <p:spPr bwMode="auto">
          <a:xfrm flipH="1">
            <a:off x="3378200" y="2347914"/>
            <a:ext cx="5435600" cy="1587"/>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4283" name="Rectangle 19"/>
          <p:cNvSpPr>
            <a:spLocks noChangeArrowheads="1"/>
          </p:cNvSpPr>
          <p:nvPr/>
        </p:nvSpPr>
        <p:spPr bwMode="auto">
          <a:xfrm>
            <a:off x="5486400" y="2105026"/>
            <a:ext cx="8715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System bus</a:t>
            </a:r>
            <a:endParaRPr lang="en-US" altLang="en-US" sz="2400">
              <a:latin typeface="Constantia" panose="02030602050306030303" pitchFamily="18" charset="0"/>
            </a:endParaRPr>
          </a:p>
        </p:txBody>
      </p:sp>
      <p:sp>
        <p:nvSpPr>
          <p:cNvPr id="54284" name="Rectangle 21"/>
          <p:cNvSpPr>
            <a:spLocks noChangeArrowheads="1"/>
          </p:cNvSpPr>
          <p:nvPr/>
        </p:nvSpPr>
        <p:spPr bwMode="auto">
          <a:xfrm>
            <a:off x="7215189" y="1395414"/>
            <a:ext cx="3622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Main</a:t>
            </a:r>
            <a:endParaRPr lang="en-US" altLang="en-US" sz="2400">
              <a:latin typeface="Constantia" panose="02030602050306030303" pitchFamily="18" charset="0"/>
            </a:endParaRPr>
          </a:p>
        </p:txBody>
      </p:sp>
      <p:sp>
        <p:nvSpPr>
          <p:cNvPr id="54285" name="Line 26"/>
          <p:cNvSpPr>
            <a:spLocks noChangeShapeType="1"/>
          </p:cNvSpPr>
          <p:nvPr/>
        </p:nvSpPr>
        <p:spPr bwMode="auto">
          <a:xfrm flipV="1">
            <a:off x="4657725" y="2046288"/>
            <a:ext cx="1588" cy="292100"/>
          </a:xfrm>
          <a:prstGeom prst="line">
            <a:avLst/>
          </a:prstGeom>
          <a:noFill/>
          <a:ln w="17526">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4286" name="Line 27"/>
          <p:cNvSpPr>
            <a:spLocks noChangeShapeType="1"/>
          </p:cNvSpPr>
          <p:nvPr/>
        </p:nvSpPr>
        <p:spPr bwMode="auto">
          <a:xfrm flipV="1">
            <a:off x="7375525" y="2046288"/>
            <a:ext cx="1588" cy="292100"/>
          </a:xfrm>
          <a:prstGeom prst="line">
            <a:avLst/>
          </a:prstGeom>
          <a:noFill/>
          <a:ln w="17526">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4287" name="Line 28"/>
          <p:cNvSpPr>
            <a:spLocks noChangeShapeType="1"/>
          </p:cNvSpPr>
          <p:nvPr/>
        </p:nvSpPr>
        <p:spPr bwMode="auto">
          <a:xfrm flipV="1">
            <a:off x="5865814" y="2347913"/>
            <a:ext cx="1587" cy="292100"/>
          </a:xfrm>
          <a:prstGeom prst="line">
            <a:avLst/>
          </a:prstGeom>
          <a:noFill/>
          <a:ln w="17526">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4288" name="Line 29"/>
          <p:cNvSpPr>
            <a:spLocks noChangeShapeType="1"/>
          </p:cNvSpPr>
          <p:nvPr/>
        </p:nvSpPr>
        <p:spPr bwMode="auto">
          <a:xfrm flipV="1">
            <a:off x="8262939" y="2347913"/>
            <a:ext cx="1587" cy="292100"/>
          </a:xfrm>
          <a:prstGeom prst="line">
            <a:avLst/>
          </a:prstGeom>
          <a:noFill/>
          <a:ln w="17526">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4289" name="Line 34"/>
          <p:cNvSpPr>
            <a:spLocks noChangeShapeType="1"/>
          </p:cNvSpPr>
          <p:nvPr/>
        </p:nvSpPr>
        <p:spPr bwMode="auto">
          <a:xfrm flipV="1">
            <a:off x="4267200" y="2347913"/>
            <a:ext cx="1588" cy="292100"/>
          </a:xfrm>
          <a:prstGeom prst="line">
            <a:avLst/>
          </a:prstGeom>
          <a:noFill/>
          <a:ln w="17526">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4290" name="Line 37"/>
          <p:cNvSpPr>
            <a:spLocks noChangeShapeType="1"/>
          </p:cNvSpPr>
          <p:nvPr/>
        </p:nvSpPr>
        <p:spPr bwMode="auto">
          <a:xfrm flipV="1">
            <a:off x="7215189" y="2347913"/>
            <a:ext cx="1587" cy="292100"/>
          </a:xfrm>
          <a:prstGeom prst="line">
            <a:avLst/>
          </a:prstGeom>
          <a:noFill/>
          <a:ln w="17526">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nvGrpSpPr>
          <p:cNvPr id="54291" name="Group 54"/>
          <p:cNvGrpSpPr/>
          <p:nvPr/>
        </p:nvGrpSpPr>
        <p:grpSpPr>
          <a:xfrm>
            <a:off x="3538538" y="2638425"/>
            <a:ext cx="5275262" cy="2078038"/>
            <a:chOff x="1269" y="1886"/>
            <a:chExt cx="3323" cy="1309"/>
          </a:xfrm>
        </p:grpSpPr>
        <p:sp>
          <p:nvSpPr>
            <p:cNvPr id="54297" name="Rectangle 12"/>
            <p:cNvSpPr>
              <a:spLocks noChangeArrowheads="1"/>
            </p:cNvSpPr>
            <p:nvPr/>
          </p:nvSpPr>
          <p:spPr bwMode="auto">
            <a:xfrm>
              <a:off x="3988" y="1886"/>
              <a:ext cx="604" cy="403"/>
            </a:xfrm>
            <a:prstGeom prst="rect">
              <a:avLst/>
            </a:prstGeom>
            <a:solidFill>
              <a:srgbClr val="FFFFFF"/>
            </a:solidFill>
            <a:ln w="0">
              <a:solidFill>
                <a:srgbClr val="FFFFFF"/>
              </a:solidFill>
              <a:miter lim="800000"/>
            </a:ln>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54298" name="Rectangle 13"/>
            <p:cNvSpPr>
              <a:spLocks noChangeArrowheads="1"/>
            </p:cNvSpPr>
            <p:nvPr/>
          </p:nvSpPr>
          <p:spPr bwMode="auto">
            <a:xfrm>
              <a:off x="3988" y="1886"/>
              <a:ext cx="604" cy="403"/>
            </a:xfrm>
            <a:prstGeom prst="rect">
              <a:avLst/>
            </a:prstGeom>
            <a:noFill/>
            <a:ln w="17463">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54299" name="Rectangle 16"/>
            <p:cNvSpPr>
              <a:spLocks noChangeArrowheads="1"/>
            </p:cNvSpPr>
            <p:nvPr/>
          </p:nvSpPr>
          <p:spPr bwMode="auto">
            <a:xfrm>
              <a:off x="4080" y="2000"/>
              <a:ext cx="450"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Keyboard</a:t>
              </a:r>
              <a:endParaRPr lang="en-US" altLang="en-US" sz="2400">
                <a:latin typeface="Constantia" panose="02030602050306030303" pitchFamily="18" charset="0"/>
              </a:endParaRPr>
            </a:p>
          </p:txBody>
        </p:sp>
        <p:sp>
          <p:nvSpPr>
            <p:cNvPr id="54300" name="Rectangle 17"/>
            <p:cNvSpPr>
              <a:spLocks noChangeArrowheads="1"/>
            </p:cNvSpPr>
            <p:nvPr/>
          </p:nvSpPr>
          <p:spPr bwMode="auto">
            <a:xfrm>
              <a:off x="2377" y="2490"/>
              <a:ext cx="704" cy="403"/>
            </a:xfrm>
            <a:prstGeom prst="rect">
              <a:avLst/>
            </a:prstGeom>
            <a:solidFill>
              <a:srgbClr val="FFFFFF"/>
            </a:solidFill>
            <a:ln w="0">
              <a:solidFill>
                <a:srgbClr val="FFFFFF"/>
              </a:solidFill>
              <a:miter lim="800000"/>
            </a:ln>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54301" name="Rectangle 18"/>
            <p:cNvSpPr>
              <a:spLocks noChangeArrowheads="1"/>
            </p:cNvSpPr>
            <p:nvPr/>
          </p:nvSpPr>
          <p:spPr bwMode="auto">
            <a:xfrm>
              <a:off x="2377" y="2490"/>
              <a:ext cx="704" cy="403"/>
            </a:xfrm>
            <a:prstGeom prst="rect">
              <a:avLst/>
            </a:prstGeom>
            <a:noFill/>
            <a:ln w="17463">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54302" name="Rectangle 30"/>
            <p:cNvSpPr>
              <a:spLocks noChangeArrowheads="1"/>
            </p:cNvSpPr>
            <p:nvPr/>
          </p:nvSpPr>
          <p:spPr bwMode="auto">
            <a:xfrm>
              <a:off x="1370" y="1886"/>
              <a:ext cx="704" cy="403"/>
            </a:xfrm>
            <a:prstGeom prst="rect">
              <a:avLst/>
            </a:prstGeom>
            <a:solidFill>
              <a:srgbClr val="FFFFFF"/>
            </a:solidFill>
            <a:ln w="0">
              <a:solidFill>
                <a:srgbClr val="FFFFFF"/>
              </a:solidFill>
              <a:miter lim="800000"/>
            </a:ln>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54303" name="Rectangle 31"/>
            <p:cNvSpPr>
              <a:spLocks noChangeArrowheads="1"/>
            </p:cNvSpPr>
            <p:nvPr/>
          </p:nvSpPr>
          <p:spPr bwMode="auto">
            <a:xfrm>
              <a:off x="1370" y="1886"/>
              <a:ext cx="704" cy="403"/>
            </a:xfrm>
            <a:prstGeom prst="rect">
              <a:avLst/>
            </a:prstGeom>
            <a:noFill/>
            <a:ln w="19050">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54304" name="Rectangle 32"/>
            <p:cNvSpPr>
              <a:spLocks noChangeArrowheads="1"/>
            </p:cNvSpPr>
            <p:nvPr/>
          </p:nvSpPr>
          <p:spPr bwMode="auto">
            <a:xfrm>
              <a:off x="1493" y="1953"/>
              <a:ext cx="46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Disk/DMA</a:t>
              </a:r>
              <a:endParaRPr lang="en-US" altLang="en-US" sz="2400">
                <a:latin typeface="Constantia" panose="02030602050306030303" pitchFamily="18" charset="0"/>
              </a:endParaRPr>
            </a:p>
          </p:txBody>
        </p:sp>
        <p:sp>
          <p:nvSpPr>
            <p:cNvPr id="54305" name="Rectangle 33"/>
            <p:cNvSpPr>
              <a:spLocks noChangeArrowheads="1"/>
            </p:cNvSpPr>
            <p:nvPr/>
          </p:nvSpPr>
          <p:spPr bwMode="auto">
            <a:xfrm>
              <a:off x="1526" y="2065"/>
              <a:ext cx="433"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controller</a:t>
              </a:r>
              <a:endParaRPr lang="en-US" altLang="en-US" sz="2400">
                <a:latin typeface="Constantia" panose="02030602050306030303" pitchFamily="18" charset="0"/>
              </a:endParaRPr>
            </a:p>
          </p:txBody>
        </p:sp>
        <p:sp>
          <p:nvSpPr>
            <p:cNvPr id="54306" name="Rectangle 35"/>
            <p:cNvSpPr>
              <a:spLocks noChangeArrowheads="1"/>
            </p:cNvSpPr>
            <p:nvPr/>
          </p:nvSpPr>
          <p:spPr bwMode="auto">
            <a:xfrm>
              <a:off x="3283" y="1886"/>
              <a:ext cx="604" cy="403"/>
            </a:xfrm>
            <a:prstGeom prst="rect">
              <a:avLst/>
            </a:prstGeom>
            <a:solidFill>
              <a:srgbClr val="FFFFFF"/>
            </a:solidFill>
            <a:ln w="0">
              <a:solidFill>
                <a:srgbClr val="FFFFFF"/>
              </a:solidFill>
              <a:miter lim="800000"/>
            </a:ln>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54307" name="Rectangle 36"/>
            <p:cNvSpPr>
              <a:spLocks noChangeArrowheads="1"/>
            </p:cNvSpPr>
            <p:nvPr/>
          </p:nvSpPr>
          <p:spPr bwMode="auto">
            <a:xfrm>
              <a:off x="3283" y="1886"/>
              <a:ext cx="604" cy="403"/>
            </a:xfrm>
            <a:prstGeom prst="rect">
              <a:avLst/>
            </a:prstGeom>
            <a:noFill/>
            <a:ln w="17463">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54308" name="Rectangle 38"/>
            <p:cNvSpPr>
              <a:spLocks noChangeArrowheads="1"/>
            </p:cNvSpPr>
            <p:nvPr/>
          </p:nvSpPr>
          <p:spPr bwMode="auto">
            <a:xfrm>
              <a:off x="3451" y="2020"/>
              <a:ext cx="310"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Printer</a:t>
              </a:r>
              <a:endParaRPr lang="en-US" altLang="en-US" sz="2400">
                <a:latin typeface="Constantia" panose="02030602050306030303" pitchFamily="18" charset="0"/>
              </a:endParaRPr>
            </a:p>
          </p:txBody>
        </p:sp>
        <p:sp>
          <p:nvSpPr>
            <p:cNvPr id="54309" name="Rectangle 39"/>
            <p:cNvSpPr>
              <a:spLocks noChangeArrowheads="1"/>
            </p:cNvSpPr>
            <p:nvPr/>
          </p:nvSpPr>
          <p:spPr bwMode="auto">
            <a:xfrm>
              <a:off x="2377" y="1886"/>
              <a:ext cx="704" cy="403"/>
            </a:xfrm>
            <a:prstGeom prst="rect">
              <a:avLst/>
            </a:prstGeom>
            <a:solidFill>
              <a:srgbClr val="FFFFFF"/>
            </a:solidFill>
            <a:ln w="0">
              <a:solidFill>
                <a:srgbClr val="FFFFFF"/>
              </a:solidFill>
              <a:miter lim="800000"/>
            </a:ln>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54310" name="Rectangle 40"/>
            <p:cNvSpPr>
              <a:spLocks noChangeArrowheads="1"/>
            </p:cNvSpPr>
            <p:nvPr/>
          </p:nvSpPr>
          <p:spPr bwMode="auto">
            <a:xfrm>
              <a:off x="2377" y="1886"/>
              <a:ext cx="704" cy="403"/>
            </a:xfrm>
            <a:prstGeom prst="rect">
              <a:avLst/>
            </a:prstGeom>
            <a:noFill/>
            <a:ln w="19050">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54311" name="Rectangle 41"/>
            <p:cNvSpPr>
              <a:spLocks noChangeArrowheads="1"/>
            </p:cNvSpPr>
            <p:nvPr/>
          </p:nvSpPr>
          <p:spPr bwMode="auto">
            <a:xfrm>
              <a:off x="2611" y="1953"/>
              <a:ext cx="24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DMA</a:t>
              </a:r>
              <a:endParaRPr lang="en-US" altLang="en-US" sz="2400">
                <a:latin typeface="Constantia" panose="02030602050306030303" pitchFamily="18" charset="0"/>
              </a:endParaRPr>
            </a:p>
          </p:txBody>
        </p:sp>
        <p:sp>
          <p:nvSpPr>
            <p:cNvPr id="54312" name="Rectangle 42"/>
            <p:cNvSpPr>
              <a:spLocks noChangeArrowheads="1"/>
            </p:cNvSpPr>
            <p:nvPr/>
          </p:nvSpPr>
          <p:spPr bwMode="auto">
            <a:xfrm>
              <a:off x="2533" y="2065"/>
              <a:ext cx="433"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controller</a:t>
              </a:r>
              <a:endParaRPr lang="en-US" altLang="en-US" sz="2400">
                <a:latin typeface="Constantia" panose="02030602050306030303" pitchFamily="18" charset="0"/>
              </a:endParaRPr>
            </a:p>
          </p:txBody>
        </p:sp>
        <p:sp>
          <p:nvSpPr>
            <p:cNvPr id="54313" name="Line 43"/>
            <p:cNvSpPr>
              <a:spLocks noChangeShapeType="1"/>
            </p:cNvSpPr>
            <p:nvPr/>
          </p:nvSpPr>
          <p:spPr bwMode="auto">
            <a:xfrm flipV="1">
              <a:off x="2735" y="2289"/>
              <a:ext cx="1" cy="20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4314" name="Rectangle 44"/>
            <p:cNvSpPr>
              <a:spLocks noChangeArrowheads="1"/>
            </p:cNvSpPr>
            <p:nvPr/>
          </p:nvSpPr>
          <p:spPr bwMode="auto">
            <a:xfrm>
              <a:off x="1772" y="2490"/>
              <a:ext cx="403" cy="302"/>
            </a:xfrm>
            <a:prstGeom prst="rect">
              <a:avLst/>
            </a:prstGeom>
            <a:solidFill>
              <a:srgbClr val="FFFFFF"/>
            </a:solidFill>
            <a:ln w="0">
              <a:solidFill>
                <a:srgbClr val="FFFFFF"/>
              </a:solidFill>
              <a:miter lim="800000"/>
            </a:ln>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54315" name="Rectangle 45"/>
            <p:cNvSpPr>
              <a:spLocks noChangeArrowheads="1"/>
            </p:cNvSpPr>
            <p:nvPr/>
          </p:nvSpPr>
          <p:spPr bwMode="auto">
            <a:xfrm>
              <a:off x="1772" y="2490"/>
              <a:ext cx="403" cy="302"/>
            </a:xfrm>
            <a:prstGeom prst="rect">
              <a:avLst/>
            </a:prstGeom>
            <a:noFill/>
            <a:ln w="17463">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54316" name="Rectangle 46"/>
            <p:cNvSpPr>
              <a:spLocks noChangeArrowheads="1"/>
            </p:cNvSpPr>
            <p:nvPr/>
          </p:nvSpPr>
          <p:spPr bwMode="auto">
            <a:xfrm>
              <a:off x="1884" y="2568"/>
              <a:ext cx="20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Disk</a:t>
              </a:r>
              <a:endParaRPr lang="en-US" altLang="en-US" sz="2400">
                <a:latin typeface="Constantia" panose="02030602050306030303" pitchFamily="18" charset="0"/>
              </a:endParaRPr>
            </a:p>
          </p:txBody>
        </p:sp>
        <p:sp>
          <p:nvSpPr>
            <p:cNvPr id="54317" name="Rectangle 47"/>
            <p:cNvSpPr>
              <a:spLocks noChangeArrowheads="1"/>
            </p:cNvSpPr>
            <p:nvPr/>
          </p:nvSpPr>
          <p:spPr bwMode="auto">
            <a:xfrm>
              <a:off x="1269" y="2490"/>
              <a:ext cx="403" cy="302"/>
            </a:xfrm>
            <a:prstGeom prst="rect">
              <a:avLst/>
            </a:prstGeom>
            <a:solidFill>
              <a:srgbClr val="FFFFFF"/>
            </a:solidFill>
            <a:ln w="0">
              <a:solidFill>
                <a:srgbClr val="FFFFFF"/>
              </a:solidFill>
              <a:miter lim="800000"/>
            </a:ln>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54318" name="Rectangle 48"/>
            <p:cNvSpPr>
              <a:spLocks noChangeArrowheads="1"/>
            </p:cNvSpPr>
            <p:nvPr/>
          </p:nvSpPr>
          <p:spPr bwMode="auto">
            <a:xfrm>
              <a:off x="1269" y="2490"/>
              <a:ext cx="403" cy="302"/>
            </a:xfrm>
            <a:prstGeom prst="rect">
              <a:avLst/>
            </a:prstGeom>
            <a:noFill/>
            <a:ln w="17463">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54319" name="Rectangle 49"/>
            <p:cNvSpPr>
              <a:spLocks noChangeArrowheads="1"/>
            </p:cNvSpPr>
            <p:nvPr/>
          </p:nvSpPr>
          <p:spPr bwMode="auto">
            <a:xfrm>
              <a:off x="1381" y="2568"/>
              <a:ext cx="20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Disk</a:t>
              </a:r>
              <a:endParaRPr lang="en-US" altLang="en-US" sz="2400">
                <a:latin typeface="Constantia" panose="02030602050306030303" pitchFamily="18" charset="0"/>
              </a:endParaRPr>
            </a:p>
          </p:txBody>
        </p:sp>
        <p:sp>
          <p:nvSpPr>
            <p:cNvPr id="54320" name="Freeform 50"/>
            <p:cNvSpPr/>
            <p:nvPr/>
          </p:nvSpPr>
          <p:spPr bwMode="auto">
            <a:xfrm>
              <a:off x="1873" y="2289"/>
              <a:ext cx="101" cy="201"/>
            </a:xfrm>
            <a:custGeom>
              <a:gdLst>
                <a:gd name="T0" fmla="*/ 142691 w 9"/>
                <a:gd name="T1" fmla="*/ 279814 h 18"/>
                <a:gd name="T2" fmla="*/ 142691 w 9"/>
                <a:gd name="T3" fmla="*/ 140655 h 18"/>
                <a:gd name="T4" fmla="*/ 0 w 9"/>
                <a:gd name="T5" fmla="*/ 140655 h 18"/>
                <a:gd name="T6" fmla="*/ 0 w 9"/>
                <a:gd name="T7" fmla="*/ 0 h 18"/>
                <a:gd name="T8" fmla="*/ 0 60000 65536"/>
                <a:gd name="T9" fmla="*/ 0 60000 65536"/>
                <a:gd name="T10" fmla="*/ 0 60000 65536"/>
                <a:gd name="T11" fmla="*/ 0 60000 65536"/>
                <a:gd name="T12" fmla="*/ 0 w 9"/>
                <a:gd name="T13" fmla="*/ 0 h 18"/>
                <a:gd name="T14" fmla="*/ 9 w 9"/>
                <a:gd name="T15" fmla="*/ 18 h 18"/>
              </a:gdLst>
              <a:cxnLst>
                <a:cxn ang="T8">
                  <a:pos x="T0" y="T1"/>
                </a:cxn>
                <a:cxn ang="T9">
                  <a:pos x="T2" y="T3"/>
                </a:cxn>
                <a:cxn ang="T10">
                  <a:pos x="T4" y="T5"/>
                </a:cxn>
                <a:cxn ang="T11">
                  <a:pos x="T6" y="T7"/>
                </a:cxn>
              </a:cxnLst>
              <a:rect l="T12" t="T13" r="T14" b="T15"/>
              <a:pathLst>
                <a:path w="9" h="18">
                  <a:moveTo>
                    <a:pt x="9" y="18"/>
                  </a:moveTo>
                  <a:lnTo>
                    <a:pt x="9" y="9"/>
                  </a:lnTo>
                  <a:lnTo>
                    <a:pt x="0" y="9"/>
                  </a:lnTo>
                  <a:lnTo>
                    <a:pt x="0" y="0"/>
                  </a:lnTo>
                </a:path>
              </a:pathLst>
            </a:custGeom>
            <a:noFill/>
            <a:ln w="17463">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4321" name="Freeform 51"/>
            <p:cNvSpPr/>
            <p:nvPr/>
          </p:nvSpPr>
          <p:spPr bwMode="auto">
            <a:xfrm>
              <a:off x="1470" y="2289"/>
              <a:ext cx="101" cy="201"/>
            </a:xfrm>
            <a:custGeom>
              <a:gdLst>
                <a:gd name="T0" fmla="*/ 0 w 9"/>
                <a:gd name="T1" fmla="*/ 279814 h 18"/>
                <a:gd name="T2" fmla="*/ 0 w 9"/>
                <a:gd name="T3" fmla="*/ 140655 h 18"/>
                <a:gd name="T4" fmla="*/ 142691 w 9"/>
                <a:gd name="T5" fmla="*/ 140655 h 18"/>
                <a:gd name="T6" fmla="*/ 142691 w 9"/>
                <a:gd name="T7" fmla="*/ 0 h 18"/>
                <a:gd name="T8" fmla="*/ 0 60000 65536"/>
                <a:gd name="T9" fmla="*/ 0 60000 65536"/>
                <a:gd name="T10" fmla="*/ 0 60000 65536"/>
                <a:gd name="T11" fmla="*/ 0 60000 65536"/>
                <a:gd name="T12" fmla="*/ 0 w 9"/>
                <a:gd name="T13" fmla="*/ 0 h 18"/>
                <a:gd name="T14" fmla="*/ 9 w 9"/>
                <a:gd name="T15" fmla="*/ 18 h 18"/>
              </a:gdLst>
              <a:cxnLst>
                <a:cxn ang="T8">
                  <a:pos x="T0" y="T1"/>
                </a:cxn>
                <a:cxn ang="T9">
                  <a:pos x="T2" y="T3"/>
                </a:cxn>
                <a:cxn ang="T10">
                  <a:pos x="T4" y="T5"/>
                </a:cxn>
                <a:cxn ang="T11">
                  <a:pos x="T6" y="T7"/>
                </a:cxn>
              </a:cxnLst>
              <a:rect l="T12" t="T13" r="T14" b="T15"/>
              <a:pathLst>
                <a:path w="9" h="18">
                  <a:moveTo>
                    <a:pt x="0" y="18"/>
                  </a:moveTo>
                  <a:lnTo>
                    <a:pt x="0" y="9"/>
                  </a:lnTo>
                  <a:lnTo>
                    <a:pt x="9" y="9"/>
                  </a:lnTo>
                  <a:lnTo>
                    <a:pt x="9" y="0"/>
                  </a:lnTo>
                </a:path>
              </a:pathLst>
            </a:custGeom>
            <a:noFill/>
            <a:ln w="17463">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4322" name="Line 52"/>
            <p:cNvSpPr>
              <a:spLocks noChangeShapeType="1"/>
            </p:cNvSpPr>
            <p:nvPr/>
          </p:nvSpPr>
          <p:spPr bwMode="auto">
            <a:xfrm flipV="1">
              <a:off x="2735" y="2893"/>
              <a:ext cx="1" cy="224"/>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4323" name="Freeform 53"/>
            <p:cNvSpPr/>
            <p:nvPr/>
          </p:nvSpPr>
          <p:spPr bwMode="auto">
            <a:xfrm>
              <a:off x="2377" y="3083"/>
              <a:ext cx="805" cy="112"/>
            </a:xfrm>
            <a:custGeom>
              <a:gdLst>
                <a:gd name="T0" fmla="*/ 0 w 72"/>
                <a:gd name="T1" fmla="*/ 157304 h 10"/>
                <a:gd name="T2" fmla="*/ 62879 w 72"/>
                <a:gd name="T3" fmla="*/ 94080 h 10"/>
                <a:gd name="T4" fmla="*/ 124384 w 72"/>
                <a:gd name="T5" fmla="*/ 47790 h 10"/>
                <a:gd name="T6" fmla="*/ 171879 w 72"/>
                <a:gd name="T7" fmla="*/ 15434 h 10"/>
                <a:gd name="T8" fmla="*/ 219385 w 72"/>
                <a:gd name="T9" fmla="*/ 0 h 10"/>
                <a:gd name="T10" fmla="*/ 265516 w 72"/>
                <a:gd name="T11" fmla="*/ 0 h 10"/>
                <a:gd name="T12" fmla="*/ 328384 w 72"/>
                <a:gd name="T13" fmla="*/ 0 h 10"/>
                <a:gd name="T14" fmla="*/ 406771 w 72"/>
                <a:gd name="T15" fmla="*/ 30856 h 10"/>
                <a:gd name="T16" fmla="*/ 515770 w 72"/>
                <a:gd name="T17" fmla="*/ 63224 h 10"/>
                <a:gd name="T18" fmla="*/ 624769 w 72"/>
                <a:gd name="T19" fmla="*/ 94080 h 10"/>
                <a:gd name="T20" fmla="*/ 718407 w 72"/>
                <a:gd name="T21" fmla="*/ 109637 h 10"/>
                <a:gd name="T22" fmla="*/ 781275 w 72"/>
                <a:gd name="T23" fmla="*/ 126448 h 10"/>
                <a:gd name="T24" fmla="*/ 844154 w 72"/>
                <a:gd name="T25" fmla="*/ 126448 h 10"/>
                <a:gd name="T26" fmla="*/ 890285 w 72"/>
                <a:gd name="T27" fmla="*/ 109637 h 10"/>
                <a:gd name="T28" fmla="*/ 953165 w 72"/>
                <a:gd name="T29" fmla="*/ 94080 h 10"/>
                <a:gd name="T30" fmla="*/ 1031417 w 72"/>
                <a:gd name="T31" fmla="*/ 63224 h 10"/>
                <a:gd name="T32" fmla="*/ 1125043 w 72"/>
                <a:gd name="T33" fmla="*/ 15434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10"/>
                <a:gd name="T53" fmla="*/ 72 w 72"/>
                <a:gd name="T54" fmla="*/ 10 h 10"/>
              </a:gd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10">
                  <a:moveTo>
                    <a:pt x="0" y="10"/>
                  </a:moveTo>
                  <a:lnTo>
                    <a:pt x="4" y="6"/>
                  </a:lnTo>
                  <a:lnTo>
                    <a:pt x="8" y="3"/>
                  </a:lnTo>
                  <a:lnTo>
                    <a:pt x="11" y="1"/>
                  </a:lnTo>
                  <a:lnTo>
                    <a:pt x="14" y="0"/>
                  </a:lnTo>
                  <a:lnTo>
                    <a:pt x="17" y="0"/>
                  </a:lnTo>
                  <a:lnTo>
                    <a:pt x="21" y="0"/>
                  </a:lnTo>
                  <a:lnTo>
                    <a:pt x="26" y="2"/>
                  </a:lnTo>
                  <a:lnTo>
                    <a:pt x="33" y="4"/>
                  </a:lnTo>
                  <a:lnTo>
                    <a:pt x="40" y="6"/>
                  </a:lnTo>
                  <a:lnTo>
                    <a:pt x="46" y="7"/>
                  </a:lnTo>
                  <a:lnTo>
                    <a:pt x="50" y="8"/>
                  </a:lnTo>
                  <a:lnTo>
                    <a:pt x="54" y="8"/>
                  </a:lnTo>
                  <a:lnTo>
                    <a:pt x="57" y="7"/>
                  </a:lnTo>
                  <a:lnTo>
                    <a:pt x="61" y="6"/>
                  </a:lnTo>
                  <a:lnTo>
                    <a:pt x="66" y="4"/>
                  </a:lnTo>
                  <a:lnTo>
                    <a:pt x="72" y="1"/>
                  </a:lnTo>
                </a:path>
              </a:pathLst>
            </a:custGeom>
            <a:noFill/>
            <a:ln w="17463">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54292" name="Text Box 55"/>
          <p:cNvSpPr txBox="1">
            <a:spLocks noChangeArrowheads="1"/>
          </p:cNvSpPr>
          <p:nvPr/>
        </p:nvSpPr>
        <p:spPr bwMode="auto">
          <a:xfrm>
            <a:off x="660400" y="4659313"/>
            <a:ext cx="985957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Char char="•"/>
            </a:pPr>
            <a:r>
              <a:rPr lang="en-US" altLang="en-US" sz="1800" i="1">
                <a:latin typeface="Constantia" panose="02030602050306030303" pitchFamily="18" charset="0"/>
              </a:rPr>
              <a:t>DMA controller connects a high-speed network to the computer bus. </a:t>
            </a:r>
          </a:p>
          <a:p>
            <a:pPr eaLnBrk="1" hangingPunct="1">
              <a:spcBef>
                <a:spcPct val="0"/>
              </a:spcBef>
              <a:buFontTx/>
              <a:buChar char="•"/>
            </a:pPr>
            <a:r>
              <a:rPr lang="en-US" altLang="en-US" sz="1800" i="1">
                <a:latin typeface="Constantia" panose="02030602050306030303" pitchFamily="18" charset="0"/>
              </a:rPr>
              <a:t>Disk controller, which controls two disks also has DMA capability. It provides two</a:t>
            </a:r>
          </a:p>
          <a:p>
            <a:pPr eaLnBrk="1" hangingPunct="1">
              <a:spcBef>
                <a:spcPct val="0"/>
              </a:spcBef>
              <a:buFontTx/>
              <a:buNone/>
            </a:pPr>
            <a:r>
              <a:rPr lang="en-US" altLang="en-US" sz="1800" i="1">
                <a:latin typeface="Constantia" panose="02030602050306030303" pitchFamily="18" charset="0"/>
              </a:rPr>
              <a:t> DMA channels. </a:t>
            </a:r>
          </a:p>
          <a:p>
            <a:pPr eaLnBrk="1" hangingPunct="1">
              <a:spcBef>
                <a:spcPct val="0"/>
              </a:spcBef>
              <a:buFontTx/>
              <a:buChar char="•"/>
            </a:pPr>
            <a:r>
              <a:rPr lang="en-US" altLang="en-US" sz="1800" i="1">
                <a:latin typeface="Constantia" panose="02030602050306030303" pitchFamily="18" charset="0"/>
              </a:rPr>
              <a:t>It can perform two independent DMA operations, as if each disk has its own DMA </a:t>
            </a:r>
          </a:p>
          <a:p>
            <a:pPr eaLnBrk="1" hangingPunct="1">
              <a:spcBef>
                <a:spcPct val="0"/>
              </a:spcBef>
              <a:buFontTx/>
              <a:buNone/>
            </a:pPr>
            <a:r>
              <a:rPr lang="en-US" altLang="en-US" sz="1800" i="1">
                <a:latin typeface="Constantia" panose="02030602050306030303" pitchFamily="18" charset="0"/>
              </a:rPr>
              <a:t> controller. The registers to store the memory address, word count and status and </a:t>
            </a:r>
          </a:p>
          <a:p>
            <a:pPr eaLnBrk="1" hangingPunct="1">
              <a:spcBef>
                <a:spcPct val="0"/>
              </a:spcBef>
              <a:buFontTx/>
              <a:buNone/>
            </a:pPr>
            <a:r>
              <a:rPr lang="en-US" altLang="en-US" sz="1800" i="1">
                <a:latin typeface="Constantia" panose="02030602050306030303" pitchFamily="18" charset="0"/>
              </a:rPr>
              <a:t>control information are duplicated.</a:t>
            </a:r>
          </a:p>
        </p:txBody>
      </p:sp>
      <p:sp>
        <p:nvSpPr>
          <p:cNvPr id="54293" name="Rectangle 38"/>
          <p:cNvSpPr>
            <a:spLocks noChangeArrowheads="1"/>
          </p:cNvSpPr>
          <p:nvPr/>
        </p:nvSpPr>
        <p:spPr bwMode="auto">
          <a:xfrm>
            <a:off x="5486401" y="3763963"/>
            <a:ext cx="650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Network</a:t>
            </a:r>
          </a:p>
          <a:p>
            <a:pPr eaLnBrk="1" hangingPunct="1">
              <a:spcBef>
                <a:spcPct val="0"/>
              </a:spcBef>
              <a:buFontTx/>
              <a:buNone/>
            </a:pPr>
            <a:r>
              <a:rPr lang="en-US" altLang="en-US" sz="1300">
                <a:solidFill>
                  <a:srgbClr val="000000"/>
                </a:solidFill>
                <a:latin typeface="Nimbus Roman No9 L"/>
              </a:rPr>
              <a:t>Interface</a:t>
            </a:r>
            <a:endParaRPr lang="en-US" altLang="en-US" sz="2400">
              <a:latin typeface="Constantia" panose="02030602050306030303" pitchFamily="18" charset="0"/>
            </a:endParaRPr>
          </a:p>
        </p:txBody>
      </p:sp>
      <p:sp>
        <p:nvSpPr>
          <p:cNvPr id="49" name="Date Placeholder 48"/>
          <p:cNvSpPr>
            <a:spLocks noGrp="1"/>
          </p:cNvSpPr>
          <p:nvPr>
            <p:ph type="dt" sz="quarter" idx="10"/>
          </p:nvPr>
        </p:nvSpPr>
        <p:spPr/>
        <p:txBody>
          <a:bodyPr/>
          <a:lstStyle/>
          <a:p>
            <a:pPr>
              <a:defRPr/>
            </a:pPr>
            <a:fld id="{7A4A397E-7384-4FD2-94C6-028B1354BF52}" type="datetime1">
              <a:rPr lang="en-US"/>
              <a:pPr>
                <a:defRPr/>
              </a:pPr>
              <a:t>10/27/2024</a:t>
            </a:fld>
            <a:endParaRPr lang="en-US"/>
          </a:p>
        </p:txBody>
      </p:sp>
      <p:sp>
        <p:nvSpPr>
          <p:cNvPr id="54295" name="Slide Number Placeholder 4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anose="020f0502020204030204" pitchFamily="34" charset="0"/>
              </a:defRPr>
            </a:lvl1pPr>
            <a:lvl2pPr marL="742950" indent="-285750">
              <a:spcBef>
                <a:spcPct val="20000"/>
              </a:spcBef>
              <a:buFont typeface="Arial" pitchFamily="34" charset="0"/>
              <a:buChar char="–"/>
              <a:defRPr sz="2800">
                <a:solidFill>
                  <a:schemeClr val="tx1"/>
                </a:solidFill>
                <a:latin typeface="Calibri" panose="020f0502020204030204" pitchFamily="34" charset="0"/>
              </a:defRPr>
            </a:lvl2pPr>
            <a:lvl3pPr marL="1143000" indent="-228600">
              <a:spcBef>
                <a:spcPct val="20000"/>
              </a:spcBef>
              <a:buFont typeface="Arial" pitchFamily="34" charset="0"/>
              <a:buChar char="•"/>
              <a:defRPr sz="2400">
                <a:solidFill>
                  <a:schemeClr val="tx1"/>
                </a:solidFill>
                <a:latin typeface="Calibri" panose="020f0502020204030204" pitchFamily="34" charset="0"/>
              </a:defRPr>
            </a:lvl3pPr>
            <a:lvl4pPr marL="1600200" indent="-228600">
              <a:spcBef>
                <a:spcPct val="20000"/>
              </a:spcBef>
              <a:buFont typeface="Arial" pitchFamily="34" charset="0"/>
              <a:buChar char="–"/>
              <a:defRPr sz="2000">
                <a:solidFill>
                  <a:schemeClr val="tx1"/>
                </a:solidFill>
                <a:latin typeface="Calibri" panose="020f0502020204030204" pitchFamily="34" charset="0"/>
              </a:defRPr>
            </a:lvl4pPr>
            <a:lvl5pPr marL="2057400" indent="-228600">
              <a:spcBef>
                <a:spcPct val="20000"/>
              </a:spcBef>
              <a:buFont typeface="Arial"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a:spcBef>
                <a:spcPct val="0"/>
              </a:spcBef>
              <a:buFontTx/>
              <a:buNone/>
            </a:pPr>
            <a:fld id="{7EE060FD-A953-454B-9FBC-82E248907A00}" type="slidenum">
              <a:rPr lang="en-US" altLang="en-US" sz="1200">
                <a:solidFill>
                  <a:srgbClr val="898989"/>
                </a:solidFill>
                <a:latin typeface="Arial" pitchFamily="34" charset="0"/>
              </a:rPr>
              <a:pPr>
                <a:spcBef>
                  <a:spcPct val="0"/>
                </a:spcBef>
                <a:buFontTx/>
                <a:buNone/>
              </a:pPr>
              <a:t>112</a:t>
            </a:fld>
            <a:endParaRPr lang="en-US" altLang="en-US" sz="1200">
              <a:solidFill>
                <a:srgbClr val="898989"/>
              </a:solidFill>
              <a:latin typeface="Arial" pitchFamily="34" charset="0"/>
            </a:endParaRPr>
          </a:p>
        </p:txBody>
      </p:sp>
      <p:sp>
        <p:nvSpPr>
          <p:cNvPr id="51" name="Footer Placeholder 50"/>
          <p:cNvSpPr>
            <a:spLocks noGrp="1"/>
          </p:cNvSpPr>
          <p:nvPr>
            <p:ph type="ftr" sz="quarter" idx="11"/>
          </p:nvPr>
        </p:nvSpPr>
        <p:spPr/>
        <p:txBody>
          <a:bodyPr/>
          <a:lstStyle/>
          <a:p>
            <a:pPr>
              <a:defRPr/>
            </a:pPr>
            <a:r>
              <a:rPr lang="en-US"/>
              <a:t>IO Processing</a:t>
            </a:r>
          </a:p>
        </p:txBody>
      </p:sp>
    </p:spTree>
    <p:extLst>
      <p:ext uri="{BB962C8B-B14F-4D97-AF65-F5344CB8AC3E}">
        <p14:creationId val="3497266550"/>
      </p:ext>
    </p:extLst>
  </p:cSld>
  <p:clrMapOvr>
    <a:masterClrMapping/>
  </p:clrMapOvr>
  <p:transition/>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6322" name="Rectangle 2"/>
          <p:cNvSpPr>
            <a:spLocks noGrp="1" noChangeArrowheads="1"/>
          </p:cNvSpPr>
          <p:nvPr>
            <p:ph type="title"/>
          </p:nvPr>
        </p:nvSpPr>
        <p:spPr>
          <a:xfrm>
            <a:off x="1788459" y="138953"/>
            <a:ext cx="8229600" cy="661194"/>
          </a:xfrm>
        </p:spPr>
        <p:txBody>
          <a:bodyPr>
            <a:normAutofit fontScale="90000"/>
          </a:bodyPr>
          <a:lstStyle/>
          <a:p>
            <a:pPr algn="ctr" eaLnBrk="1" hangingPunct="1"/>
            <a:r>
              <a:rPr lang="en-US" altLang="en-US" b="1" smtClean="0">
                <a:solidFill>
                  <a:srgbClr val="00B050"/>
                </a:solidFill>
              </a:rPr>
              <a:t>Direct Memory Access </a:t>
            </a:r>
          </a:p>
        </p:txBody>
      </p:sp>
      <p:sp>
        <p:nvSpPr>
          <p:cNvPr id="401411" name="Rectangle 3"/>
          <p:cNvSpPr>
            <a:spLocks noGrp="1" noChangeArrowheads="1"/>
          </p:cNvSpPr>
          <p:nvPr>
            <p:ph idx="1"/>
          </p:nvPr>
        </p:nvSpPr>
        <p:spPr>
          <a:xfrm>
            <a:off x="838200" y="900953"/>
            <a:ext cx="10515600" cy="5455397"/>
          </a:xfrm>
        </p:spPr>
        <p:txBody>
          <a:bodyPr rtlCol="0">
            <a:normAutofit lnSpcReduction="10000"/>
          </a:bodyPr>
          <a:lstStyle/>
          <a:p>
            <a:pPr marL="274320" indent="-274320">
              <a:buClr>
                <a:schemeClr val="accent3"/>
              </a:buClr>
              <a:buFont typeface="Wingdings 2"/>
              <a:buChar char=""/>
              <a:defRPr/>
            </a:pPr>
            <a:r>
              <a:rPr lang="en-US"/>
              <a:t>Processor and DMA controllers have to use the bus in an </a:t>
            </a:r>
            <a:r>
              <a:rPr lang="en-US">
                <a:solidFill>
                  <a:srgbClr val="00B050"/>
                </a:solidFill>
              </a:rPr>
              <a:t>interwoven</a:t>
            </a:r>
            <a:r>
              <a:rPr lang="en-US"/>
              <a:t> fashion to access the memory. </a:t>
            </a:r>
          </a:p>
          <a:p>
            <a:pPr marL="640080" lvl="1" indent="-246888">
              <a:buFont typeface="Wingdings 2"/>
              <a:buChar char=""/>
              <a:defRPr/>
            </a:pPr>
            <a:endParaRPr lang="en-US" sz="2000" smtClean="0"/>
          </a:p>
          <a:p>
            <a:pPr marL="640080" lvl="1" indent="-246888">
              <a:buFont typeface="Wingdings 2"/>
              <a:buChar char=""/>
              <a:defRPr/>
            </a:pPr>
            <a:r>
              <a:rPr lang="en-US" sz="2000" smtClean="0"/>
              <a:t>DMA </a:t>
            </a:r>
            <a:r>
              <a:rPr lang="en-US" sz="2000"/>
              <a:t>devices are given higher priority than the processor to access the bus. </a:t>
            </a:r>
          </a:p>
          <a:p>
            <a:pPr marL="640080" lvl="1" indent="-246888">
              <a:buFont typeface="Wingdings 2"/>
              <a:buChar char=""/>
              <a:defRPr/>
            </a:pPr>
            <a:r>
              <a:rPr lang="en-US" sz="2000"/>
              <a:t>Among different DMA devices, high priority is given to high-speed peripherals such as a disk or a graphics display device</a:t>
            </a:r>
            <a:r>
              <a:rPr lang="en-US" sz="2000" smtClean="0"/>
              <a:t>.</a:t>
            </a:r>
          </a:p>
          <a:p>
            <a:pPr marL="640080" lvl="1" indent="-246888">
              <a:buFont typeface="Wingdings 2"/>
              <a:buChar char=""/>
              <a:defRPr/>
            </a:pPr>
            <a:endParaRPr lang="en-US" sz="2000"/>
          </a:p>
          <a:p>
            <a:pPr marL="274320" indent="-274320">
              <a:buClr>
                <a:schemeClr val="accent3"/>
              </a:buClr>
              <a:buFont typeface="Wingdings 2"/>
              <a:buChar char=""/>
              <a:defRPr/>
            </a:pPr>
            <a:r>
              <a:rPr lang="en-US"/>
              <a:t>Processor originates most memory access cycles on the bus.</a:t>
            </a:r>
            <a:r>
              <a:rPr lang="en-US" sz="1800"/>
              <a:t> </a:t>
            </a:r>
          </a:p>
          <a:p>
            <a:pPr marL="640080" lvl="1" indent="-246888">
              <a:buFont typeface="Wingdings 2"/>
              <a:buChar char=""/>
              <a:defRPr/>
            </a:pPr>
            <a:endParaRPr lang="en-US" sz="2000" smtClean="0"/>
          </a:p>
          <a:p>
            <a:pPr marL="640080" lvl="1" indent="-246888">
              <a:buFont typeface="Wingdings 2"/>
              <a:buChar char=""/>
              <a:defRPr/>
            </a:pPr>
            <a:r>
              <a:rPr lang="en-US" sz="2000" smtClean="0"/>
              <a:t>DMA </a:t>
            </a:r>
            <a:r>
              <a:rPr lang="en-US" sz="2000"/>
              <a:t>controller can be said to “steal” memory access cycles from the bus. This interweaving technique is called as </a:t>
            </a:r>
            <a:r>
              <a:rPr lang="en-US" sz="3200" u="sng">
                <a:solidFill>
                  <a:srgbClr val="00B050"/>
                </a:solidFill>
              </a:rPr>
              <a:t>“cycle stealing</a:t>
            </a:r>
            <a:r>
              <a:rPr lang="en-US" sz="3200" u="sng" smtClean="0">
                <a:solidFill>
                  <a:srgbClr val="00B050"/>
                </a:solidFill>
              </a:rPr>
              <a:t>”.</a:t>
            </a:r>
          </a:p>
          <a:p>
            <a:pPr marL="393192" lvl="1" indent="0">
              <a:buNone/>
              <a:defRPr/>
            </a:pPr>
            <a:endParaRPr lang="en-US" sz="3200" u="sng">
              <a:solidFill>
                <a:srgbClr val="00B050"/>
              </a:solidFill>
            </a:endParaRPr>
          </a:p>
          <a:p>
            <a:pPr marL="274320" indent="-274320">
              <a:buClr>
                <a:schemeClr val="accent3"/>
              </a:buClr>
              <a:buFont typeface="Wingdings 2"/>
              <a:buChar char=""/>
              <a:defRPr/>
            </a:pPr>
            <a:r>
              <a:rPr lang="en-US"/>
              <a:t>An alternate approach is the provide a DMA controller an exclusive capability to initiate transfers on the bus, and hence exclusive access to the main memory. This is known as the </a:t>
            </a:r>
            <a:r>
              <a:rPr lang="en-US" u="sng">
                <a:solidFill>
                  <a:srgbClr val="00B050"/>
                </a:solidFill>
              </a:rPr>
              <a:t>block or burst mode</a:t>
            </a:r>
            <a:r>
              <a:rPr lang="en-US"/>
              <a:t>.</a:t>
            </a:r>
          </a:p>
        </p:txBody>
      </p:sp>
      <p:sp>
        <p:nvSpPr>
          <p:cNvPr id="4" name="Date Placeholder 3"/>
          <p:cNvSpPr>
            <a:spLocks noGrp="1"/>
          </p:cNvSpPr>
          <p:nvPr>
            <p:ph type="dt" sz="quarter" idx="10"/>
          </p:nvPr>
        </p:nvSpPr>
        <p:spPr/>
        <p:txBody>
          <a:bodyPr/>
          <a:lstStyle/>
          <a:p>
            <a:pPr>
              <a:defRPr/>
            </a:pPr>
            <a:fld id="{934108B5-7E3D-42D4-B8B2-CAD84276C5CA}" type="datetime1">
              <a:rPr lang="en-US"/>
              <a:pPr>
                <a:defRPr/>
              </a:pPr>
              <a:t>10/27/2024</a:t>
            </a:fld>
            <a:endParaRPr lang="en-US"/>
          </a:p>
        </p:txBody>
      </p:sp>
      <p:sp>
        <p:nvSpPr>
          <p:cNvPr id="5632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anose="020f0502020204030204" pitchFamily="34" charset="0"/>
              </a:defRPr>
            </a:lvl1pPr>
            <a:lvl2pPr marL="742950" indent="-285750">
              <a:spcBef>
                <a:spcPct val="20000"/>
              </a:spcBef>
              <a:buFont typeface="Arial" pitchFamily="34" charset="0"/>
              <a:buChar char="–"/>
              <a:defRPr sz="2800">
                <a:solidFill>
                  <a:schemeClr val="tx1"/>
                </a:solidFill>
                <a:latin typeface="Calibri" panose="020f0502020204030204" pitchFamily="34" charset="0"/>
              </a:defRPr>
            </a:lvl2pPr>
            <a:lvl3pPr marL="1143000" indent="-228600">
              <a:spcBef>
                <a:spcPct val="20000"/>
              </a:spcBef>
              <a:buFont typeface="Arial" pitchFamily="34" charset="0"/>
              <a:buChar char="•"/>
              <a:defRPr sz="2400">
                <a:solidFill>
                  <a:schemeClr val="tx1"/>
                </a:solidFill>
                <a:latin typeface="Calibri" panose="020f0502020204030204" pitchFamily="34" charset="0"/>
              </a:defRPr>
            </a:lvl3pPr>
            <a:lvl4pPr marL="1600200" indent="-228600">
              <a:spcBef>
                <a:spcPct val="20000"/>
              </a:spcBef>
              <a:buFont typeface="Arial" pitchFamily="34" charset="0"/>
              <a:buChar char="–"/>
              <a:defRPr sz="2000">
                <a:solidFill>
                  <a:schemeClr val="tx1"/>
                </a:solidFill>
                <a:latin typeface="Calibri" panose="020f0502020204030204" pitchFamily="34" charset="0"/>
              </a:defRPr>
            </a:lvl4pPr>
            <a:lvl5pPr marL="2057400" indent="-228600">
              <a:spcBef>
                <a:spcPct val="20000"/>
              </a:spcBef>
              <a:buFont typeface="Arial"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a:spcBef>
                <a:spcPct val="0"/>
              </a:spcBef>
              <a:buFontTx/>
              <a:buNone/>
            </a:pPr>
            <a:fld id="{39AA9D97-A2C8-4A76-B803-CF0EB8B39E1D}" type="slidenum">
              <a:rPr lang="en-US" altLang="en-US" sz="1200">
                <a:solidFill>
                  <a:srgbClr val="898989"/>
                </a:solidFill>
                <a:latin typeface="Arial" pitchFamily="34" charset="0"/>
              </a:rPr>
              <a:pPr>
                <a:spcBef>
                  <a:spcPct val="0"/>
                </a:spcBef>
                <a:buFontTx/>
                <a:buNone/>
              </a:pPr>
              <a:t>113</a:t>
            </a:fld>
            <a:endParaRPr lang="en-US" altLang="en-US" sz="1200">
              <a:solidFill>
                <a:srgbClr val="898989"/>
              </a:solidFill>
              <a:latin typeface="Arial"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val="737785084"/>
      </p:ext>
    </p:extLst>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5602" name="Rectangle 2"/>
          <p:cNvSpPr>
            <a:spLocks noGrp="1" noChangeArrowheads="1"/>
          </p:cNvSpPr>
          <p:nvPr>
            <p:ph type="title"/>
          </p:nvPr>
        </p:nvSpPr>
        <p:spPr>
          <a:xfrm>
            <a:off x="457200" y="274638"/>
            <a:ext cx="8229600" cy="778098"/>
          </a:xfrm>
        </p:spPr>
        <p:txBody>
          <a:bodyPr/>
          <a:lstStyle/>
          <a:p>
            <a:pPr eaLnBrk="1" hangingPunct="1"/>
            <a:r>
              <a:rPr lang="en-US" altLang="zh-CN" smtClean="0">
                <a:ea typeface="SimSun" pitchFamily="2" charset="-122"/>
              </a:rPr>
              <a:t>Memory Operation</a:t>
            </a:r>
            <a:endParaRPr lang="zh-CN" altLang="en-US" smtClean="0">
              <a:ea typeface="SimSun" pitchFamily="2" charset="-122"/>
            </a:endParaRPr>
          </a:p>
        </p:txBody>
      </p:sp>
      <p:sp>
        <p:nvSpPr>
          <p:cNvPr id="25603" name="Rectangle 3"/>
          <p:cNvSpPr>
            <a:spLocks noGrp="1" noChangeArrowheads="1"/>
          </p:cNvSpPr>
          <p:nvPr>
            <p:ph type="body" idx="4294967295"/>
          </p:nvPr>
        </p:nvSpPr>
        <p:spPr>
          <a:xfrm>
            <a:off x="457200" y="1196752"/>
            <a:ext cx="8229600" cy="4929411"/>
          </a:xfrm>
        </p:spPr>
        <p:txBody>
          <a:bodyPr/>
          <a:lstStyle/>
          <a:p>
            <a:pPr eaLnBrk="1" hangingPunct="1"/>
            <a:r>
              <a:rPr lang="en-US" altLang="zh-CN" smtClean="0">
                <a:latin typeface="Arial" pitchFamily="34" charset="0"/>
                <a:ea typeface="SimSun" pitchFamily="2" charset="-122"/>
                <a:cs typeface="Arial" pitchFamily="34" charset="0"/>
              </a:rPr>
              <a:t>Load (or Read or Fetch)</a:t>
            </a:r>
          </a:p>
          <a:p>
            <a:pPr eaLnBrk="1" hangingPunct="1">
              <a:buFont typeface="Wingdings" pitchFamily="2" charset="2"/>
              <a:buChar char="Ø"/>
            </a:pPr>
            <a:r>
              <a:rPr lang="en-US" altLang="zh-CN" sz="2400" smtClean="0">
                <a:latin typeface="Arial" pitchFamily="34" charset="0"/>
                <a:ea typeface="SimSun" pitchFamily="2" charset="-122"/>
                <a:cs typeface="Arial" pitchFamily="34" charset="0"/>
              </a:rPr>
              <a:t>Copy the content. The memory content doesn’t change.</a:t>
            </a:r>
          </a:p>
          <a:p>
            <a:pPr eaLnBrk="1" hangingPunct="1">
              <a:buFont typeface="Wingdings" pitchFamily="2" charset="2"/>
              <a:buChar char="Ø"/>
            </a:pPr>
            <a:r>
              <a:rPr lang="en-US" altLang="zh-CN" sz="2400" smtClean="0">
                <a:latin typeface="Arial" pitchFamily="34" charset="0"/>
                <a:ea typeface="SimSun" pitchFamily="2" charset="-122"/>
                <a:cs typeface="Arial" pitchFamily="34" charset="0"/>
              </a:rPr>
              <a:t>Address – Load</a:t>
            </a:r>
          </a:p>
          <a:p>
            <a:pPr eaLnBrk="1" hangingPunct="1">
              <a:buFont typeface="Wingdings" pitchFamily="2" charset="2"/>
              <a:buChar char="Ø"/>
            </a:pPr>
            <a:r>
              <a:rPr lang="en-US" altLang="zh-CN" sz="2400" smtClean="0">
                <a:latin typeface="Arial" pitchFamily="34" charset="0"/>
                <a:ea typeface="SimSun" pitchFamily="2" charset="-122"/>
                <a:cs typeface="Arial" pitchFamily="34" charset="0"/>
              </a:rPr>
              <a:t>Registers can be used</a:t>
            </a:r>
          </a:p>
          <a:p>
            <a:pPr eaLnBrk="1" hangingPunct="1">
              <a:buFont typeface="Wingdings" pitchFamily="2" charset="2"/>
              <a:buChar char="Ø"/>
            </a:pPr>
            <a:endParaRPr lang="en-US" altLang="zh-CN" sz="2400" smtClean="0">
              <a:latin typeface="Arial" pitchFamily="34" charset="0"/>
              <a:ea typeface="SimSun" pitchFamily="2" charset="-122"/>
              <a:cs typeface="Arial" pitchFamily="34" charset="0"/>
            </a:endParaRPr>
          </a:p>
          <a:p>
            <a:pPr eaLnBrk="1" hangingPunct="1"/>
            <a:r>
              <a:rPr lang="en-US" altLang="zh-CN" smtClean="0">
                <a:latin typeface="Arial" pitchFamily="34" charset="0"/>
                <a:ea typeface="SimSun" pitchFamily="2" charset="-122"/>
                <a:cs typeface="Arial" pitchFamily="34" charset="0"/>
              </a:rPr>
              <a:t>Store (or Write)</a:t>
            </a:r>
          </a:p>
          <a:p>
            <a:pPr eaLnBrk="1" hangingPunct="1">
              <a:buFont typeface="Wingdings" pitchFamily="2" charset="2"/>
              <a:buChar char="Ø"/>
            </a:pPr>
            <a:r>
              <a:rPr lang="en-US" altLang="zh-CN" sz="2400" smtClean="0">
                <a:latin typeface="Arial" pitchFamily="34" charset="0"/>
                <a:ea typeface="SimSun" pitchFamily="2" charset="-122"/>
                <a:cs typeface="Arial" pitchFamily="34" charset="0"/>
              </a:rPr>
              <a:t>Overwrite the content in memory</a:t>
            </a:r>
          </a:p>
          <a:p>
            <a:pPr eaLnBrk="1" hangingPunct="1">
              <a:buFont typeface="Wingdings" pitchFamily="2" charset="2"/>
              <a:buChar char="Ø"/>
            </a:pPr>
            <a:r>
              <a:rPr lang="en-US" altLang="zh-CN" sz="2400" smtClean="0">
                <a:latin typeface="Arial" pitchFamily="34" charset="0"/>
                <a:ea typeface="SimSun" pitchFamily="2" charset="-122"/>
                <a:cs typeface="Arial" pitchFamily="34" charset="0"/>
              </a:rPr>
              <a:t>Address and Data – Store</a:t>
            </a:r>
          </a:p>
          <a:p>
            <a:pPr eaLnBrk="1" hangingPunct="1">
              <a:buFont typeface="Wingdings" pitchFamily="2" charset="2"/>
              <a:buChar char="Ø"/>
            </a:pPr>
            <a:r>
              <a:rPr lang="en-US" altLang="zh-CN" sz="2400" smtClean="0">
                <a:latin typeface="Arial" pitchFamily="34" charset="0"/>
                <a:ea typeface="SimSun" pitchFamily="2" charset="-122"/>
                <a:cs typeface="Arial" pitchFamily="34" charset="0"/>
              </a:rPr>
              <a:t>Registers can be used</a:t>
            </a:r>
          </a:p>
        </p:txBody>
      </p:sp>
    </p:spTree>
    <p:extLst>
      <p:ext uri="{BB962C8B-B14F-4D97-AF65-F5344CB8AC3E}">
        <p14:creationId xmlns="" val="4108402157"/>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6626" name="Rectangle 4"/>
          <p:cNvSpPr>
            <a:spLocks noGrp="1" noChangeArrowheads="1"/>
          </p:cNvSpPr>
          <p:nvPr>
            <p:ph type="ctrTitle"/>
          </p:nvPr>
        </p:nvSpPr>
        <p:spPr/>
        <p:txBody>
          <a:bodyPr/>
          <a:lstStyle/>
          <a:p>
            <a:pPr eaLnBrk="1" hangingPunct="1"/>
            <a:r>
              <a:rPr lang="en-US" altLang="zh-CN" sz="4400" smtClean="0">
                <a:ea typeface="SimSun" pitchFamily="2" charset="-122"/>
              </a:rPr>
              <a:t>Instruction and Instruction Sequencing</a:t>
            </a:r>
          </a:p>
        </p:txBody>
      </p:sp>
    </p:spTree>
    <p:extLst>
      <p:ext uri="{BB962C8B-B14F-4D97-AF65-F5344CB8AC3E}">
        <p14:creationId xmlns="" val="2088851954"/>
      </p:ext>
    </p:extLst>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7650" name="Rectangle 2"/>
          <p:cNvSpPr>
            <a:spLocks noGrp="1" noChangeArrowheads="1"/>
          </p:cNvSpPr>
          <p:nvPr>
            <p:ph type="title"/>
          </p:nvPr>
        </p:nvSpPr>
        <p:spPr/>
        <p:txBody>
          <a:bodyPr/>
          <a:lstStyle/>
          <a:p>
            <a:pPr eaLnBrk="1" hangingPunct="1"/>
            <a:r>
              <a:rPr lang="en-US" altLang="zh-CN" smtClean="0">
                <a:ea typeface="SimSun" pitchFamily="2" charset="-122"/>
              </a:rPr>
              <a:t>“Must-Perform” Operations</a:t>
            </a:r>
          </a:p>
        </p:txBody>
      </p:sp>
      <p:sp>
        <p:nvSpPr>
          <p:cNvPr id="27651" name="Rectangle 3"/>
          <p:cNvSpPr>
            <a:spLocks noGrp="1" noChangeArrowheads="1"/>
          </p:cNvSpPr>
          <p:nvPr>
            <p:ph type="body" idx="4294967295"/>
          </p:nvPr>
        </p:nvSpPr>
        <p:spPr>
          <a:xfrm>
            <a:off x="457200" y="1600200"/>
            <a:ext cx="8229600" cy="4525963"/>
          </a:xfrm>
        </p:spPr>
        <p:txBody>
          <a:bodyPr/>
          <a:lstStyle/>
          <a:p>
            <a:pPr eaLnBrk="1" hangingPunct="1"/>
            <a:r>
              <a:rPr lang="en-US" altLang="zh-CN" smtClean="0">
                <a:ea typeface="SimSun" pitchFamily="2" charset="-122"/>
              </a:rPr>
              <a:t>Data transfers between the memory and the processor registers</a:t>
            </a:r>
          </a:p>
          <a:p>
            <a:pPr eaLnBrk="1" hangingPunct="1"/>
            <a:r>
              <a:rPr lang="en-US" altLang="zh-CN" smtClean="0">
                <a:ea typeface="SimSun" pitchFamily="2" charset="-122"/>
              </a:rPr>
              <a:t>Arithmetic and logic operations on data</a:t>
            </a:r>
          </a:p>
          <a:p>
            <a:pPr eaLnBrk="1" hangingPunct="1"/>
            <a:r>
              <a:rPr lang="en-US" altLang="zh-CN" smtClean="0">
                <a:ea typeface="SimSun" pitchFamily="2" charset="-122"/>
              </a:rPr>
              <a:t>Program sequencing and control</a:t>
            </a:r>
          </a:p>
          <a:p>
            <a:pPr eaLnBrk="1" hangingPunct="1"/>
            <a:r>
              <a:rPr lang="en-US" altLang="zh-CN" smtClean="0">
                <a:ea typeface="SimSun" pitchFamily="2" charset="-122"/>
              </a:rPr>
              <a:t>I/O transfers</a:t>
            </a:r>
          </a:p>
        </p:txBody>
      </p:sp>
    </p:spTree>
    <p:extLst>
      <p:ext uri="{BB962C8B-B14F-4D97-AF65-F5344CB8AC3E}">
        <p14:creationId xmlns="" val="2172911432"/>
      </p:ext>
    </p:extLst>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0722" name="Rectangle 2"/>
          <p:cNvSpPr>
            <a:spLocks noGrp="1" noChangeArrowheads="1"/>
          </p:cNvSpPr>
          <p:nvPr>
            <p:ph type="title"/>
          </p:nvPr>
        </p:nvSpPr>
        <p:spPr/>
        <p:txBody>
          <a:bodyPr/>
          <a:lstStyle/>
          <a:p>
            <a:pPr eaLnBrk="1" hangingPunct="1"/>
            <a:r>
              <a:rPr lang="en-US" smtClean="0"/>
              <a:t>CPU Organization</a:t>
            </a:r>
          </a:p>
        </p:txBody>
      </p:sp>
      <p:sp>
        <p:nvSpPr>
          <p:cNvPr id="326659" name="Rectangle 3"/>
          <p:cNvSpPr>
            <a:spLocks noGrp="1" noChangeArrowheads="1"/>
          </p:cNvSpPr>
          <p:nvPr>
            <p:ph type="body" idx="4294967295"/>
          </p:nvPr>
        </p:nvSpPr>
        <p:spPr>
          <a:xfrm>
            <a:off x="381000" y="1600200"/>
            <a:ext cx="8280400" cy="4498975"/>
          </a:xfrm>
        </p:spPr>
        <p:txBody>
          <a:bodyPr>
            <a:normAutofit fontScale="92500"/>
          </a:bodyPr>
          <a:lstStyle/>
          <a:p>
            <a:pPr eaLnBrk="1" hangingPunct="1"/>
            <a:r>
              <a:rPr lang="en-US" smtClean="0"/>
              <a:t>Single Accumulator</a:t>
            </a:r>
          </a:p>
          <a:p>
            <a:pPr lvl="1" eaLnBrk="1" hangingPunct="1"/>
            <a:r>
              <a:rPr lang="en-US" smtClean="0"/>
              <a:t>Result usually goes to the Accumulator</a:t>
            </a:r>
          </a:p>
          <a:p>
            <a:pPr lvl="1" eaLnBrk="1" hangingPunct="1"/>
            <a:r>
              <a:rPr lang="en-US" smtClean="0"/>
              <a:t>Accumulator has to be saved to memory quite often</a:t>
            </a:r>
          </a:p>
          <a:p>
            <a:pPr eaLnBrk="1" hangingPunct="1"/>
            <a:r>
              <a:rPr lang="en-US" smtClean="0"/>
              <a:t>General Register</a:t>
            </a:r>
          </a:p>
          <a:p>
            <a:pPr lvl="1" eaLnBrk="1" hangingPunct="1"/>
            <a:r>
              <a:rPr lang="en-US" smtClean="0"/>
              <a:t>Registers hold operands thus reduce memory traffic</a:t>
            </a:r>
          </a:p>
          <a:p>
            <a:pPr lvl="1" eaLnBrk="1" hangingPunct="1"/>
            <a:r>
              <a:rPr lang="en-US" smtClean="0"/>
              <a:t>Register bookkeeping</a:t>
            </a:r>
          </a:p>
          <a:p>
            <a:pPr eaLnBrk="1" hangingPunct="1"/>
            <a:r>
              <a:rPr lang="en-US" smtClean="0"/>
              <a:t>Stack</a:t>
            </a:r>
          </a:p>
          <a:p>
            <a:pPr lvl="1" eaLnBrk="1" hangingPunct="1"/>
            <a:r>
              <a:rPr lang="en-US" smtClean="0"/>
              <a:t>Operands and result are always in the stack</a:t>
            </a:r>
          </a:p>
        </p:txBody>
      </p:sp>
      <p:sp>
        <p:nvSpPr>
          <p:cNvPr id="326660" name="Line 4"/>
          <p:cNvSpPr>
            <a:spLocks noChangeShapeType="1"/>
          </p:cNvSpPr>
          <p:nvPr/>
        </p:nvSpPr>
        <p:spPr bwMode="auto">
          <a:xfrm>
            <a:off x="8532813" y="6742113"/>
            <a:ext cx="539750" cy="0"/>
          </a:xfrm>
          <a:prstGeom prst="line">
            <a:avLst/>
          </a:prstGeom>
          <a:noFill/>
          <a:ln w="9525">
            <a:solidFill>
              <a:schemeClr val="tx1"/>
            </a:solidFill>
            <a:round/>
            <a:tailEnd type="triangle" w="med" len="me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Tree>
    <p:extLst>
      <p:ext uri="{BB962C8B-B14F-4D97-AF65-F5344CB8AC3E}">
        <p14:creationId xmlns="" val="31402388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26659">
                                            <p:txEl>
                                              <p:pRg st="0" end="0"/>
                                            </p:txEl>
                                          </p:spTgt>
                                        </p:tgtEl>
                                        <p:attrNameLst>
                                          <p:attrName>style.visibility</p:attrName>
                                        </p:attrNameLst>
                                      </p:cBhvr>
                                      <p:to>
                                        <p:strVal val="visible"/>
                                      </p:to>
                                    </p:set>
                                    <p:animEffect transition="in" filter="wipe(left)">
                                      <p:cBhvr>
                                        <p:cTn id="7" dur="500"/>
                                        <p:tgtEl>
                                          <p:spTgt spid="326659">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26659">
                                            <p:txEl>
                                              <p:pRg st="1" end="1"/>
                                            </p:txEl>
                                          </p:spTgt>
                                        </p:tgtEl>
                                        <p:attrNameLst>
                                          <p:attrName>style.visibility</p:attrName>
                                        </p:attrNameLst>
                                      </p:cBhvr>
                                      <p:to>
                                        <p:strVal val="visible"/>
                                      </p:to>
                                    </p:set>
                                    <p:animEffect transition="in" filter="wipe(left)">
                                      <p:cBhvr>
                                        <p:cTn id="11" dur="500"/>
                                        <p:tgtEl>
                                          <p:spTgt spid="326659">
                                            <p:txEl>
                                              <p:pRg st="1" end="1"/>
                                            </p:txEl>
                                          </p:spTgt>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26659">
                                            <p:txEl>
                                              <p:pRg st="2" end="2"/>
                                            </p:txEl>
                                          </p:spTgt>
                                        </p:tgtEl>
                                        <p:attrNameLst>
                                          <p:attrName>style.visibility</p:attrName>
                                        </p:attrNameLst>
                                      </p:cBhvr>
                                      <p:to>
                                        <p:strVal val="visible"/>
                                      </p:to>
                                    </p:set>
                                    <p:animEffect transition="in" filter="wipe(left)">
                                      <p:cBhvr>
                                        <p:cTn id="15" dur="500"/>
                                        <p:tgtEl>
                                          <p:spTgt spid="326659">
                                            <p:txEl>
                                              <p:pRg st="2" end="2"/>
                                            </p:txEl>
                                          </p:spTgt>
                                        </p:tgtEl>
                                      </p:cBhvr>
                                    </p:animEffect>
                                  </p:childTnLst>
                                </p:cTn>
                              </p:par>
                            </p:childTnLst>
                          </p:cTn>
                        </p:par>
                      </p:childTnLst>
                    </p:cTn>
                  </p:par>
                  <p:par>
                    <p:cTn id="16" fill="hold" nodeType="clickPar">
                      <p:stCondLst>
                        <p:cond delay="indefinite"/>
                        <p:cond evt="onBegin" delay="0">
                          <p:tn val="15"/>
                        </p:cond>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326659">
                                            <p:txEl>
                                              <p:pRg st="3" end="3"/>
                                            </p:txEl>
                                          </p:spTgt>
                                        </p:tgtEl>
                                        <p:attrNameLst>
                                          <p:attrName>style.visibility</p:attrName>
                                        </p:attrNameLst>
                                      </p:cBhvr>
                                      <p:to>
                                        <p:strVal val="visible"/>
                                      </p:to>
                                    </p:set>
                                    <p:animEffect transition="in" filter="wipe(left)">
                                      <p:cBhvr>
                                        <p:cTn id="20" dur="500"/>
                                        <p:tgtEl>
                                          <p:spTgt spid="326659">
                                            <p:txEl>
                                              <p:pRg st="3" end="3"/>
                                            </p:txEl>
                                          </p:spTgt>
                                        </p:tgtEl>
                                      </p:cBhvr>
                                    </p:animEffec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326659">
                                            <p:txEl>
                                              <p:pRg st="4" end="4"/>
                                            </p:txEl>
                                          </p:spTgt>
                                        </p:tgtEl>
                                        <p:attrNameLst>
                                          <p:attrName>style.visibility</p:attrName>
                                        </p:attrNameLst>
                                      </p:cBhvr>
                                      <p:to>
                                        <p:strVal val="visible"/>
                                      </p:to>
                                    </p:set>
                                    <p:animEffect transition="in" filter="wipe(left)">
                                      <p:cBhvr>
                                        <p:cTn id="24" dur="500"/>
                                        <p:tgtEl>
                                          <p:spTgt spid="326659">
                                            <p:txEl>
                                              <p:pRg st="4" end="4"/>
                                            </p:txEl>
                                          </p:spTgt>
                                        </p:tgtEl>
                                      </p:cBhvr>
                                    </p:animEffect>
                                  </p:childTnLst>
                                </p:cTn>
                              </p:par>
                            </p:childTnLst>
                          </p:cTn>
                        </p:par>
                        <p:par>
                          <p:cTn id="25" fill="hold" nodeType="afterGroup">
                            <p:stCondLst>
                              <p:cond delay="1000"/>
                            </p:stCondLst>
                            <p:childTnLst>
                              <p:par>
                                <p:cTn id="26" presetID="22" presetClass="entr" presetSubtype="8" fill="hold" nodeType="afterEffect">
                                  <p:stCondLst>
                                    <p:cond delay="0"/>
                                  </p:stCondLst>
                                  <p:childTnLst>
                                    <p:set>
                                      <p:cBhvr>
                                        <p:cTn id="27" dur="1" fill="hold">
                                          <p:stCondLst>
                                            <p:cond delay="0"/>
                                          </p:stCondLst>
                                        </p:cTn>
                                        <p:tgtEl>
                                          <p:spTgt spid="326659">
                                            <p:txEl>
                                              <p:pRg st="5" end="5"/>
                                            </p:txEl>
                                          </p:spTgt>
                                        </p:tgtEl>
                                        <p:attrNameLst>
                                          <p:attrName>style.visibility</p:attrName>
                                        </p:attrNameLst>
                                      </p:cBhvr>
                                      <p:to>
                                        <p:strVal val="visible"/>
                                      </p:to>
                                    </p:set>
                                    <p:animEffect transition="in" filter="wipe(left)">
                                      <p:cBhvr>
                                        <p:cTn id="28" dur="500"/>
                                        <p:tgtEl>
                                          <p:spTgt spid="326659">
                                            <p:txEl>
                                              <p:pRg st="5" end="5"/>
                                            </p:txEl>
                                          </p:spTgt>
                                        </p:tgtEl>
                                      </p:cBhvr>
                                    </p:animEffect>
                                  </p:childTnLst>
                                </p:cTn>
                              </p:par>
                            </p:childTnLst>
                          </p:cTn>
                        </p:par>
                      </p:childTnLst>
                    </p:cTn>
                  </p:par>
                  <p:par>
                    <p:cTn id="29" fill="hold" nodeType="clickPar">
                      <p:stCondLst>
                        <p:cond delay="indefinite"/>
                        <p:cond evt="onBegin" delay="0">
                          <p:tn val="28"/>
                        </p:cond>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326659">
                                            <p:txEl>
                                              <p:pRg st="6" end="6"/>
                                            </p:txEl>
                                          </p:spTgt>
                                        </p:tgtEl>
                                        <p:attrNameLst>
                                          <p:attrName>style.visibility</p:attrName>
                                        </p:attrNameLst>
                                      </p:cBhvr>
                                      <p:to>
                                        <p:strVal val="visible"/>
                                      </p:to>
                                    </p:set>
                                    <p:animEffect transition="in" filter="wipe(left)">
                                      <p:cBhvr>
                                        <p:cTn id="33" dur="500"/>
                                        <p:tgtEl>
                                          <p:spTgt spid="326659">
                                            <p:txEl>
                                              <p:pRg st="6" end="6"/>
                                            </p:txEl>
                                          </p:spTgt>
                                        </p:tgtEl>
                                      </p:cBhvr>
                                    </p:animEffect>
                                  </p:childTnLst>
                                </p:cTn>
                              </p:par>
                            </p:childTnLst>
                          </p:cTn>
                        </p:par>
                        <p:par>
                          <p:cTn id="34" fill="hold" nodeType="afterGroup">
                            <p:stCondLst>
                              <p:cond delay="500"/>
                            </p:stCondLst>
                            <p:childTnLst>
                              <p:par>
                                <p:cTn id="35" presetID="22" presetClass="entr" presetSubtype="8" fill="hold" nodeType="afterEffect">
                                  <p:stCondLst>
                                    <p:cond delay="0"/>
                                  </p:stCondLst>
                                  <p:childTnLst>
                                    <p:set>
                                      <p:cBhvr>
                                        <p:cTn id="36" dur="1" fill="hold">
                                          <p:stCondLst>
                                            <p:cond delay="0"/>
                                          </p:stCondLst>
                                        </p:cTn>
                                        <p:tgtEl>
                                          <p:spTgt spid="326659">
                                            <p:txEl>
                                              <p:pRg st="7" end="7"/>
                                            </p:txEl>
                                          </p:spTgt>
                                        </p:tgtEl>
                                        <p:attrNameLst>
                                          <p:attrName>style.visibility</p:attrName>
                                        </p:attrNameLst>
                                      </p:cBhvr>
                                      <p:to>
                                        <p:strVal val="visible"/>
                                      </p:to>
                                    </p:set>
                                    <p:animEffect transition="in" filter="wipe(left)">
                                      <p:cBhvr>
                                        <p:cTn id="37" dur="500"/>
                                        <p:tgtEl>
                                          <p:spTgt spid="326659">
                                            <p:txEl>
                                              <p:pRg st="7" end="7"/>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326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0" grpId="0" animBg="1"/>
    </p:bldLst>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8674" name="Rectangle 2"/>
          <p:cNvSpPr>
            <a:spLocks noGrp="1" noChangeArrowheads="1"/>
          </p:cNvSpPr>
          <p:nvPr>
            <p:ph type="title"/>
          </p:nvPr>
        </p:nvSpPr>
        <p:spPr/>
        <p:txBody>
          <a:bodyPr/>
          <a:lstStyle/>
          <a:p>
            <a:pPr eaLnBrk="1" hangingPunct="1"/>
            <a:r>
              <a:rPr lang="en-US" altLang="zh-CN" smtClean="0">
                <a:ea typeface="SimSun" pitchFamily="2" charset="-122"/>
              </a:rPr>
              <a:t>Register Transfer Notation</a:t>
            </a:r>
          </a:p>
        </p:txBody>
      </p:sp>
      <p:sp>
        <p:nvSpPr>
          <p:cNvPr id="28675" name="Rectangle 3"/>
          <p:cNvSpPr>
            <a:spLocks noGrp="1" noChangeArrowheads="1"/>
          </p:cNvSpPr>
          <p:nvPr>
            <p:ph type="body" idx="4294967295"/>
          </p:nvPr>
        </p:nvSpPr>
        <p:spPr>
          <a:xfrm>
            <a:off x="457200" y="1600200"/>
            <a:ext cx="8229600" cy="4525963"/>
          </a:xfrm>
        </p:spPr>
        <p:txBody>
          <a:bodyPr/>
          <a:lstStyle/>
          <a:p>
            <a:pPr eaLnBrk="1" hangingPunct="1"/>
            <a:r>
              <a:rPr lang="en-US" altLang="zh-CN" smtClean="0">
                <a:ea typeface="SimSun" pitchFamily="2" charset="-122"/>
              </a:rPr>
              <a:t>Identify a location by a symbolic name standing for its hardware binary address (LOC, R0,…)</a:t>
            </a:r>
          </a:p>
          <a:p>
            <a:pPr eaLnBrk="1" hangingPunct="1"/>
            <a:r>
              <a:rPr lang="en-US" altLang="zh-CN" smtClean="0">
                <a:ea typeface="SimSun" pitchFamily="2" charset="-122"/>
              </a:rPr>
              <a:t>Contents of a location are denoted by placing square brackets around the name of the location (R1</a:t>
            </a:r>
            <a:r>
              <a:rPr lang="en-US" altLang="zh-CN" smtClean="0">
                <a:ea typeface="SimSun" pitchFamily="2" charset="-122"/>
                <a:cs typeface="Arial" pitchFamily="34" charset="0"/>
              </a:rPr>
              <a:t>←[LOC], R3 ←[R1]+[R2])</a:t>
            </a:r>
          </a:p>
          <a:p>
            <a:pPr eaLnBrk="1" hangingPunct="1"/>
            <a:r>
              <a:rPr lang="en-US" altLang="zh-CN" smtClean="0">
                <a:ea typeface="SimSun" pitchFamily="2" charset="-122"/>
                <a:cs typeface="Arial" pitchFamily="34" charset="0"/>
              </a:rPr>
              <a:t>Register Transfer Notation (RTN)</a:t>
            </a:r>
          </a:p>
        </p:txBody>
      </p:sp>
    </p:spTree>
    <p:extLst>
      <p:ext uri="{BB962C8B-B14F-4D97-AF65-F5344CB8AC3E}">
        <p14:creationId xmlns="" val="716813416"/>
      </p:ext>
    </p:extLst>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9698" name="Rectangle 2"/>
          <p:cNvSpPr>
            <a:spLocks noGrp="1" noChangeArrowheads="1"/>
          </p:cNvSpPr>
          <p:nvPr>
            <p:ph type="title"/>
          </p:nvPr>
        </p:nvSpPr>
        <p:spPr/>
        <p:txBody>
          <a:bodyPr/>
          <a:lstStyle/>
          <a:p>
            <a:pPr eaLnBrk="1" hangingPunct="1"/>
            <a:r>
              <a:rPr lang="en-US" altLang="zh-CN" smtClean="0">
                <a:ea typeface="SimSun" pitchFamily="2" charset="-122"/>
              </a:rPr>
              <a:t>Assembly Language Notation</a:t>
            </a:r>
          </a:p>
        </p:txBody>
      </p:sp>
      <p:sp>
        <p:nvSpPr>
          <p:cNvPr id="2" name="TextBox 1"/>
          <p:cNvSpPr txBox="1"/>
          <p:nvPr/>
        </p:nvSpPr>
        <p:spPr>
          <a:xfrm>
            <a:off x="323528" y="1412776"/>
            <a:ext cx="8640960" cy="34163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latin typeface="Arial" pitchFamily="34" charset="0"/>
                <a:cs typeface="Arial" pitchFamily="34" charset="0"/>
              </a:rPr>
              <a:t>We consider different types of machine </a:t>
            </a:r>
          </a:p>
          <a:p>
            <a:endParaRPr lang="en-US" sz="2400">
              <a:latin typeface="Arial" pitchFamily="34" charset="0"/>
              <a:cs typeface="Arial" pitchFamily="34" charset="0"/>
            </a:endParaRPr>
          </a:p>
          <a:p>
            <a:pPr marL="457200" indent="-457200">
              <a:buAutoNum type="arabicPeriod"/>
            </a:pPr>
            <a:r>
              <a:rPr lang="en-US" sz="2400" smtClean="0">
                <a:latin typeface="Arial" pitchFamily="34" charset="0"/>
                <a:cs typeface="Arial" pitchFamily="34" charset="0"/>
              </a:rPr>
              <a:t>Three address machine</a:t>
            </a:r>
          </a:p>
          <a:p>
            <a:pPr marL="457200" indent="-457200">
              <a:buAutoNum type="arabicPeriod"/>
            </a:pPr>
            <a:endParaRPr lang="en-US" sz="2400" smtClean="0">
              <a:latin typeface="Arial" pitchFamily="34" charset="0"/>
              <a:cs typeface="Arial" pitchFamily="34" charset="0"/>
            </a:endParaRPr>
          </a:p>
          <a:p>
            <a:pPr marL="457200" indent="-457200">
              <a:buAutoNum type="arabicPeriod"/>
            </a:pPr>
            <a:r>
              <a:rPr lang="en-US" sz="2400" smtClean="0">
                <a:latin typeface="Arial" pitchFamily="34" charset="0"/>
                <a:cs typeface="Arial" pitchFamily="34" charset="0"/>
              </a:rPr>
              <a:t>Two address machine</a:t>
            </a:r>
          </a:p>
          <a:p>
            <a:pPr marL="457200" indent="-457200">
              <a:buAutoNum type="arabicPeriod"/>
            </a:pPr>
            <a:endParaRPr lang="en-US" sz="2400" smtClean="0">
              <a:latin typeface="Arial" pitchFamily="34" charset="0"/>
              <a:cs typeface="Arial" pitchFamily="34" charset="0"/>
            </a:endParaRPr>
          </a:p>
          <a:p>
            <a:pPr marL="457200" indent="-457200">
              <a:buAutoNum type="arabicPeriod"/>
            </a:pPr>
            <a:r>
              <a:rPr lang="en-US" sz="2400" smtClean="0">
                <a:latin typeface="Arial" pitchFamily="34" charset="0"/>
                <a:cs typeface="Arial" pitchFamily="34" charset="0"/>
              </a:rPr>
              <a:t>One address machine</a:t>
            </a:r>
          </a:p>
          <a:p>
            <a:pPr marL="457200" indent="-457200">
              <a:buAutoNum type="arabicPeriod"/>
            </a:pPr>
            <a:endParaRPr lang="en-US" sz="2400" smtClean="0">
              <a:latin typeface="Arial" pitchFamily="34" charset="0"/>
              <a:cs typeface="Arial" pitchFamily="34" charset="0"/>
            </a:endParaRPr>
          </a:p>
          <a:p>
            <a:pPr marL="457200" indent="-457200">
              <a:buAutoNum type="arabicPeriod"/>
            </a:pPr>
            <a:r>
              <a:rPr lang="en-US" sz="2400" smtClean="0">
                <a:latin typeface="Arial" pitchFamily="34" charset="0"/>
                <a:cs typeface="Arial" pitchFamily="34" charset="0"/>
              </a:rPr>
              <a:t>Zero address machine</a:t>
            </a:r>
            <a:endParaRPr lang="en-IN" sz="2400">
              <a:latin typeface="Arial" pitchFamily="34" charset="0"/>
              <a:cs typeface="Arial" pitchFamily="34" charset="0"/>
            </a:endParaRPr>
          </a:p>
        </p:txBody>
      </p:sp>
    </p:spTree>
    <p:extLst>
      <p:ext uri="{BB962C8B-B14F-4D97-AF65-F5344CB8AC3E}">
        <p14:creationId xmlns="" val="1492992314"/>
      </p:ext>
    </p:extLst>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323528" y="260648"/>
            <a:ext cx="8352928"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latin typeface="Arial" pitchFamily="34" charset="0"/>
                <a:cs typeface="Arial" pitchFamily="34" charset="0"/>
              </a:rPr>
              <a:t>Three address Instructions:</a:t>
            </a:r>
          </a:p>
          <a:p>
            <a:endParaRPr lang="en-US" sz="2400" smtClean="0">
              <a:latin typeface="Arial" pitchFamily="34" charset="0"/>
              <a:cs typeface="Arial" pitchFamily="34" charset="0"/>
            </a:endParaRPr>
          </a:p>
          <a:p>
            <a:pPr marL="457200" indent="-457200">
              <a:buAutoNum type="arabicPeriod"/>
            </a:pPr>
            <a:r>
              <a:rPr lang="en-US" sz="2400" smtClean="0">
                <a:latin typeface="Arial" pitchFamily="34" charset="0"/>
                <a:cs typeface="Arial" pitchFamily="34" charset="0"/>
              </a:rPr>
              <a:t>ADD  R1, R2, R3;  	R3 </a:t>
            </a:r>
            <a:r>
              <a:rPr lang="en-US" sz="2400" smtClean="0">
                <a:latin typeface="Arial" pitchFamily="34" charset="0"/>
                <a:cs typeface="Arial" pitchFamily="34" charset="0"/>
                <a:sym typeface="Wingdings" pitchFamily="2" charset="2"/>
              </a:rPr>
              <a:t></a:t>
            </a:r>
            <a:r>
              <a:rPr lang="en-US" sz="2400" smtClean="0">
                <a:latin typeface="Arial" pitchFamily="34" charset="0"/>
                <a:cs typeface="Arial" pitchFamily="34" charset="0"/>
              </a:rPr>
              <a:t> [R1] + [R2]</a:t>
            </a:r>
          </a:p>
          <a:p>
            <a:pPr marL="457200" indent="-457200">
              <a:buAutoNum type="arabicPeriod"/>
            </a:pPr>
            <a:endParaRPr lang="en-US" sz="2400" smtClean="0">
              <a:latin typeface="Arial" pitchFamily="34" charset="0"/>
              <a:cs typeface="Arial" pitchFamily="34" charset="0"/>
            </a:endParaRPr>
          </a:p>
          <a:p>
            <a:pPr marL="457200" indent="-457200">
              <a:buFontTx/>
              <a:buAutoNum type="arabicPeriod"/>
            </a:pPr>
            <a:r>
              <a:rPr lang="en-US" sz="2400" smtClean="0">
                <a:latin typeface="Arial" pitchFamily="34" charset="0"/>
                <a:cs typeface="Arial" pitchFamily="34" charset="0"/>
              </a:rPr>
              <a:t>SUB  R1, R2, R3;  	R3 </a:t>
            </a:r>
            <a:r>
              <a:rPr lang="en-US" sz="2400" smtClean="0">
                <a:latin typeface="Arial" pitchFamily="34" charset="0"/>
                <a:cs typeface="Arial" pitchFamily="34" charset="0"/>
                <a:sym typeface="Wingdings" pitchFamily="2" charset="2"/>
              </a:rPr>
              <a:t></a:t>
            </a:r>
            <a:r>
              <a:rPr lang="en-US" sz="2400" smtClean="0">
                <a:latin typeface="Arial" pitchFamily="34" charset="0"/>
                <a:cs typeface="Arial" pitchFamily="34" charset="0"/>
              </a:rPr>
              <a:t>[R1] – [R2]</a:t>
            </a:r>
          </a:p>
          <a:p>
            <a:pPr marL="457200" indent="-457200">
              <a:buFontTx/>
              <a:buAutoNum type="arabicPeriod"/>
            </a:pPr>
            <a:endParaRPr lang="en-US" sz="2400" smtClean="0">
              <a:latin typeface="Arial" pitchFamily="34" charset="0"/>
              <a:cs typeface="Arial" pitchFamily="34" charset="0"/>
            </a:endParaRPr>
          </a:p>
          <a:p>
            <a:pPr marL="457200" indent="-457200">
              <a:buFontTx/>
              <a:buAutoNum type="arabicPeriod"/>
            </a:pPr>
            <a:r>
              <a:rPr lang="en-US" sz="2400" smtClean="0">
                <a:latin typeface="Arial" pitchFamily="34" charset="0"/>
                <a:cs typeface="Arial" pitchFamily="34" charset="0"/>
              </a:rPr>
              <a:t>MUL  R1, R2, R3;  	R3 </a:t>
            </a:r>
            <a:r>
              <a:rPr lang="en-US" sz="2400" smtClean="0">
                <a:latin typeface="Arial" pitchFamily="34" charset="0"/>
                <a:cs typeface="Arial" pitchFamily="34" charset="0"/>
                <a:sym typeface="Wingdings" pitchFamily="2" charset="2"/>
              </a:rPr>
              <a:t></a:t>
            </a:r>
            <a:r>
              <a:rPr lang="en-US" sz="2400" smtClean="0">
                <a:latin typeface="Arial" pitchFamily="34" charset="0"/>
                <a:cs typeface="Arial" pitchFamily="34" charset="0"/>
              </a:rPr>
              <a:t>[R1] * [R2]</a:t>
            </a:r>
          </a:p>
          <a:p>
            <a:pPr marL="457200" indent="-457200">
              <a:buFontTx/>
              <a:buAutoNum type="arabicPeriod"/>
            </a:pPr>
            <a:endParaRPr lang="en-US" sz="2400" smtClean="0">
              <a:latin typeface="Arial" pitchFamily="34" charset="0"/>
              <a:cs typeface="Arial" pitchFamily="34" charset="0"/>
            </a:endParaRPr>
          </a:p>
          <a:p>
            <a:pPr marL="457200" indent="-457200">
              <a:buFontTx/>
              <a:buAutoNum type="arabicPeriod"/>
            </a:pPr>
            <a:r>
              <a:rPr lang="en-US" sz="2400" smtClean="0">
                <a:latin typeface="Arial" pitchFamily="34" charset="0"/>
                <a:cs typeface="Arial" pitchFamily="34" charset="0"/>
              </a:rPr>
              <a:t>DIV   R1, R2, R3;  	R3 </a:t>
            </a:r>
            <a:r>
              <a:rPr lang="en-US" sz="2400" smtClean="0">
                <a:latin typeface="Arial" pitchFamily="34" charset="0"/>
                <a:cs typeface="Arial" pitchFamily="34" charset="0"/>
                <a:sym typeface="Wingdings" pitchFamily="2" charset="2"/>
              </a:rPr>
              <a:t></a:t>
            </a:r>
            <a:r>
              <a:rPr lang="en-US" sz="2400" smtClean="0">
                <a:latin typeface="Arial" pitchFamily="34" charset="0"/>
                <a:cs typeface="Arial" pitchFamily="34" charset="0"/>
              </a:rPr>
              <a:t>[R1] / [R2]</a:t>
            </a:r>
          </a:p>
          <a:p>
            <a:pPr marL="457200" indent="-457200">
              <a:buFontTx/>
              <a:buAutoNum type="arabicPeriod"/>
            </a:pPr>
            <a:endParaRPr lang="en-US" sz="2400" smtClean="0">
              <a:latin typeface="Arial" pitchFamily="34" charset="0"/>
              <a:cs typeface="Arial" pitchFamily="34" charset="0"/>
            </a:endParaRPr>
          </a:p>
          <a:p>
            <a:pPr marL="457200" indent="-457200">
              <a:buFontTx/>
              <a:buAutoNum type="arabicPeriod"/>
            </a:pPr>
            <a:r>
              <a:rPr lang="en-US" sz="2400" smtClean="0">
                <a:latin typeface="Arial" pitchFamily="34" charset="0"/>
                <a:cs typeface="Arial" pitchFamily="34" charset="0"/>
              </a:rPr>
              <a:t>LOAD  M, R        ;          R </a:t>
            </a:r>
            <a:r>
              <a:rPr lang="en-US" sz="2400" smtClean="0">
                <a:latin typeface="Arial" pitchFamily="34" charset="0"/>
                <a:cs typeface="Arial" pitchFamily="34" charset="0"/>
                <a:sym typeface="Wingdings" pitchFamily="2" charset="2"/>
              </a:rPr>
              <a:t></a:t>
            </a:r>
            <a:r>
              <a:rPr lang="en-US" sz="2400" smtClean="0">
                <a:latin typeface="Arial" pitchFamily="34" charset="0"/>
                <a:cs typeface="Arial" pitchFamily="34" charset="0"/>
              </a:rPr>
              <a:t> [ M ]</a:t>
            </a:r>
          </a:p>
          <a:p>
            <a:pPr marL="457200" indent="-457200">
              <a:buFontTx/>
              <a:buAutoNum type="arabicPeriod"/>
            </a:pPr>
            <a:endParaRPr lang="en-US" sz="2400" smtClean="0">
              <a:latin typeface="Arial" pitchFamily="34" charset="0"/>
              <a:cs typeface="Arial" pitchFamily="34" charset="0"/>
            </a:endParaRPr>
          </a:p>
          <a:p>
            <a:pPr marL="457200" indent="-457200">
              <a:buFontTx/>
              <a:buAutoNum type="arabicPeriod"/>
            </a:pPr>
            <a:r>
              <a:rPr lang="en-US" sz="2400" smtClean="0">
                <a:latin typeface="Arial" pitchFamily="34" charset="0"/>
                <a:cs typeface="Arial" pitchFamily="34" charset="0"/>
              </a:rPr>
              <a:t>STORE  R, M     ;          [M] </a:t>
            </a:r>
            <a:r>
              <a:rPr lang="en-US" sz="2400" smtClean="0">
                <a:latin typeface="Arial" pitchFamily="34" charset="0"/>
                <a:cs typeface="Arial" pitchFamily="34" charset="0"/>
                <a:sym typeface="Wingdings" pitchFamily="2" charset="2"/>
              </a:rPr>
              <a:t></a:t>
            </a:r>
            <a:r>
              <a:rPr lang="en-US" sz="2400" smtClean="0">
                <a:latin typeface="Arial" pitchFamily="34" charset="0"/>
                <a:cs typeface="Arial" pitchFamily="34" charset="0"/>
              </a:rPr>
              <a:t> [R]</a:t>
            </a:r>
          </a:p>
        </p:txBody>
      </p:sp>
    </p:spTree>
    <p:extLst>
      <p:ext uri="{BB962C8B-B14F-4D97-AF65-F5344CB8AC3E}">
        <p14:creationId xmlns="" val="3070646885"/>
      </p:ext>
    </p:extLst>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28707" name="Rectangle 3"/>
          <p:cNvSpPr>
            <a:spLocks noGrp="1" noChangeArrowheads="1"/>
          </p:cNvSpPr>
          <p:nvPr>
            <p:ph type="body" idx="4294967295"/>
          </p:nvPr>
        </p:nvSpPr>
        <p:spPr>
          <a:xfrm>
            <a:off x="457200" y="1719263"/>
            <a:ext cx="8229600" cy="3894137"/>
          </a:xfrm>
        </p:spPr>
        <p:txBody>
          <a:bodyPr/>
          <a:lstStyle/>
          <a:p>
            <a:pPr marL="533400" indent="-533400" eaLnBrk="1" hangingPunct="1">
              <a:buFont typeface="Wingdings" pitchFamily="2" charset="2"/>
              <a:buNone/>
              <a:tabLst>
                <a:tab pos="2146300"/>
                <a:tab pos="5022850"/>
              </a:tabLst>
            </a:pPr>
            <a:r>
              <a:rPr lang="en-US" smtClean="0"/>
              <a:t>Example:   Evaluate the following expression  x=(A+B) </a:t>
            </a:r>
            <a:r>
              <a:rPr lang="en-US" smtClean="0">
                <a:sym typeface="Symbol" pitchFamily="18" charset="2"/>
              </a:rPr>
              <a:t> (C+D) by three-Address</a:t>
            </a:r>
          </a:p>
          <a:p>
            <a:pPr marL="533400" indent="-533400" eaLnBrk="1" hangingPunct="1">
              <a:buFont typeface="Wingdings" pitchFamily="2" charset="2"/>
              <a:buNone/>
              <a:tabLst>
                <a:tab pos="2146300"/>
                <a:tab pos="5022850"/>
              </a:tabLst>
            </a:pPr>
            <a:endParaRPr lang="en-US" smtClean="0">
              <a:sym typeface="Symbol" pitchFamily="18" charset="2"/>
            </a:endParaRPr>
          </a:p>
          <a:p>
            <a:pPr marL="989013" lvl="1" indent="-457200" eaLnBrk="1" hangingPunct="1">
              <a:buFont typeface="Times New Roman" pitchFamily="18" charset="0"/>
              <a:buAutoNum type="arabicPeriod"/>
              <a:tabLst>
                <a:tab pos="2146300"/>
                <a:tab pos="5022850"/>
              </a:tabLst>
            </a:pPr>
            <a:r>
              <a:rPr lang="en-US" smtClean="0">
                <a:sym typeface="Symbol" pitchFamily="18" charset="2"/>
              </a:rPr>
              <a:t>ADD	A, B, R1	; </a:t>
            </a:r>
            <a:r>
              <a:rPr lang="en-US" smtClean="0"/>
              <a:t>R1 ← M[A] + M[B]</a:t>
            </a:r>
          </a:p>
          <a:p>
            <a:pPr marL="989013" lvl="1" indent="-457200" eaLnBrk="1" hangingPunct="1">
              <a:buFont typeface="Times New Roman" pitchFamily="18" charset="0"/>
              <a:buAutoNum type="arabicPeriod"/>
              <a:tabLst>
                <a:tab pos="2146300"/>
                <a:tab pos="5022850"/>
              </a:tabLst>
            </a:pPr>
            <a:r>
              <a:rPr lang="en-US" smtClean="0"/>
              <a:t>ADD	C, D, R2	; R2 ← M[C] + M[D]</a:t>
            </a:r>
          </a:p>
          <a:p>
            <a:pPr marL="989013" lvl="1" indent="-457200" eaLnBrk="1" hangingPunct="1">
              <a:buFont typeface="Times New Roman" pitchFamily="18" charset="0"/>
              <a:buAutoNum type="arabicPeriod"/>
              <a:tabLst>
                <a:tab pos="2146300"/>
                <a:tab pos="5022850"/>
              </a:tabLst>
            </a:pPr>
            <a:r>
              <a:rPr lang="en-US" smtClean="0"/>
              <a:t>MUL	R1, R2, X	; M[X] ← R1 </a:t>
            </a:r>
            <a:r>
              <a:rPr lang="en-US" smtClean="0">
                <a:sym typeface="Symbol" pitchFamily="18" charset="2"/>
              </a:rPr>
              <a:t></a:t>
            </a:r>
            <a:r>
              <a:rPr lang="en-US" smtClean="0"/>
              <a:t> R2</a:t>
            </a:r>
          </a:p>
        </p:txBody>
      </p:sp>
      <p:sp>
        <p:nvSpPr>
          <p:cNvPr id="328708" name="Line 4"/>
          <p:cNvSpPr>
            <a:spLocks noChangeShapeType="1"/>
          </p:cNvSpPr>
          <p:nvPr/>
        </p:nvSpPr>
        <p:spPr bwMode="auto">
          <a:xfrm>
            <a:off x="8532813" y="6742113"/>
            <a:ext cx="539750" cy="0"/>
          </a:xfrm>
          <a:prstGeom prst="line">
            <a:avLst/>
          </a:prstGeom>
          <a:noFill/>
          <a:ln w="9525">
            <a:solidFill>
              <a:schemeClr val="tx1"/>
            </a:solidFill>
            <a:round/>
            <a:tailEnd type="triangle" w="med" len="me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Tree>
    <p:extLst>
      <p:ext uri="{BB962C8B-B14F-4D97-AF65-F5344CB8AC3E}">
        <p14:creationId xmlns="" val="14378774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328707">
                                            <p:txEl>
                                              <p:pRg st="0" end="0"/>
                                            </p:txEl>
                                          </p:spTgt>
                                        </p:tgtEl>
                                        <p:attrNameLst>
                                          <p:attrName>style.visibility</p:attrName>
                                        </p:attrNameLst>
                                      </p:cBhvr>
                                      <p:to>
                                        <p:strVal val="visible"/>
                                      </p:to>
                                    </p:set>
                                    <p:animEffect transition="in" filter="wipe(left)">
                                      <p:cBhvr>
                                        <p:cTn id="7" dur="500"/>
                                        <p:tgtEl>
                                          <p:spTgt spid="328707">
                                            <p:txEl>
                                              <p:pRg st="0" end="0"/>
                                            </p:txEl>
                                          </p:spTgt>
                                        </p:tgtEl>
                                      </p:cBhvr>
                                    </p:animEffect>
                                  </p:childTnLst>
                                </p:cTn>
                              </p:par>
                            </p:childTnLst>
                          </p:cTn>
                        </p:par>
                      </p:childTnLst>
                    </p:cTn>
                  </p:par>
                  <p:par>
                    <p:cTn id="8" fill="hold" nodeType="clickPar">
                      <p:stCondLst>
                        <p:cond delay="indefinite"/>
                        <p:cond evt="onBegin" delay="0">
                          <p:tn val="7"/>
                        </p:cond>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28707">
                                            <p:txEl>
                                              <p:pRg st="2" end="2"/>
                                            </p:txEl>
                                          </p:spTgt>
                                        </p:tgtEl>
                                        <p:attrNameLst>
                                          <p:attrName>style.visibility</p:attrName>
                                        </p:attrNameLst>
                                      </p:cBhvr>
                                      <p:to>
                                        <p:strVal val="visible"/>
                                      </p:to>
                                    </p:set>
                                    <p:animEffect transition="in" filter="wipe(left)">
                                      <p:cBhvr>
                                        <p:cTn id="12" dur="500"/>
                                        <p:tgtEl>
                                          <p:spTgt spid="328707">
                                            <p:txEl>
                                              <p:pRg st="2" end="2"/>
                                            </p:txEl>
                                          </p:spTgt>
                                        </p:tgtEl>
                                      </p:cBhvr>
                                    </p:animEffect>
                                  </p:childTnLst>
                                </p:cTn>
                              </p:par>
                            </p:childTnLst>
                          </p:cTn>
                        </p:par>
                      </p:childTnLst>
                    </p:cTn>
                  </p:par>
                  <p:par>
                    <p:cTn id="13" fill="hold" nodeType="clickPar">
                      <p:stCondLst>
                        <p:cond delay="indefinite"/>
                        <p:cond evt="onBegin" delay="0">
                          <p:tn val="12"/>
                        </p:cond>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28707">
                                            <p:txEl>
                                              <p:pRg st="3" end="3"/>
                                            </p:txEl>
                                          </p:spTgt>
                                        </p:tgtEl>
                                        <p:attrNameLst>
                                          <p:attrName>style.visibility</p:attrName>
                                        </p:attrNameLst>
                                      </p:cBhvr>
                                      <p:to>
                                        <p:strVal val="visible"/>
                                      </p:to>
                                    </p:set>
                                    <p:animEffect transition="in" filter="wipe(left)">
                                      <p:cBhvr>
                                        <p:cTn id="17" dur="500"/>
                                        <p:tgtEl>
                                          <p:spTgt spid="328707">
                                            <p:txEl>
                                              <p:pRg st="3" end="3"/>
                                            </p:txEl>
                                          </p:spTgt>
                                        </p:tgtEl>
                                      </p:cBhvr>
                                    </p:animEffect>
                                  </p:childTnLst>
                                </p:cTn>
                              </p:par>
                            </p:childTnLst>
                          </p:cTn>
                        </p:par>
                      </p:childTnLst>
                    </p:cTn>
                  </p:par>
                  <p:par>
                    <p:cTn id="18" fill="hold" nodeType="clickPar">
                      <p:stCondLst>
                        <p:cond delay="indefinite"/>
                        <p:cond evt="onBegin" delay="0">
                          <p:tn val="17"/>
                        </p:cond>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28707">
                                            <p:txEl>
                                              <p:pRg st="4" end="4"/>
                                            </p:txEl>
                                          </p:spTgt>
                                        </p:tgtEl>
                                        <p:attrNameLst>
                                          <p:attrName>style.visibility</p:attrName>
                                        </p:attrNameLst>
                                      </p:cBhvr>
                                      <p:to>
                                        <p:strVal val="visible"/>
                                      </p:to>
                                    </p:set>
                                    <p:animEffect transition="in" filter="wipe(left)">
                                      <p:cBhvr>
                                        <p:cTn id="22" dur="500"/>
                                        <p:tgtEl>
                                          <p:spTgt spid="328707">
                                            <p:txEl>
                                              <p:pRg st="4" end="4"/>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328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8" grpId="0" animBg="1"/>
    </p:bldLst>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395536" y="404664"/>
            <a:ext cx="8208912" cy="49244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just">
              <a:spcBef>
                <a:spcPts val="300"/>
              </a:spcBef>
              <a:spcAft>
                <a:spcPts val="300"/>
              </a:spcAft>
              <a:tabLst>
                <a:tab pos="228600"/>
              </a:tabLst>
            </a:pPr>
            <a:r>
              <a:rPr lang="en-US" sz="2800" kern="50" smtClean="0">
                <a:solidFill>
                  <a:srgbClr val="FF0000"/>
                </a:solidFill>
                <a:effectLst/>
                <a:latin typeface="Arial" pitchFamily="34" charset="0"/>
                <a:cs typeface="Arial" pitchFamily="34" charset="0"/>
              </a:rPr>
              <a:t>Machine Instructions and Programs			</a:t>
            </a:r>
          </a:p>
          <a:p>
            <a:pPr marL="228600" indent="-228600" algn="just">
              <a:spcBef>
                <a:spcPts val="300"/>
              </a:spcBef>
              <a:spcAft>
                <a:spcPts val="300"/>
              </a:spcAft>
              <a:tabLst>
                <a:tab pos="228600"/>
              </a:tabLst>
            </a:pPr>
            <a:endParaRPr lang="en-IN" sz="2800" kern="50" smtClean="0">
              <a:solidFill>
                <a:srgbClr val="FF0000"/>
              </a:solidFill>
              <a:effectLst/>
              <a:latin typeface="Arial" pitchFamily="34" charset="0"/>
              <a:cs typeface="Arial" pitchFamily="34" charset="0"/>
            </a:endParaRPr>
          </a:p>
          <a:p>
            <a:pPr marL="228600" indent="-228600" algn="just">
              <a:spcBef>
                <a:spcPts val="300"/>
              </a:spcBef>
              <a:spcAft>
                <a:spcPct val="0"/>
              </a:spcAft>
              <a:tabLst>
                <a:tab pos="228600"/>
              </a:tabLst>
            </a:pPr>
            <a:r>
              <a:rPr lang="en-US" sz="2800" kern="50" smtClean="0">
                <a:solidFill>
                  <a:srgbClr val="FF0000"/>
                </a:solidFill>
                <a:effectLst/>
                <a:latin typeface="Arial" pitchFamily="34" charset="0"/>
                <a:cs typeface="Arial" pitchFamily="34" charset="0"/>
              </a:rPr>
              <a:t>Memory Locations and Ad dress, Byte addressability, Big-endian and Little-endian assignments, Word Alignment, Accessing Numbers, Characters and Character strings, memory Operation, Instruction and Instruction Sequencing, Register Transfer Notation, Assembly Language Notation</a:t>
            </a:r>
            <a:r>
              <a:rPr lang="en-US" sz="2400" kern="50" smtClean="0">
                <a:effectLst/>
                <a:latin typeface="Arial" pitchFamily="34" charset="0"/>
                <a:cs typeface="Arial" pitchFamily="34" charset="0"/>
              </a:rPr>
              <a:t>.</a:t>
            </a:r>
            <a:endParaRPr lang="en-IN" sz="2400" kern="50" smtClean="0">
              <a:effectLst/>
              <a:latin typeface="Arial" pitchFamily="34" charset="0"/>
              <a:ea typeface="Times New Roman"/>
              <a:cs typeface="Arial" pitchFamily="34" charset="0"/>
            </a:endParaRPr>
          </a:p>
          <a:p>
            <a:endParaRPr lang="en-IN" sz="2400">
              <a:latin typeface="Arial" pitchFamily="34" charset="0"/>
              <a:cs typeface="Arial" pitchFamily="34" charset="0"/>
            </a:endParaRPr>
          </a:p>
        </p:txBody>
      </p:sp>
    </p:spTree>
    <p:extLst>
      <p:ext uri="{BB962C8B-B14F-4D97-AF65-F5344CB8AC3E}">
        <p14:creationId xmlns="" val="474450471"/>
      </p:ext>
    </p:extLst>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323528" y="260648"/>
            <a:ext cx="8352928"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latin typeface="Arial" pitchFamily="34" charset="0"/>
                <a:cs typeface="Arial" pitchFamily="34" charset="0"/>
              </a:rPr>
              <a:t>Two address Instruction Format:</a:t>
            </a:r>
          </a:p>
          <a:p>
            <a:endParaRPr lang="en-US" sz="2400" smtClean="0">
              <a:latin typeface="Arial" pitchFamily="34" charset="0"/>
              <a:cs typeface="Arial" pitchFamily="34" charset="0"/>
            </a:endParaRPr>
          </a:p>
          <a:p>
            <a:pPr marL="457200" indent="-457200">
              <a:buAutoNum type="arabicPeriod"/>
            </a:pPr>
            <a:r>
              <a:rPr lang="en-US" sz="2400" smtClean="0">
                <a:latin typeface="Arial" pitchFamily="34" charset="0"/>
                <a:cs typeface="Arial" pitchFamily="34" charset="0"/>
              </a:rPr>
              <a:t>ADD  R1, R2;  		R2 </a:t>
            </a:r>
            <a:r>
              <a:rPr lang="en-US" sz="2400" smtClean="0">
                <a:latin typeface="Arial" pitchFamily="34" charset="0"/>
                <a:cs typeface="Arial" pitchFamily="34" charset="0"/>
                <a:sym typeface="Wingdings" pitchFamily="2" charset="2"/>
              </a:rPr>
              <a:t>[</a:t>
            </a:r>
            <a:r>
              <a:rPr lang="en-US" sz="2400" smtClean="0">
                <a:latin typeface="Arial" pitchFamily="34" charset="0"/>
                <a:cs typeface="Arial" pitchFamily="34" charset="0"/>
              </a:rPr>
              <a:t>R2] +[R1]</a:t>
            </a:r>
          </a:p>
          <a:p>
            <a:pPr marL="457200" indent="-457200">
              <a:buAutoNum type="arabicPeriod"/>
            </a:pPr>
            <a:endParaRPr lang="en-US" sz="2400" smtClean="0">
              <a:latin typeface="Arial" pitchFamily="34" charset="0"/>
              <a:cs typeface="Arial" pitchFamily="34" charset="0"/>
            </a:endParaRPr>
          </a:p>
          <a:p>
            <a:pPr marL="457200" indent="-457200">
              <a:buFontTx/>
              <a:buAutoNum type="arabicPeriod"/>
            </a:pPr>
            <a:r>
              <a:rPr lang="en-US" sz="2400" smtClean="0">
                <a:latin typeface="Arial" pitchFamily="34" charset="0"/>
                <a:cs typeface="Arial" pitchFamily="34" charset="0"/>
              </a:rPr>
              <a:t>SUB  R1, R2;  		R2</a:t>
            </a:r>
            <a:r>
              <a:rPr lang="en-US" sz="2400" smtClean="0">
                <a:latin typeface="Arial" pitchFamily="34" charset="0"/>
                <a:cs typeface="Arial" pitchFamily="34" charset="0"/>
                <a:sym typeface="Wingdings" pitchFamily="2" charset="2"/>
              </a:rPr>
              <a:t></a:t>
            </a:r>
            <a:r>
              <a:rPr lang="en-US" sz="2400" smtClean="0">
                <a:latin typeface="Arial" pitchFamily="34" charset="0"/>
                <a:cs typeface="Arial" pitchFamily="34" charset="0"/>
              </a:rPr>
              <a:t> [R2] – [R1]</a:t>
            </a:r>
          </a:p>
          <a:p>
            <a:pPr marL="457200" indent="-457200">
              <a:buFontTx/>
              <a:buAutoNum type="arabicPeriod"/>
            </a:pPr>
            <a:endParaRPr lang="en-US" sz="2400" smtClean="0">
              <a:latin typeface="Arial" pitchFamily="34" charset="0"/>
              <a:cs typeface="Arial" pitchFamily="34" charset="0"/>
            </a:endParaRPr>
          </a:p>
          <a:p>
            <a:pPr marL="457200" indent="-457200">
              <a:buFontTx/>
              <a:buAutoNum type="arabicPeriod"/>
            </a:pPr>
            <a:r>
              <a:rPr lang="en-US" sz="2400" smtClean="0">
                <a:latin typeface="Arial" pitchFamily="34" charset="0"/>
                <a:cs typeface="Arial" pitchFamily="34" charset="0"/>
              </a:rPr>
              <a:t>MUL  R1, R2;  		R2 </a:t>
            </a:r>
            <a:r>
              <a:rPr lang="en-US" sz="2400" smtClean="0">
                <a:latin typeface="Arial" pitchFamily="34" charset="0"/>
                <a:cs typeface="Arial" pitchFamily="34" charset="0"/>
                <a:sym typeface="Wingdings" pitchFamily="2" charset="2"/>
              </a:rPr>
              <a:t></a:t>
            </a:r>
            <a:r>
              <a:rPr lang="en-US" sz="2400" smtClean="0">
                <a:latin typeface="Arial" pitchFamily="34" charset="0"/>
                <a:cs typeface="Arial" pitchFamily="34" charset="0"/>
              </a:rPr>
              <a:t> [R2] * [R1]</a:t>
            </a:r>
          </a:p>
          <a:p>
            <a:pPr marL="457200" indent="-457200">
              <a:buFontTx/>
              <a:buAutoNum type="arabicPeriod"/>
            </a:pPr>
            <a:endParaRPr lang="en-US" sz="2400" smtClean="0">
              <a:latin typeface="Arial" pitchFamily="34" charset="0"/>
              <a:cs typeface="Arial" pitchFamily="34" charset="0"/>
            </a:endParaRPr>
          </a:p>
          <a:p>
            <a:pPr marL="457200" indent="-457200">
              <a:buFontTx/>
              <a:buAutoNum type="arabicPeriod"/>
            </a:pPr>
            <a:r>
              <a:rPr lang="en-US" sz="2400" smtClean="0">
                <a:latin typeface="Arial" pitchFamily="34" charset="0"/>
                <a:cs typeface="Arial" pitchFamily="34" charset="0"/>
              </a:rPr>
              <a:t>DIV   R1, R2;  		R2</a:t>
            </a:r>
            <a:r>
              <a:rPr lang="en-US" sz="2400" smtClean="0">
                <a:latin typeface="Arial" pitchFamily="34" charset="0"/>
                <a:cs typeface="Arial" pitchFamily="34" charset="0"/>
                <a:sym typeface="Wingdings" pitchFamily="2" charset="2"/>
              </a:rPr>
              <a:t></a:t>
            </a:r>
            <a:r>
              <a:rPr lang="en-US" sz="2400" smtClean="0">
                <a:latin typeface="Arial" pitchFamily="34" charset="0"/>
                <a:cs typeface="Arial" pitchFamily="34" charset="0"/>
              </a:rPr>
              <a:t> [R2] / [R1]</a:t>
            </a:r>
          </a:p>
          <a:p>
            <a:pPr marL="457200" indent="-457200">
              <a:buFontTx/>
              <a:buAutoNum type="arabicPeriod"/>
            </a:pPr>
            <a:endParaRPr lang="en-US" sz="2400" smtClean="0">
              <a:latin typeface="Arial" pitchFamily="34" charset="0"/>
              <a:cs typeface="Arial" pitchFamily="34" charset="0"/>
            </a:endParaRPr>
          </a:p>
          <a:p>
            <a:pPr marL="457200" indent="-457200">
              <a:buFontTx/>
              <a:buAutoNum type="arabicPeriod"/>
            </a:pPr>
            <a:r>
              <a:rPr lang="en-US" sz="2400" smtClean="0">
                <a:latin typeface="Arial" pitchFamily="34" charset="0"/>
                <a:cs typeface="Arial" pitchFamily="34" charset="0"/>
              </a:rPr>
              <a:t>LOAD  M, R        ;          R </a:t>
            </a:r>
            <a:r>
              <a:rPr lang="en-US" sz="2400" smtClean="0">
                <a:latin typeface="Arial" pitchFamily="34" charset="0"/>
                <a:cs typeface="Arial" pitchFamily="34" charset="0"/>
                <a:sym typeface="Wingdings" pitchFamily="2" charset="2"/>
              </a:rPr>
              <a:t></a:t>
            </a:r>
            <a:r>
              <a:rPr lang="en-US" sz="2400" smtClean="0">
                <a:latin typeface="Arial" pitchFamily="34" charset="0"/>
                <a:cs typeface="Arial" pitchFamily="34" charset="0"/>
              </a:rPr>
              <a:t>[ M ]</a:t>
            </a:r>
          </a:p>
          <a:p>
            <a:pPr marL="457200" indent="-457200">
              <a:buFontTx/>
              <a:buAutoNum type="arabicPeriod"/>
            </a:pPr>
            <a:endParaRPr lang="en-US" sz="2400" smtClean="0">
              <a:latin typeface="Arial" pitchFamily="34" charset="0"/>
              <a:cs typeface="Arial" pitchFamily="34" charset="0"/>
            </a:endParaRPr>
          </a:p>
          <a:p>
            <a:pPr marL="457200" indent="-457200">
              <a:buFontTx/>
              <a:buAutoNum type="arabicPeriod"/>
            </a:pPr>
            <a:r>
              <a:rPr lang="en-US" sz="2400" smtClean="0">
                <a:latin typeface="Arial" pitchFamily="34" charset="0"/>
                <a:cs typeface="Arial" pitchFamily="34" charset="0"/>
              </a:rPr>
              <a:t>STORE  R, M     ;          [M] </a:t>
            </a:r>
            <a:r>
              <a:rPr lang="en-US" sz="2400" smtClean="0">
                <a:latin typeface="Arial" pitchFamily="34" charset="0"/>
                <a:cs typeface="Arial" pitchFamily="34" charset="0"/>
                <a:sym typeface="Wingdings" pitchFamily="2" charset="2"/>
              </a:rPr>
              <a:t></a:t>
            </a:r>
            <a:r>
              <a:rPr lang="en-US" sz="2400" smtClean="0">
                <a:latin typeface="Arial" pitchFamily="34" charset="0"/>
                <a:cs typeface="Arial" pitchFamily="34" charset="0"/>
              </a:rPr>
              <a:t> R</a:t>
            </a:r>
          </a:p>
        </p:txBody>
      </p:sp>
    </p:spTree>
    <p:extLst>
      <p:ext uri="{BB962C8B-B14F-4D97-AF65-F5344CB8AC3E}">
        <p14:creationId xmlns="" val="162113073"/>
      </p:ext>
    </p:extLst>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323528" y="260648"/>
            <a:ext cx="8568952" cy="63709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latin typeface="Arial" pitchFamily="34" charset="0"/>
                <a:cs typeface="Arial" pitchFamily="34" charset="0"/>
              </a:rPr>
              <a:t>One address Instruction format:</a:t>
            </a:r>
          </a:p>
          <a:p>
            <a:endParaRPr lang="en-US" sz="2400">
              <a:latin typeface="Arial" pitchFamily="34" charset="0"/>
              <a:cs typeface="Arial" pitchFamily="34" charset="0"/>
            </a:endParaRPr>
          </a:p>
          <a:p>
            <a:r>
              <a:rPr lang="en-US" sz="2400" smtClean="0">
                <a:latin typeface="Arial" pitchFamily="34" charset="0"/>
                <a:cs typeface="Arial" pitchFamily="34" charset="0"/>
              </a:rPr>
              <a:t>In One address instruction machine, one register is assumed to be accumulator.  Accumulator is shown as Acc. in the instruction.</a:t>
            </a:r>
          </a:p>
          <a:p>
            <a:endParaRPr lang="en-US" sz="2400">
              <a:latin typeface="Arial" pitchFamily="34" charset="0"/>
              <a:cs typeface="Arial" pitchFamily="34" charset="0"/>
            </a:endParaRPr>
          </a:p>
          <a:p>
            <a:r>
              <a:rPr lang="en-US" sz="2400" smtClean="0">
                <a:latin typeface="Arial" pitchFamily="34" charset="0"/>
                <a:cs typeface="Arial" pitchFamily="34" charset="0"/>
              </a:rPr>
              <a:t>ADD  A;			[Acc] </a:t>
            </a:r>
            <a:r>
              <a:rPr lang="en-US" sz="2400" smtClean="0">
                <a:latin typeface="Arial" pitchFamily="34" charset="0"/>
                <a:cs typeface="Arial" pitchFamily="34" charset="0"/>
                <a:sym typeface="Wingdings" pitchFamily="2" charset="2"/>
              </a:rPr>
              <a:t></a:t>
            </a:r>
            <a:r>
              <a:rPr lang="en-US" sz="2400" smtClean="0">
                <a:latin typeface="Arial" pitchFamily="34" charset="0"/>
                <a:cs typeface="Arial" pitchFamily="34" charset="0"/>
              </a:rPr>
              <a:t> [Acc] + M[A]</a:t>
            </a:r>
          </a:p>
          <a:p>
            <a:endParaRPr lang="en-US" sz="2400">
              <a:latin typeface="Arial" pitchFamily="34" charset="0"/>
              <a:cs typeface="Arial" pitchFamily="34" charset="0"/>
            </a:endParaRPr>
          </a:p>
          <a:p>
            <a:r>
              <a:rPr lang="en-US" sz="2400" smtClean="0">
                <a:latin typeface="Arial" pitchFamily="34" charset="0"/>
                <a:cs typeface="Arial" pitchFamily="34" charset="0"/>
              </a:rPr>
              <a:t>SUB A;			[Acc] </a:t>
            </a:r>
            <a:r>
              <a:rPr lang="en-US" sz="2400" smtClean="0">
                <a:latin typeface="Arial" pitchFamily="34" charset="0"/>
                <a:cs typeface="Arial" pitchFamily="34" charset="0"/>
                <a:sym typeface="Wingdings" pitchFamily="2" charset="2"/>
              </a:rPr>
              <a:t></a:t>
            </a:r>
            <a:r>
              <a:rPr lang="en-US" sz="2400" smtClean="0">
                <a:latin typeface="Arial" pitchFamily="34" charset="0"/>
                <a:cs typeface="Arial" pitchFamily="34" charset="0"/>
              </a:rPr>
              <a:t>[Acc] - M[A]</a:t>
            </a:r>
          </a:p>
          <a:p>
            <a:endParaRPr lang="en-US" sz="2400">
              <a:latin typeface="Arial" pitchFamily="34" charset="0"/>
              <a:cs typeface="Arial" pitchFamily="34" charset="0"/>
            </a:endParaRPr>
          </a:p>
          <a:p>
            <a:r>
              <a:rPr lang="en-US" sz="2400" smtClean="0">
                <a:latin typeface="Arial" pitchFamily="34" charset="0"/>
                <a:cs typeface="Arial" pitchFamily="34" charset="0"/>
              </a:rPr>
              <a:t>MUL A				[Acc] </a:t>
            </a:r>
            <a:r>
              <a:rPr lang="en-US" sz="2400" smtClean="0">
                <a:latin typeface="Arial" pitchFamily="34" charset="0"/>
                <a:cs typeface="Arial" pitchFamily="34" charset="0"/>
                <a:sym typeface="Wingdings" pitchFamily="2" charset="2"/>
              </a:rPr>
              <a:t>[</a:t>
            </a:r>
            <a:r>
              <a:rPr lang="en-US" sz="2400" err="1" smtClean="0">
                <a:latin typeface="Arial" pitchFamily="34" charset="0"/>
                <a:cs typeface="Arial" pitchFamily="34" charset="0"/>
              </a:rPr>
              <a:t>Acc] * M[A]</a:t>
            </a:r>
          </a:p>
          <a:p>
            <a:endParaRPr lang="en-US" sz="2400" smtClean="0">
              <a:latin typeface="Arial" pitchFamily="34" charset="0"/>
              <a:cs typeface="Arial" pitchFamily="34" charset="0"/>
            </a:endParaRPr>
          </a:p>
          <a:p>
            <a:r>
              <a:rPr lang="en-US" sz="2400" smtClean="0">
                <a:latin typeface="Arial" pitchFamily="34" charset="0"/>
                <a:cs typeface="Arial" pitchFamily="34" charset="0"/>
              </a:rPr>
              <a:t>DIV A				[Acc ]</a:t>
            </a:r>
            <a:r>
              <a:rPr lang="en-US" sz="2400" smtClean="0">
                <a:latin typeface="Arial" pitchFamily="34" charset="0"/>
                <a:cs typeface="Arial" pitchFamily="34" charset="0"/>
                <a:sym typeface="Wingdings" pitchFamily="2" charset="2"/>
              </a:rPr>
              <a:t></a:t>
            </a:r>
            <a:r>
              <a:rPr lang="en-US" sz="2400" smtClean="0">
                <a:latin typeface="Arial" pitchFamily="34" charset="0"/>
                <a:cs typeface="Arial" pitchFamily="34" charset="0"/>
              </a:rPr>
              <a:t>[Acc ]/ M[A]</a:t>
            </a:r>
          </a:p>
          <a:p>
            <a:endParaRPr lang="en-US" sz="2400" smtClean="0">
              <a:latin typeface="Arial" pitchFamily="34" charset="0"/>
              <a:cs typeface="Arial" pitchFamily="34" charset="0"/>
            </a:endParaRPr>
          </a:p>
          <a:p>
            <a:r>
              <a:rPr lang="en-US" sz="2400" smtClean="0">
                <a:latin typeface="Arial" pitchFamily="34" charset="0"/>
                <a:cs typeface="Arial" pitchFamily="34" charset="0"/>
              </a:rPr>
              <a:t>LOAD A			[Acc] </a:t>
            </a:r>
            <a:r>
              <a:rPr lang="en-US" sz="2400" smtClean="0">
                <a:latin typeface="Arial" pitchFamily="34" charset="0"/>
                <a:cs typeface="Arial" pitchFamily="34" charset="0"/>
                <a:sym typeface="Wingdings" pitchFamily="2" charset="2"/>
              </a:rPr>
              <a:t></a:t>
            </a:r>
            <a:r>
              <a:rPr lang="en-US" sz="2400" smtClean="0">
                <a:latin typeface="Arial" pitchFamily="34" charset="0"/>
                <a:cs typeface="Arial" pitchFamily="34" charset="0"/>
              </a:rPr>
              <a:t>M[A]</a:t>
            </a:r>
          </a:p>
          <a:p>
            <a:endParaRPr lang="en-US" sz="2400">
              <a:latin typeface="Arial" pitchFamily="34" charset="0"/>
              <a:cs typeface="Arial" pitchFamily="34" charset="0"/>
            </a:endParaRPr>
          </a:p>
          <a:p>
            <a:r>
              <a:rPr lang="en-US" sz="2400" smtClean="0">
                <a:latin typeface="Arial" pitchFamily="34" charset="0"/>
                <a:cs typeface="Arial" pitchFamily="34" charset="0"/>
              </a:rPr>
              <a:t>STORE A			M[A] </a:t>
            </a:r>
            <a:r>
              <a:rPr lang="en-US" sz="2400" smtClean="0">
                <a:latin typeface="Arial" pitchFamily="34" charset="0"/>
                <a:cs typeface="Arial" pitchFamily="34" charset="0"/>
                <a:sym typeface="Wingdings" pitchFamily="2" charset="2"/>
              </a:rPr>
              <a:t>[</a:t>
            </a:r>
            <a:r>
              <a:rPr lang="en-US" sz="2400" smtClean="0">
                <a:latin typeface="Arial" pitchFamily="34" charset="0"/>
                <a:cs typeface="Arial" pitchFamily="34" charset="0"/>
              </a:rPr>
              <a:t> Acc]</a:t>
            </a:r>
            <a:endParaRPr lang="en-IN" sz="2400">
              <a:latin typeface="Arial" pitchFamily="34" charset="0"/>
              <a:cs typeface="Arial" pitchFamily="34" charset="0"/>
            </a:endParaRPr>
          </a:p>
        </p:txBody>
      </p:sp>
    </p:spTree>
    <p:extLst>
      <p:ext uri="{BB962C8B-B14F-4D97-AF65-F5344CB8AC3E}">
        <p14:creationId xmlns="" val="2973154671"/>
      </p:ext>
    </p:extLst>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30755" name="Rectangle 3"/>
          <p:cNvSpPr>
            <a:spLocks noGrp="1" noChangeArrowheads="1"/>
          </p:cNvSpPr>
          <p:nvPr>
            <p:ph type="body" idx="4294967295"/>
          </p:nvPr>
        </p:nvSpPr>
        <p:spPr>
          <a:xfrm>
            <a:off x="381000" y="764704"/>
            <a:ext cx="8280400" cy="4953000"/>
          </a:xfrm>
        </p:spPr>
        <p:txBody>
          <a:bodyPr/>
          <a:lstStyle/>
          <a:p>
            <a:pPr marL="533400" indent="-533400" eaLnBrk="1" hangingPunct="1">
              <a:buFont typeface="Wingdings" pitchFamily="2" charset="2"/>
              <a:buNone/>
              <a:tabLst>
                <a:tab pos="2146300"/>
                <a:tab pos="5022850"/>
              </a:tabLst>
            </a:pPr>
            <a:r>
              <a:rPr lang="en-US" smtClean="0"/>
              <a:t>Example:   Evaluate (A+B) </a:t>
            </a:r>
            <a:r>
              <a:rPr lang="en-US" smtClean="0">
                <a:sym typeface="Symbol" pitchFamily="18" charset="2"/>
              </a:rPr>
              <a:t> (C+D)</a:t>
            </a:r>
          </a:p>
          <a:p>
            <a:pPr marL="533400" indent="-533400" eaLnBrk="1" hangingPunct="1">
              <a:tabLst>
                <a:tab pos="2146300"/>
                <a:tab pos="5022850"/>
              </a:tabLst>
            </a:pPr>
            <a:r>
              <a:rPr lang="en-US" smtClean="0">
                <a:sym typeface="Symbol" pitchFamily="18" charset="2"/>
              </a:rPr>
              <a:t>One-Address</a:t>
            </a:r>
          </a:p>
          <a:p>
            <a:pPr marL="989013" lvl="1" indent="-457200" eaLnBrk="1" hangingPunct="1">
              <a:buFont typeface="Times New Roman" pitchFamily="18" charset="0"/>
              <a:buAutoNum type="arabicPeriod"/>
              <a:tabLst>
                <a:tab pos="2146300"/>
                <a:tab pos="5022850"/>
              </a:tabLst>
            </a:pPr>
            <a:r>
              <a:rPr lang="en-US" smtClean="0">
                <a:sym typeface="Symbol" pitchFamily="18" charset="2"/>
              </a:rPr>
              <a:t>LOAD	A	; </a:t>
            </a:r>
            <a:r>
              <a:rPr lang="en-US" err="1" smtClean="0"/>
              <a:t>ACc ← M[A]</a:t>
            </a:r>
            <a:endParaRPr lang="en-US" smtClean="0">
              <a:sym typeface="Symbol" pitchFamily="18" charset="2"/>
            </a:endParaRPr>
          </a:p>
          <a:p>
            <a:pPr marL="989013" lvl="1" indent="-457200" eaLnBrk="1" hangingPunct="1">
              <a:buFont typeface="Times New Roman" pitchFamily="18" charset="0"/>
              <a:buAutoNum type="arabicPeriod"/>
              <a:tabLst>
                <a:tab pos="2146300"/>
                <a:tab pos="5022850"/>
              </a:tabLst>
            </a:pPr>
            <a:r>
              <a:rPr lang="en-US" smtClean="0">
                <a:sym typeface="Symbol" pitchFamily="18" charset="2"/>
              </a:rPr>
              <a:t>ADD	B	; </a:t>
            </a:r>
            <a:r>
              <a:rPr lang="en-US" err="1" smtClean="0"/>
              <a:t>ACc← ACc + M[B]</a:t>
            </a:r>
          </a:p>
          <a:p>
            <a:pPr marL="989013" lvl="1" indent="-457200" eaLnBrk="1" hangingPunct="1">
              <a:buFont typeface="Times New Roman" pitchFamily="18" charset="0"/>
              <a:buAutoNum type="arabicPeriod"/>
              <a:tabLst>
                <a:tab pos="2146300"/>
                <a:tab pos="5022850"/>
              </a:tabLst>
            </a:pPr>
            <a:r>
              <a:rPr lang="en-US" smtClean="0"/>
              <a:t>STORE	T	; M[T] ← ACc </a:t>
            </a:r>
          </a:p>
          <a:p>
            <a:pPr marL="989013" lvl="1" indent="-457200" eaLnBrk="1" hangingPunct="1">
              <a:buFont typeface="Times New Roman" pitchFamily="18" charset="0"/>
              <a:buAutoNum type="arabicPeriod"/>
              <a:tabLst>
                <a:tab pos="2146300"/>
                <a:tab pos="5022850"/>
              </a:tabLst>
            </a:pPr>
            <a:r>
              <a:rPr lang="en-US" smtClean="0">
                <a:sym typeface="Symbol" pitchFamily="18" charset="2"/>
              </a:rPr>
              <a:t>LOAD	C	; </a:t>
            </a:r>
            <a:r>
              <a:rPr lang="en-US" err="1" smtClean="0"/>
              <a:t>ACc ← M[C]</a:t>
            </a:r>
            <a:endParaRPr lang="en-US" smtClean="0">
              <a:sym typeface="Symbol" pitchFamily="18" charset="2"/>
            </a:endParaRPr>
          </a:p>
          <a:p>
            <a:pPr marL="989013" lvl="1" indent="-457200" eaLnBrk="1" hangingPunct="1">
              <a:buFont typeface="Times New Roman" pitchFamily="18" charset="0"/>
              <a:buAutoNum type="arabicPeriod"/>
              <a:tabLst>
                <a:tab pos="2146300"/>
                <a:tab pos="5022850"/>
              </a:tabLst>
            </a:pPr>
            <a:r>
              <a:rPr lang="en-US" smtClean="0"/>
              <a:t>ADD	D	; ACc ← ACc + M[D]</a:t>
            </a:r>
          </a:p>
          <a:p>
            <a:pPr marL="989013" lvl="1" indent="-457200" eaLnBrk="1" hangingPunct="1">
              <a:buFont typeface="Times New Roman" pitchFamily="18" charset="0"/>
              <a:buAutoNum type="arabicPeriod"/>
              <a:tabLst>
                <a:tab pos="2146300"/>
                <a:tab pos="5022850"/>
              </a:tabLst>
            </a:pPr>
            <a:r>
              <a:rPr lang="en-US" smtClean="0"/>
              <a:t>MUL	T	; ACc ← ACc </a:t>
            </a:r>
            <a:r>
              <a:rPr lang="en-US" smtClean="0">
                <a:sym typeface="Symbol" pitchFamily="18" charset="2"/>
              </a:rPr>
              <a:t></a:t>
            </a:r>
            <a:r>
              <a:rPr lang="en-US" smtClean="0"/>
              <a:t> M[T]</a:t>
            </a:r>
          </a:p>
          <a:p>
            <a:pPr marL="989013" lvl="1" indent="-457200" eaLnBrk="1" hangingPunct="1">
              <a:buFont typeface="Times New Roman" pitchFamily="18" charset="0"/>
              <a:buAutoNum type="arabicPeriod"/>
              <a:tabLst>
                <a:tab pos="2146300"/>
                <a:tab pos="5022850"/>
              </a:tabLst>
            </a:pPr>
            <a:r>
              <a:rPr lang="en-US" smtClean="0"/>
              <a:t>STORE	X	; M[X] ← ACc</a:t>
            </a:r>
            <a:endParaRPr lang="en-US" smtClean="0"/>
          </a:p>
        </p:txBody>
      </p:sp>
      <p:sp>
        <p:nvSpPr>
          <p:cNvPr id="330756" name="Line 4"/>
          <p:cNvSpPr>
            <a:spLocks noChangeShapeType="1"/>
          </p:cNvSpPr>
          <p:nvPr/>
        </p:nvSpPr>
        <p:spPr bwMode="auto">
          <a:xfrm>
            <a:off x="8532813" y="6742113"/>
            <a:ext cx="539750" cy="0"/>
          </a:xfrm>
          <a:prstGeom prst="line">
            <a:avLst/>
          </a:prstGeom>
          <a:noFill/>
          <a:ln w="9525">
            <a:solidFill>
              <a:schemeClr val="tx1"/>
            </a:solidFill>
            <a:round/>
            <a:tailEnd type="triangle" w="med" len="me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Tree>
    <p:extLst>
      <p:ext uri="{BB962C8B-B14F-4D97-AF65-F5344CB8AC3E}">
        <p14:creationId xmlns="" val="36556626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330755">
                                            <p:txEl>
                                              <p:pRg st="1" end="1"/>
                                            </p:txEl>
                                          </p:spTgt>
                                        </p:tgtEl>
                                        <p:attrNameLst>
                                          <p:attrName>style.visibility</p:attrName>
                                        </p:attrNameLst>
                                      </p:cBhvr>
                                      <p:to>
                                        <p:strVal val="visible"/>
                                      </p:to>
                                    </p:set>
                                    <p:animEffect transition="in" filter="wipe(left)">
                                      <p:cBhvr>
                                        <p:cTn id="7" dur="500"/>
                                        <p:tgtEl>
                                          <p:spTgt spid="330755">
                                            <p:txEl>
                                              <p:pRg st="1" end="1"/>
                                            </p:txEl>
                                          </p:spTgt>
                                        </p:tgtEl>
                                      </p:cBhvr>
                                    </p:animEffect>
                                  </p:childTnLst>
                                </p:cTn>
                              </p:par>
                            </p:childTnLst>
                          </p:cTn>
                        </p:par>
                      </p:childTnLst>
                    </p:cTn>
                  </p:par>
                  <p:par>
                    <p:cTn id="8" fill="hold" nodeType="clickPar">
                      <p:stCondLst>
                        <p:cond delay="indefinite"/>
                        <p:cond evt="onBegin" delay="0">
                          <p:tn val="7"/>
                        </p:cond>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30755">
                                            <p:txEl>
                                              <p:pRg st="2" end="2"/>
                                            </p:txEl>
                                          </p:spTgt>
                                        </p:tgtEl>
                                        <p:attrNameLst>
                                          <p:attrName>style.visibility</p:attrName>
                                        </p:attrNameLst>
                                      </p:cBhvr>
                                      <p:to>
                                        <p:strVal val="visible"/>
                                      </p:to>
                                    </p:set>
                                    <p:animEffect transition="in" filter="wipe(left)">
                                      <p:cBhvr>
                                        <p:cTn id="12" dur="500"/>
                                        <p:tgtEl>
                                          <p:spTgt spid="330755">
                                            <p:txEl>
                                              <p:pRg st="2" end="2"/>
                                            </p:txEl>
                                          </p:spTgt>
                                        </p:tgtEl>
                                      </p:cBhvr>
                                    </p:animEffect>
                                  </p:childTnLst>
                                </p:cTn>
                              </p:par>
                            </p:childTnLst>
                          </p:cTn>
                        </p:par>
                      </p:childTnLst>
                    </p:cTn>
                  </p:par>
                  <p:par>
                    <p:cTn id="13" fill="hold" nodeType="clickPar">
                      <p:stCondLst>
                        <p:cond delay="indefinite"/>
                        <p:cond evt="onBegin" delay="0">
                          <p:tn val="12"/>
                        </p:cond>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30755">
                                            <p:txEl>
                                              <p:pRg st="3" end="3"/>
                                            </p:txEl>
                                          </p:spTgt>
                                        </p:tgtEl>
                                        <p:attrNameLst>
                                          <p:attrName>style.visibility</p:attrName>
                                        </p:attrNameLst>
                                      </p:cBhvr>
                                      <p:to>
                                        <p:strVal val="visible"/>
                                      </p:to>
                                    </p:set>
                                    <p:animEffect transition="in" filter="wipe(left)">
                                      <p:cBhvr>
                                        <p:cTn id="17" dur="500"/>
                                        <p:tgtEl>
                                          <p:spTgt spid="330755">
                                            <p:txEl>
                                              <p:pRg st="3" end="3"/>
                                            </p:txEl>
                                          </p:spTgt>
                                        </p:tgtEl>
                                      </p:cBhvr>
                                    </p:animEffect>
                                  </p:childTnLst>
                                </p:cTn>
                              </p:par>
                            </p:childTnLst>
                          </p:cTn>
                        </p:par>
                      </p:childTnLst>
                    </p:cTn>
                  </p:par>
                  <p:par>
                    <p:cTn id="18" fill="hold" nodeType="clickPar">
                      <p:stCondLst>
                        <p:cond delay="indefinite"/>
                        <p:cond evt="onBegin" delay="0">
                          <p:tn val="17"/>
                        </p:cond>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30755">
                                            <p:txEl>
                                              <p:pRg st="4" end="4"/>
                                            </p:txEl>
                                          </p:spTgt>
                                        </p:tgtEl>
                                        <p:attrNameLst>
                                          <p:attrName>style.visibility</p:attrName>
                                        </p:attrNameLst>
                                      </p:cBhvr>
                                      <p:to>
                                        <p:strVal val="visible"/>
                                      </p:to>
                                    </p:set>
                                    <p:animEffect transition="in" filter="wipe(left)">
                                      <p:cBhvr>
                                        <p:cTn id="22" dur="500"/>
                                        <p:tgtEl>
                                          <p:spTgt spid="330755">
                                            <p:txEl>
                                              <p:pRg st="4" end="4"/>
                                            </p:txEl>
                                          </p:spTgt>
                                        </p:tgtEl>
                                      </p:cBhvr>
                                    </p:animEffect>
                                  </p:childTnLst>
                                </p:cTn>
                              </p:par>
                            </p:childTnLst>
                          </p:cTn>
                        </p:par>
                      </p:childTnLst>
                    </p:cTn>
                  </p:par>
                  <p:par>
                    <p:cTn id="23" fill="hold" nodeType="clickPar">
                      <p:stCondLst>
                        <p:cond delay="indefinite"/>
                        <p:cond evt="onBegin" delay="0">
                          <p:tn val="22"/>
                        </p:cond>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30755">
                                            <p:txEl>
                                              <p:pRg st="5" end="5"/>
                                            </p:txEl>
                                          </p:spTgt>
                                        </p:tgtEl>
                                        <p:attrNameLst>
                                          <p:attrName>style.visibility</p:attrName>
                                        </p:attrNameLst>
                                      </p:cBhvr>
                                      <p:to>
                                        <p:strVal val="visible"/>
                                      </p:to>
                                    </p:set>
                                    <p:animEffect transition="in" filter="wipe(left)">
                                      <p:cBhvr>
                                        <p:cTn id="27" dur="500"/>
                                        <p:tgtEl>
                                          <p:spTgt spid="330755">
                                            <p:txEl>
                                              <p:pRg st="5" end="5"/>
                                            </p:txEl>
                                          </p:spTgt>
                                        </p:tgtEl>
                                      </p:cBhvr>
                                    </p:animEffect>
                                  </p:childTnLst>
                                </p:cTn>
                              </p:par>
                            </p:childTnLst>
                          </p:cTn>
                        </p:par>
                      </p:childTnLst>
                    </p:cTn>
                  </p:par>
                  <p:par>
                    <p:cTn id="28" fill="hold" nodeType="clickPar">
                      <p:stCondLst>
                        <p:cond delay="indefinite"/>
                        <p:cond evt="onBegin" delay="0">
                          <p:tn val="27"/>
                        </p:cond>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30755">
                                            <p:txEl>
                                              <p:pRg st="6" end="6"/>
                                            </p:txEl>
                                          </p:spTgt>
                                        </p:tgtEl>
                                        <p:attrNameLst>
                                          <p:attrName>style.visibility</p:attrName>
                                        </p:attrNameLst>
                                      </p:cBhvr>
                                      <p:to>
                                        <p:strVal val="visible"/>
                                      </p:to>
                                    </p:set>
                                    <p:animEffect transition="in" filter="wipe(left)">
                                      <p:cBhvr>
                                        <p:cTn id="32" dur="500"/>
                                        <p:tgtEl>
                                          <p:spTgt spid="330755">
                                            <p:txEl>
                                              <p:pRg st="6" end="6"/>
                                            </p:txEl>
                                          </p:spTgt>
                                        </p:tgtEl>
                                      </p:cBhvr>
                                    </p:animEffect>
                                  </p:childTnLst>
                                </p:cTn>
                              </p:par>
                            </p:childTnLst>
                          </p:cTn>
                        </p:par>
                      </p:childTnLst>
                    </p:cTn>
                  </p:par>
                  <p:par>
                    <p:cTn id="33" fill="hold" nodeType="clickPar">
                      <p:stCondLst>
                        <p:cond delay="indefinite"/>
                        <p:cond evt="onBegin" delay="0">
                          <p:tn val="32"/>
                        </p:cond>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30755">
                                            <p:txEl>
                                              <p:pRg st="7" end="7"/>
                                            </p:txEl>
                                          </p:spTgt>
                                        </p:tgtEl>
                                        <p:attrNameLst>
                                          <p:attrName>style.visibility</p:attrName>
                                        </p:attrNameLst>
                                      </p:cBhvr>
                                      <p:to>
                                        <p:strVal val="visible"/>
                                      </p:to>
                                    </p:set>
                                    <p:animEffect transition="in" filter="wipe(left)">
                                      <p:cBhvr>
                                        <p:cTn id="37" dur="500"/>
                                        <p:tgtEl>
                                          <p:spTgt spid="330755">
                                            <p:txEl>
                                              <p:pRg st="7" end="7"/>
                                            </p:txEl>
                                          </p:spTgt>
                                        </p:tgtEl>
                                      </p:cBhvr>
                                    </p:animEffect>
                                  </p:childTnLst>
                                </p:cTn>
                              </p:par>
                            </p:childTnLst>
                          </p:cTn>
                        </p:par>
                      </p:childTnLst>
                    </p:cTn>
                  </p:par>
                  <p:par>
                    <p:cTn id="38" fill="hold" nodeType="clickPar">
                      <p:stCondLst>
                        <p:cond delay="indefinite"/>
                        <p:cond evt="onBegin" delay="0">
                          <p:tn val="37"/>
                        </p:cond>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30755">
                                            <p:txEl>
                                              <p:pRg st="8" end="8"/>
                                            </p:txEl>
                                          </p:spTgt>
                                        </p:tgtEl>
                                        <p:attrNameLst>
                                          <p:attrName>style.visibility</p:attrName>
                                        </p:attrNameLst>
                                      </p:cBhvr>
                                      <p:to>
                                        <p:strVal val="visible"/>
                                      </p:to>
                                    </p:set>
                                    <p:animEffect transition="in" filter="wipe(left)">
                                      <p:cBhvr>
                                        <p:cTn id="42" dur="500"/>
                                        <p:tgtEl>
                                          <p:spTgt spid="330755">
                                            <p:txEl>
                                              <p:pRg st="8" end="8"/>
                                            </p:txEl>
                                          </p:spTgt>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330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6" grpId="0" animBg="1"/>
    </p:bldLst>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179512" y="83382"/>
            <a:ext cx="8748464" cy="67403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latin typeface="Arial" pitchFamily="34" charset="0"/>
                <a:cs typeface="Arial" pitchFamily="34" charset="0"/>
              </a:rPr>
              <a:t>Zero Address Instructions machine</a:t>
            </a:r>
          </a:p>
          <a:p>
            <a:endParaRPr lang="en-US" sz="2400">
              <a:latin typeface="Arial" pitchFamily="34" charset="0"/>
              <a:cs typeface="Arial" pitchFamily="34" charset="0"/>
            </a:endParaRPr>
          </a:p>
          <a:p>
            <a:r>
              <a:rPr lang="en-US" sz="2400" smtClean="0">
                <a:latin typeface="Arial" pitchFamily="34" charset="0"/>
                <a:cs typeface="Arial" pitchFamily="34" charset="0"/>
              </a:rPr>
              <a:t>It is also called stack machine.  In this machine, the operation takes place on the top of the stack. The procedure is that the arithmetic operation that takes place on the top of the stack and one location below it. </a:t>
            </a:r>
          </a:p>
          <a:p>
            <a:endParaRPr lang="en-US" sz="2400">
              <a:latin typeface="Arial" pitchFamily="34" charset="0"/>
              <a:cs typeface="Arial" pitchFamily="34" charset="0"/>
            </a:endParaRPr>
          </a:p>
          <a:p>
            <a:r>
              <a:rPr lang="en-US" sz="2400" smtClean="0">
                <a:latin typeface="Arial" pitchFamily="34" charset="0"/>
                <a:cs typeface="Arial" pitchFamily="34" charset="0"/>
              </a:rPr>
              <a:t>ADD	;   TOS[STACK] = TOS[STACK] + TOS-1[STACK-1]</a:t>
            </a:r>
          </a:p>
          <a:p>
            <a:endParaRPr lang="en-US" sz="2400">
              <a:latin typeface="Arial" pitchFamily="34" charset="0"/>
              <a:cs typeface="Arial" pitchFamily="34" charset="0"/>
            </a:endParaRPr>
          </a:p>
          <a:p>
            <a:r>
              <a:rPr lang="en-US" sz="2400" smtClean="0">
                <a:latin typeface="Arial" pitchFamily="34" charset="0"/>
                <a:cs typeface="Arial" pitchFamily="34" charset="0"/>
              </a:rPr>
              <a:t>SUB   ; TOS[STACK] = TOS[STACK] - TOS-1[STACK-1]</a:t>
            </a:r>
          </a:p>
          <a:p>
            <a:endParaRPr lang="en-US" sz="2400">
              <a:latin typeface="Arial" pitchFamily="34" charset="0"/>
              <a:cs typeface="Arial" pitchFamily="34" charset="0"/>
            </a:endParaRPr>
          </a:p>
          <a:p>
            <a:r>
              <a:rPr lang="en-US" sz="2400" smtClean="0">
                <a:latin typeface="Arial" pitchFamily="34" charset="0"/>
                <a:cs typeface="Arial" pitchFamily="34" charset="0"/>
              </a:rPr>
              <a:t>MUL   ; TOS[STACK] = TOS[STACK] * TOS-1[STACK-1]</a:t>
            </a:r>
          </a:p>
          <a:p>
            <a:endParaRPr lang="en-US" sz="2400">
              <a:latin typeface="Arial" pitchFamily="34" charset="0"/>
              <a:cs typeface="Arial" pitchFamily="34" charset="0"/>
            </a:endParaRPr>
          </a:p>
          <a:p>
            <a:r>
              <a:rPr lang="en-US" sz="2400" smtClean="0">
                <a:latin typeface="Arial" pitchFamily="34" charset="0"/>
                <a:cs typeface="Arial" pitchFamily="34" charset="0"/>
              </a:rPr>
              <a:t>DIV    ; TOS[STACK] = TOS[STACK] / TOS-1[STACK-1]</a:t>
            </a:r>
          </a:p>
          <a:p>
            <a:endParaRPr lang="en-US" sz="2400">
              <a:latin typeface="Arial" pitchFamily="34" charset="0"/>
              <a:cs typeface="Arial" pitchFamily="34" charset="0"/>
            </a:endParaRPr>
          </a:p>
          <a:p>
            <a:r>
              <a:rPr lang="en-US" sz="2400" smtClean="0">
                <a:latin typeface="Arial" pitchFamily="34" charset="0"/>
                <a:cs typeface="Arial" pitchFamily="34" charset="0"/>
              </a:rPr>
              <a:t>PUSH A;  TOS[STACK] = A</a:t>
            </a:r>
          </a:p>
          <a:p>
            <a:endParaRPr lang="en-US" sz="2400" smtClean="0">
              <a:latin typeface="Arial" pitchFamily="34" charset="0"/>
              <a:cs typeface="Arial" pitchFamily="34" charset="0"/>
            </a:endParaRPr>
          </a:p>
          <a:p>
            <a:r>
              <a:rPr lang="en-US" sz="2400" smtClean="0">
                <a:latin typeface="Arial" pitchFamily="34" charset="0"/>
                <a:cs typeface="Arial" pitchFamily="34" charset="0"/>
              </a:rPr>
              <a:t>POP A ;     A = TOS[STACK]</a:t>
            </a:r>
            <a:endParaRPr lang="en-IN" sz="2400">
              <a:latin typeface="Arial" pitchFamily="34" charset="0"/>
              <a:cs typeface="Arial" pitchFamily="34" charset="0"/>
            </a:endParaRPr>
          </a:p>
        </p:txBody>
      </p:sp>
    </p:spTree>
    <p:extLst>
      <p:ext uri="{BB962C8B-B14F-4D97-AF65-F5344CB8AC3E}">
        <p14:creationId xmlns="" val="2750971913"/>
      </p:ext>
    </p:extLst>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5842" name="Rectangle 2"/>
          <p:cNvSpPr>
            <a:spLocks noGrp="1" noChangeArrowheads="1"/>
          </p:cNvSpPr>
          <p:nvPr>
            <p:ph type="title"/>
          </p:nvPr>
        </p:nvSpPr>
        <p:spPr/>
        <p:txBody>
          <a:bodyPr/>
          <a:lstStyle/>
          <a:p>
            <a:pPr eaLnBrk="1" hangingPunct="1"/>
            <a:r>
              <a:rPr lang="en-US" smtClean="0"/>
              <a:t>Instruction Formats</a:t>
            </a:r>
          </a:p>
        </p:txBody>
      </p:sp>
      <p:sp>
        <p:nvSpPr>
          <p:cNvPr id="331779" name="Rectangle 3"/>
          <p:cNvSpPr>
            <a:spLocks noGrp="1" noChangeArrowheads="1"/>
          </p:cNvSpPr>
          <p:nvPr>
            <p:ph type="body" idx="4294967295"/>
          </p:nvPr>
        </p:nvSpPr>
        <p:spPr>
          <a:xfrm>
            <a:off x="228600" y="1357313"/>
            <a:ext cx="8280400" cy="5500687"/>
          </a:xfrm>
        </p:spPr>
        <p:txBody>
          <a:bodyPr/>
          <a:lstStyle/>
          <a:p>
            <a:pPr marL="533400" indent="-533400" eaLnBrk="1" hangingPunct="1">
              <a:buFont typeface="Wingdings" pitchFamily="2" charset="2"/>
              <a:buNone/>
              <a:tabLst>
                <a:tab pos="2146300"/>
                <a:tab pos="5022850"/>
              </a:tabLst>
            </a:pPr>
            <a:r>
              <a:rPr lang="en-US" smtClean="0"/>
              <a:t>Example:   Evaluate (A+B) </a:t>
            </a:r>
            <a:r>
              <a:rPr lang="en-US" smtClean="0">
                <a:sym typeface="Symbol" pitchFamily="18" charset="2"/>
              </a:rPr>
              <a:t> (C+D)</a:t>
            </a:r>
          </a:p>
          <a:p>
            <a:pPr marL="533400" indent="-533400" eaLnBrk="1" hangingPunct="1">
              <a:tabLst>
                <a:tab pos="2146300"/>
                <a:tab pos="5022850"/>
              </a:tabLst>
            </a:pPr>
            <a:r>
              <a:rPr lang="en-US" smtClean="0">
                <a:sym typeface="Symbol" pitchFamily="18" charset="2"/>
              </a:rPr>
              <a:t>Zero-Address</a:t>
            </a:r>
          </a:p>
          <a:p>
            <a:pPr marL="989013" lvl="1" indent="-457200" eaLnBrk="1" hangingPunct="1">
              <a:buFont typeface="Times New Roman" pitchFamily="18" charset="0"/>
              <a:buAutoNum type="arabicPeriod"/>
              <a:tabLst>
                <a:tab pos="2146300"/>
                <a:tab pos="5022850"/>
              </a:tabLst>
            </a:pPr>
            <a:r>
              <a:rPr lang="en-US" smtClean="0">
                <a:sym typeface="Symbol" pitchFamily="18" charset="2"/>
              </a:rPr>
              <a:t>PUSH	A	; </a:t>
            </a:r>
            <a:r>
              <a:rPr lang="en-US" smtClean="0"/>
              <a:t>TOS ← A</a:t>
            </a:r>
            <a:endParaRPr lang="en-US" smtClean="0">
              <a:sym typeface="Symbol" pitchFamily="18" charset="2"/>
            </a:endParaRPr>
          </a:p>
          <a:p>
            <a:pPr marL="989013" lvl="1" indent="-457200" eaLnBrk="1" hangingPunct="1">
              <a:buFont typeface="Times New Roman" pitchFamily="18" charset="0"/>
              <a:buAutoNum type="arabicPeriod"/>
              <a:tabLst>
                <a:tab pos="2146300"/>
                <a:tab pos="5022850"/>
              </a:tabLst>
            </a:pPr>
            <a:r>
              <a:rPr lang="en-US" smtClean="0">
                <a:sym typeface="Symbol" pitchFamily="18" charset="2"/>
              </a:rPr>
              <a:t>PUSH	B 	; </a:t>
            </a:r>
            <a:r>
              <a:rPr lang="en-US" smtClean="0"/>
              <a:t>TOS ← B</a:t>
            </a:r>
          </a:p>
          <a:p>
            <a:pPr marL="989013" lvl="1" indent="-457200" eaLnBrk="1" hangingPunct="1">
              <a:buFont typeface="Times New Roman" pitchFamily="18" charset="0"/>
              <a:buAutoNum type="arabicPeriod"/>
              <a:tabLst>
                <a:tab pos="2146300"/>
                <a:tab pos="5022850"/>
              </a:tabLst>
            </a:pPr>
            <a:r>
              <a:rPr lang="en-US" smtClean="0"/>
              <a:t>ADD		; TOS ← (A + B)</a:t>
            </a:r>
          </a:p>
          <a:p>
            <a:pPr marL="989013" lvl="1" indent="-457200" eaLnBrk="1" hangingPunct="1">
              <a:buFont typeface="Times New Roman" pitchFamily="18" charset="0"/>
              <a:buAutoNum type="arabicPeriod"/>
              <a:tabLst>
                <a:tab pos="2146300"/>
                <a:tab pos="5022850"/>
              </a:tabLst>
            </a:pPr>
            <a:r>
              <a:rPr lang="en-US" smtClean="0">
                <a:sym typeface="Symbol" pitchFamily="18" charset="2"/>
              </a:rPr>
              <a:t>PUSH 	C	; </a:t>
            </a:r>
            <a:r>
              <a:rPr lang="en-US" smtClean="0"/>
              <a:t>TOS ← C</a:t>
            </a:r>
          </a:p>
          <a:p>
            <a:pPr marL="989013" lvl="1" indent="-457200" eaLnBrk="1" hangingPunct="1">
              <a:buFont typeface="Times New Roman" pitchFamily="18" charset="0"/>
              <a:buAutoNum type="arabicPeriod"/>
              <a:tabLst>
                <a:tab pos="2146300"/>
                <a:tab pos="5022850"/>
              </a:tabLst>
            </a:pPr>
            <a:r>
              <a:rPr lang="en-US" smtClean="0"/>
              <a:t>PUSH	D	; TOS ← D</a:t>
            </a:r>
            <a:endParaRPr lang="en-US" smtClean="0">
              <a:sym typeface="Symbol" pitchFamily="18" charset="2"/>
            </a:endParaRPr>
          </a:p>
          <a:p>
            <a:pPr marL="989013" lvl="1" indent="-457200" eaLnBrk="1" hangingPunct="1">
              <a:buFont typeface="Times New Roman" pitchFamily="18" charset="0"/>
              <a:buAutoNum type="arabicPeriod"/>
              <a:tabLst>
                <a:tab pos="2146300"/>
                <a:tab pos="5022850"/>
              </a:tabLst>
            </a:pPr>
            <a:r>
              <a:rPr lang="en-US" smtClean="0"/>
              <a:t>ADD		; TOS ← (C + D)</a:t>
            </a:r>
          </a:p>
          <a:p>
            <a:pPr marL="989013" lvl="1" indent="-457200" eaLnBrk="1" hangingPunct="1">
              <a:buFont typeface="Times New Roman" pitchFamily="18" charset="0"/>
              <a:buAutoNum type="arabicPeriod"/>
              <a:tabLst>
                <a:tab pos="2146300"/>
                <a:tab pos="5022850"/>
              </a:tabLst>
            </a:pPr>
            <a:r>
              <a:rPr lang="en-US" smtClean="0"/>
              <a:t>MUL		; TOS ← (C+D)</a:t>
            </a:r>
            <a:r>
              <a:rPr lang="en-US" smtClean="0">
                <a:sym typeface="Symbol" pitchFamily="18" charset="2"/>
              </a:rPr>
              <a:t></a:t>
            </a:r>
            <a:r>
              <a:rPr lang="en-US" smtClean="0"/>
              <a:t>(A+B)</a:t>
            </a:r>
          </a:p>
          <a:p>
            <a:pPr marL="989013" lvl="1" indent="-457200" eaLnBrk="1" hangingPunct="1">
              <a:buFont typeface="Times New Roman" pitchFamily="18" charset="0"/>
              <a:buAutoNum type="arabicPeriod"/>
              <a:tabLst>
                <a:tab pos="2146300"/>
                <a:tab pos="5022850"/>
              </a:tabLst>
            </a:pPr>
            <a:r>
              <a:rPr lang="en-US" smtClean="0"/>
              <a:t>POP	X	; M[X] ← TOS</a:t>
            </a:r>
          </a:p>
        </p:txBody>
      </p:sp>
      <p:sp>
        <p:nvSpPr>
          <p:cNvPr id="331780" name="Line 4"/>
          <p:cNvSpPr>
            <a:spLocks noChangeShapeType="1"/>
          </p:cNvSpPr>
          <p:nvPr/>
        </p:nvSpPr>
        <p:spPr bwMode="auto">
          <a:xfrm>
            <a:off x="8532813" y="6742113"/>
            <a:ext cx="539750" cy="0"/>
          </a:xfrm>
          <a:prstGeom prst="line">
            <a:avLst/>
          </a:prstGeom>
          <a:noFill/>
          <a:ln w="9525">
            <a:solidFill>
              <a:schemeClr val="tx1"/>
            </a:solidFill>
            <a:round/>
            <a:tailEnd type="triangle" w="med" len="me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Tree>
    <p:extLst>
      <p:ext uri="{BB962C8B-B14F-4D97-AF65-F5344CB8AC3E}">
        <p14:creationId xmlns="" val="2087286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331779">
                                            <p:txEl>
                                              <p:pRg st="1" end="1"/>
                                            </p:txEl>
                                          </p:spTgt>
                                        </p:tgtEl>
                                        <p:attrNameLst>
                                          <p:attrName>style.visibility</p:attrName>
                                        </p:attrNameLst>
                                      </p:cBhvr>
                                      <p:to>
                                        <p:strVal val="visible"/>
                                      </p:to>
                                    </p:set>
                                    <p:animEffect transition="in" filter="wipe(left)">
                                      <p:cBhvr>
                                        <p:cTn id="7" dur="500"/>
                                        <p:tgtEl>
                                          <p:spTgt spid="331779">
                                            <p:txEl>
                                              <p:pRg st="1" end="1"/>
                                            </p:txEl>
                                          </p:spTgt>
                                        </p:tgtEl>
                                      </p:cBhvr>
                                    </p:animEffect>
                                  </p:childTnLst>
                                </p:cTn>
                              </p:par>
                            </p:childTnLst>
                          </p:cTn>
                        </p:par>
                      </p:childTnLst>
                    </p:cTn>
                  </p:par>
                  <p:par>
                    <p:cTn id="8" fill="hold" nodeType="clickPar">
                      <p:stCondLst>
                        <p:cond delay="indefinite"/>
                        <p:cond evt="onBegin" delay="0">
                          <p:tn val="7"/>
                        </p:cond>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31779">
                                            <p:txEl>
                                              <p:pRg st="2" end="2"/>
                                            </p:txEl>
                                          </p:spTgt>
                                        </p:tgtEl>
                                        <p:attrNameLst>
                                          <p:attrName>style.visibility</p:attrName>
                                        </p:attrNameLst>
                                      </p:cBhvr>
                                      <p:to>
                                        <p:strVal val="visible"/>
                                      </p:to>
                                    </p:set>
                                    <p:animEffect transition="in" filter="wipe(left)">
                                      <p:cBhvr>
                                        <p:cTn id="12" dur="500"/>
                                        <p:tgtEl>
                                          <p:spTgt spid="331779">
                                            <p:txEl>
                                              <p:pRg st="2" end="2"/>
                                            </p:txEl>
                                          </p:spTgt>
                                        </p:tgtEl>
                                      </p:cBhvr>
                                    </p:animEffect>
                                  </p:childTnLst>
                                </p:cTn>
                              </p:par>
                            </p:childTnLst>
                          </p:cTn>
                        </p:par>
                      </p:childTnLst>
                    </p:cTn>
                  </p:par>
                  <p:par>
                    <p:cTn id="13" fill="hold" nodeType="clickPar">
                      <p:stCondLst>
                        <p:cond delay="indefinite"/>
                        <p:cond evt="onBegin" delay="0">
                          <p:tn val="12"/>
                        </p:cond>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31779">
                                            <p:txEl>
                                              <p:pRg st="3" end="3"/>
                                            </p:txEl>
                                          </p:spTgt>
                                        </p:tgtEl>
                                        <p:attrNameLst>
                                          <p:attrName>style.visibility</p:attrName>
                                        </p:attrNameLst>
                                      </p:cBhvr>
                                      <p:to>
                                        <p:strVal val="visible"/>
                                      </p:to>
                                    </p:set>
                                    <p:animEffect transition="in" filter="wipe(left)">
                                      <p:cBhvr>
                                        <p:cTn id="17" dur="500"/>
                                        <p:tgtEl>
                                          <p:spTgt spid="331779">
                                            <p:txEl>
                                              <p:pRg st="3" end="3"/>
                                            </p:txEl>
                                          </p:spTgt>
                                        </p:tgtEl>
                                      </p:cBhvr>
                                    </p:animEffect>
                                  </p:childTnLst>
                                </p:cTn>
                              </p:par>
                            </p:childTnLst>
                          </p:cTn>
                        </p:par>
                      </p:childTnLst>
                    </p:cTn>
                  </p:par>
                  <p:par>
                    <p:cTn id="18" fill="hold" nodeType="clickPar">
                      <p:stCondLst>
                        <p:cond delay="indefinite"/>
                        <p:cond evt="onBegin" delay="0">
                          <p:tn val="17"/>
                        </p:cond>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31779">
                                            <p:txEl>
                                              <p:pRg st="4" end="4"/>
                                            </p:txEl>
                                          </p:spTgt>
                                        </p:tgtEl>
                                        <p:attrNameLst>
                                          <p:attrName>style.visibility</p:attrName>
                                        </p:attrNameLst>
                                      </p:cBhvr>
                                      <p:to>
                                        <p:strVal val="visible"/>
                                      </p:to>
                                    </p:set>
                                    <p:animEffect transition="in" filter="wipe(left)">
                                      <p:cBhvr>
                                        <p:cTn id="22" dur="500"/>
                                        <p:tgtEl>
                                          <p:spTgt spid="331779">
                                            <p:txEl>
                                              <p:pRg st="4" end="4"/>
                                            </p:txEl>
                                          </p:spTgt>
                                        </p:tgtEl>
                                      </p:cBhvr>
                                    </p:animEffect>
                                  </p:childTnLst>
                                </p:cTn>
                              </p:par>
                            </p:childTnLst>
                          </p:cTn>
                        </p:par>
                      </p:childTnLst>
                    </p:cTn>
                  </p:par>
                  <p:par>
                    <p:cTn id="23" fill="hold" nodeType="clickPar">
                      <p:stCondLst>
                        <p:cond delay="indefinite"/>
                        <p:cond evt="onBegin" delay="0">
                          <p:tn val="22"/>
                        </p:cond>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31779">
                                            <p:txEl>
                                              <p:pRg st="5" end="5"/>
                                            </p:txEl>
                                          </p:spTgt>
                                        </p:tgtEl>
                                        <p:attrNameLst>
                                          <p:attrName>style.visibility</p:attrName>
                                        </p:attrNameLst>
                                      </p:cBhvr>
                                      <p:to>
                                        <p:strVal val="visible"/>
                                      </p:to>
                                    </p:set>
                                    <p:animEffect transition="in" filter="wipe(left)">
                                      <p:cBhvr>
                                        <p:cTn id="27" dur="500"/>
                                        <p:tgtEl>
                                          <p:spTgt spid="331779">
                                            <p:txEl>
                                              <p:pRg st="5" end="5"/>
                                            </p:txEl>
                                          </p:spTgt>
                                        </p:tgtEl>
                                      </p:cBhvr>
                                    </p:animEffect>
                                  </p:childTnLst>
                                </p:cTn>
                              </p:par>
                            </p:childTnLst>
                          </p:cTn>
                        </p:par>
                      </p:childTnLst>
                    </p:cTn>
                  </p:par>
                  <p:par>
                    <p:cTn id="28" fill="hold" nodeType="clickPar">
                      <p:stCondLst>
                        <p:cond delay="indefinite"/>
                        <p:cond evt="onBegin" delay="0">
                          <p:tn val="27"/>
                        </p:cond>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31779">
                                            <p:txEl>
                                              <p:pRg st="6" end="6"/>
                                            </p:txEl>
                                          </p:spTgt>
                                        </p:tgtEl>
                                        <p:attrNameLst>
                                          <p:attrName>style.visibility</p:attrName>
                                        </p:attrNameLst>
                                      </p:cBhvr>
                                      <p:to>
                                        <p:strVal val="visible"/>
                                      </p:to>
                                    </p:set>
                                    <p:animEffect transition="in" filter="wipe(left)">
                                      <p:cBhvr>
                                        <p:cTn id="32" dur="500"/>
                                        <p:tgtEl>
                                          <p:spTgt spid="331779">
                                            <p:txEl>
                                              <p:pRg st="6" end="6"/>
                                            </p:txEl>
                                          </p:spTgt>
                                        </p:tgtEl>
                                      </p:cBhvr>
                                    </p:animEffect>
                                  </p:childTnLst>
                                </p:cTn>
                              </p:par>
                            </p:childTnLst>
                          </p:cTn>
                        </p:par>
                      </p:childTnLst>
                    </p:cTn>
                  </p:par>
                  <p:par>
                    <p:cTn id="33" fill="hold" nodeType="clickPar">
                      <p:stCondLst>
                        <p:cond delay="indefinite"/>
                        <p:cond evt="onBegin" delay="0">
                          <p:tn val="32"/>
                        </p:cond>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31779">
                                            <p:txEl>
                                              <p:pRg st="7" end="7"/>
                                            </p:txEl>
                                          </p:spTgt>
                                        </p:tgtEl>
                                        <p:attrNameLst>
                                          <p:attrName>style.visibility</p:attrName>
                                        </p:attrNameLst>
                                      </p:cBhvr>
                                      <p:to>
                                        <p:strVal val="visible"/>
                                      </p:to>
                                    </p:set>
                                    <p:animEffect transition="in" filter="wipe(left)">
                                      <p:cBhvr>
                                        <p:cTn id="37" dur="500"/>
                                        <p:tgtEl>
                                          <p:spTgt spid="331779">
                                            <p:txEl>
                                              <p:pRg st="7" end="7"/>
                                            </p:txEl>
                                          </p:spTgt>
                                        </p:tgtEl>
                                      </p:cBhvr>
                                    </p:animEffect>
                                  </p:childTnLst>
                                </p:cTn>
                              </p:par>
                            </p:childTnLst>
                          </p:cTn>
                        </p:par>
                      </p:childTnLst>
                    </p:cTn>
                  </p:par>
                  <p:par>
                    <p:cTn id="38" fill="hold" nodeType="clickPar">
                      <p:stCondLst>
                        <p:cond delay="indefinite"/>
                        <p:cond evt="onBegin" delay="0">
                          <p:tn val="37"/>
                        </p:cond>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31779">
                                            <p:txEl>
                                              <p:pRg st="8" end="8"/>
                                            </p:txEl>
                                          </p:spTgt>
                                        </p:tgtEl>
                                        <p:attrNameLst>
                                          <p:attrName>style.visibility</p:attrName>
                                        </p:attrNameLst>
                                      </p:cBhvr>
                                      <p:to>
                                        <p:strVal val="visible"/>
                                      </p:to>
                                    </p:set>
                                    <p:animEffect transition="in" filter="wipe(left)">
                                      <p:cBhvr>
                                        <p:cTn id="42" dur="500"/>
                                        <p:tgtEl>
                                          <p:spTgt spid="331779">
                                            <p:txEl>
                                              <p:pRg st="8" end="8"/>
                                            </p:txEl>
                                          </p:spTgt>
                                        </p:tgtEl>
                                      </p:cBhvr>
                                    </p:animEffect>
                                  </p:childTnLst>
                                </p:cTn>
                              </p:par>
                            </p:childTnLst>
                          </p:cTn>
                        </p:par>
                      </p:childTnLst>
                    </p:cTn>
                  </p:par>
                  <p:par>
                    <p:cTn id="43" fill="hold" nodeType="clickPar">
                      <p:stCondLst>
                        <p:cond delay="indefinite"/>
                        <p:cond evt="onBegin" delay="0">
                          <p:tn val="42"/>
                        </p:cond>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31779">
                                            <p:txEl>
                                              <p:pRg st="9" end="9"/>
                                            </p:txEl>
                                          </p:spTgt>
                                        </p:tgtEl>
                                        <p:attrNameLst>
                                          <p:attrName>style.visibility</p:attrName>
                                        </p:attrNameLst>
                                      </p:cBhvr>
                                      <p:to>
                                        <p:strVal val="visible"/>
                                      </p:to>
                                    </p:set>
                                    <p:animEffect transition="in" filter="wipe(left)">
                                      <p:cBhvr>
                                        <p:cTn id="47" dur="500"/>
                                        <p:tgtEl>
                                          <p:spTgt spid="331779">
                                            <p:txEl>
                                              <p:pRg st="9" end="9"/>
                                            </p:txEl>
                                          </p:spTgt>
                                        </p:tgtEl>
                                      </p:cBhvr>
                                    </p:animEffect>
                                  </p:childTnLst>
                                </p:cTn>
                              </p:par>
                              <p:par>
                                <p:cTn id="48" presetID="1" presetClass="entr" presetSubtype="0" fill="hold" grpId="0" nodeType="withEffect">
                                  <p:stCondLst>
                                    <p:cond delay="0"/>
                                  </p:stCondLst>
                                  <p:childTnLst>
                                    <p:set>
                                      <p:cBhvr>
                                        <p:cTn id="49" dur="1" fill="hold">
                                          <p:stCondLst>
                                            <p:cond delay="0"/>
                                          </p:stCondLst>
                                        </p:cTn>
                                        <p:tgtEl>
                                          <p:spTgt spid="331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80" grpId="0" animBg="1"/>
    </p:bldLst>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7890" name="Rectangle 2"/>
          <p:cNvSpPr>
            <a:spLocks noGrp="1" noChangeArrowheads="1"/>
          </p:cNvSpPr>
          <p:nvPr>
            <p:ph type="title"/>
          </p:nvPr>
        </p:nvSpPr>
        <p:spPr/>
        <p:txBody>
          <a:bodyPr/>
          <a:lstStyle/>
          <a:p>
            <a:pPr eaLnBrk="1" hangingPunct="1"/>
            <a:r>
              <a:rPr lang="en-US" altLang="zh-CN" smtClean="0">
                <a:ea typeface="SimSun" pitchFamily="2" charset="-122"/>
              </a:rPr>
              <a:t>Using Registers</a:t>
            </a:r>
          </a:p>
        </p:txBody>
      </p:sp>
      <p:sp>
        <p:nvSpPr>
          <p:cNvPr id="37891" name="Rectangle 3"/>
          <p:cNvSpPr>
            <a:spLocks noGrp="1" noChangeArrowheads="1"/>
          </p:cNvSpPr>
          <p:nvPr>
            <p:ph type="body" idx="4294967295"/>
          </p:nvPr>
        </p:nvSpPr>
        <p:spPr>
          <a:xfrm>
            <a:off x="457200" y="1600200"/>
            <a:ext cx="8229600" cy="4525963"/>
          </a:xfrm>
        </p:spPr>
        <p:txBody>
          <a:bodyPr/>
          <a:lstStyle/>
          <a:p>
            <a:pPr eaLnBrk="1" hangingPunct="1"/>
            <a:r>
              <a:rPr lang="en-US" altLang="zh-CN" smtClean="0">
                <a:ea typeface="SimSun" pitchFamily="2" charset="-122"/>
              </a:rPr>
              <a:t>Registers are faster</a:t>
            </a:r>
          </a:p>
          <a:p>
            <a:pPr eaLnBrk="1" hangingPunct="1"/>
            <a:r>
              <a:rPr lang="en-US" altLang="zh-CN" smtClean="0">
                <a:ea typeface="SimSun" pitchFamily="2" charset="-122"/>
              </a:rPr>
              <a:t>Shorter instructions</a:t>
            </a:r>
          </a:p>
          <a:p>
            <a:pPr lvl="1" eaLnBrk="1" hangingPunct="1"/>
            <a:r>
              <a:rPr lang="en-US" altLang="zh-CN" smtClean="0">
                <a:ea typeface="SimSun" pitchFamily="2" charset="-122"/>
              </a:rPr>
              <a:t>The number of registers is smaller (e.g. 32 registers need 5 bits)</a:t>
            </a:r>
          </a:p>
          <a:p>
            <a:pPr eaLnBrk="1" hangingPunct="1"/>
            <a:r>
              <a:rPr lang="en-US" altLang="zh-CN" smtClean="0">
                <a:ea typeface="SimSun" pitchFamily="2" charset="-122"/>
              </a:rPr>
              <a:t>Potential speedup</a:t>
            </a:r>
          </a:p>
          <a:p>
            <a:pPr eaLnBrk="1" hangingPunct="1"/>
            <a:r>
              <a:rPr lang="en-US" altLang="zh-CN" smtClean="0">
                <a:ea typeface="SimSun" pitchFamily="2" charset="-122"/>
              </a:rPr>
              <a:t>Minimize the frequency with which data is moved back and forth between the memory and processor registers.</a:t>
            </a:r>
          </a:p>
        </p:txBody>
      </p:sp>
    </p:spTree>
    <p:extLst>
      <p:ext uri="{BB962C8B-B14F-4D97-AF65-F5344CB8AC3E}">
        <p14:creationId xmlns="" val="1381394967"/>
      </p:ext>
    </p:extLst>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IN" smtClean="0"/>
              <a:t>UNIT II</a:t>
            </a:r>
            <a:endParaRPr lang="en-IN"/>
          </a:p>
        </p:txBody>
      </p:sp>
      <p:sp>
        <p:nvSpPr>
          <p:cNvPr id="3" name="Content Placeholder 2"/>
          <p:cNvSpPr>
            <a:spLocks noGrp="1"/>
          </p:cNvSpPr>
          <p:nvPr>
            <p:ph idx="1"/>
          </p:nvPr>
        </p:nvSpPr>
        <p:spPr/>
        <p:txBody>
          <a:bodyPr/>
          <a:lstStyle/>
          <a:p>
            <a:endParaRPr lang="en-IN" smtClean="0"/>
          </a:p>
          <a:p>
            <a:endParaRPr lang="en-IN"/>
          </a:p>
          <a:p>
            <a:endParaRPr lang="en-IN" smtClean="0"/>
          </a:p>
          <a:p>
            <a:pPr marL="0" indent="0">
              <a:buNone/>
            </a:pPr>
            <a:r>
              <a:rPr lang="en-IN" smtClean="0"/>
              <a:t>				Chapter 2</a:t>
            </a:r>
            <a:endParaRPr lang="en-IN"/>
          </a:p>
        </p:txBody>
      </p:sp>
    </p:spTree>
    <p:extLst>
      <p:ext uri="{BB962C8B-B14F-4D97-AF65-F5344CB8AC3E}">
        <p14:creationId xmlns="" val="3199855572"/>
      </p:ext>
    </p:extLst>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8914" name="Rectangle 2"/>
          <p:cNvSpPr>
            <a:spLocks noGrp="1" noChangeArrowheads="1"/>
          </p:cNvSpPr>
          <p:nvPr>
            <p:ph type="title"/>
          </p:nvPr>
        </p:nvSpPr>
        <p:spPr>
          <a:xfrm>
            <a:off x="228600" y="188640"/>
            <a:ext cx="8735888" cy="504056"/>
          </a:xfrm>
        </p:spPr>
        <p:txBody>
          <a:bodyPr>
            <a:normAutofit fontScale="90000"/>
          </a:bodyPr>
          <a:lstStyle/>
          <a:p>
            <a:pPr eaLnBrk="1" hangingPunct="1"/>
            <a:r>
              <a:rPr lang="en-US" altLang="zh-CN" sz="2800" b="1" smtClean="0">
                <a:solidFill>
                  <a:srgbClr val="FF0000"/>
                </a:solidFill>
                <a:ea typeface="SimSun" pitchFamily="2" charset="-122"/>
              </a:rPr>
              <a:t>Instruction Execution and Straight-Line Sequencing</a:t>
            </a:r>
          </a:p>
        </p:txBody>
      </p:sp>
      <p:sp>
        <p:nvSpPr>
          <p:cNvPr id="51211" name="Rectangle 11"/>
          <p:cNvSpPr>
            <a:spLocks noChangeArrowheads="1"/>
          </p:cNvSpPr>
          <p:nvPr/>
        </p:nvSpPr>
        <p:spPr bwMode="auto">
          <a:xfrm>
            <a:off x="31702" y="1467235"/>
            <a:ext cx="297998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400">
                <a:solidFill>
                  <a:srgbClr val="000000"/>
                </a:solidFill>
                <a:latin typeface="Nimbus Roman No9 L"/>
                <a:ea typeface="SimSun" pitchFamily="2" charset="-122"/>
              </a:rPr>
              <a:t>Begin execution </a:t>
            </a:r>
            <a:r>
              <a:rPr lang="en-CA" altLang="zh-CN" sz="2400" smtClean="0">
                <a:solidFill>
                  <a:srgbClr val="000000"/>
                </a:solidFill>
                <a:latin typeface="Nimbus Roman No9 L"/>
                <a:ea typeface="SimSun" pitchFamily="2" charset="-122"/>
              </a:rPr>
              <a:t>here </a:t>
            </a:r>
            <a:endParaRPr lang="en-CA" altLang="zh-CN" sz="2400">
              <a:latin typeface="Times New Roman" pitchFamily="18" charset="0"/>
              <a:ea typeface="SimSun" pitchFamily="2" charset="-122"/>
            </a:endParaRPr>
          </a:p>
        </p:txBody>
      </p:sp>
      <p:sp>
        <p:nvSpPr>
          <p:cNvPr id="51216" name="Line 16"/>
          <p:cNvSpPr>
            <a:spLocks noChangeShapeType="1"/>
          </p:cNvSpPr>
          <p:nvPr/>
        </p:nvSpPr>
        <p:spPr bwMode="auto">
          <a:xfrm flipH="1">
            <a:off x="2843808" y="1607467"/>
            <a:ext cx="436580" cy="18064"/>
          </a:xfrm>
          <a:prstGeom prst="line">
            <a:avLst/>
          </a:prstGeom>
          <a:noFill/>
          <a:ln w="15875">
            <a:solidFill>
              <a:srgbClr val="000000"/>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400"/>
          </a:p>
        </p:txBody>
      </p:sp>
      <p:sp>
        <p:nvSpPr>
          <p:cNvPr id="51218" name="Rectangle 18"/>
          <p:cNvSpPr>
            <a:spLocks noChangeArrowheads="1"/>
          </p:cNvSpPr>
          <p:nvPr/>
        </p:nvSpPr>
        <p:spPr bwMode="auto">
          <a:xfrm>
            <a:off x="1973263" y="802111"/>
            <a:ext cx="260167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smtClean="0">
                <a:solidFill>
                  <a:srgbClr val="000000"/>
                </a:solidFill>
                <a:latin typeface="Nimbus Roman No9 L"/>
                <a:ea typeface="SimSun" pitchFamily="2" charset="-122"/>
              </a:rPr>
              <a:t>Address         Contents</a:t>
            </a:r>
            <a:endParaRPr lang="en-CA" altLang="zh-CN" sz="2000">
              <a:latin typeface="Times New Roman" pitchFamily="18" charset="0"/>
              <a:ea typeface="SimSun" pitchFamily="2" charset="-122"/>
            </a:endParaRPr>
          </a:p>
        </p:txBody>
      </p:sp>
      <p:grpSp>
        <p:nvGrpSpPr>
          <p:cNvPr id="7" name="Group 6"/>
          <p:cNvGrpSpPr/>
          <p:nvPr/>
        </p:nvGrpSpPr>
        <p:grpSpPr>
          <a:xfrm>
            <a:off x="3923928" y="1109888"/>
            <a:ext cx="1896269" cy="5305184"/>
            <a:chOff x="2514600" y="1846263"/>
            <a:chExt cx="1896269" cy="4070350"/>
          </a:xfrm>
        </p:grpSpPr>
        <p:sp>
          <p:nvSpPr>
            <p:cNvPr id="51210" name="Line 10"/>
            <p:cNvSpPr>
              <a:spLocks noChangeShapeType="1"/>
            </p:cNvSpPr>
            <p:nvPr/>
          </p:nvSpPr>
          <p:spPr bwMode="auto">
            <a:xfrm flipH="1">
              <a:off x="2514600" y="2897188"/>
              <a:ext cx="1887538" cy="1587"/>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27" name="Line 27"/>
            <p:cNvSpPr>
              <a:spLocks noChangeShapeType="1"/>
            </p:cNvSpPr>
            <p:nvPr/>
          </p:nvSpPr>
          <p:spPr bwMode="auto">
            <a:xfrm flipV="1">
              <a:off x="4402138" y="1846263"/>
              <a:ext cx="1587" cy="4070350"/>
            </a:xfrm>
            <a:prstGeom prst="line">
              <a:avLst/>
            </a:prstGeom>
            <a:noFill/>
            <a:ln w="158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28" name="Line 28"/>
            <p:cNvSpPr>
              <a:spLocks noChangeShapeType="1"/>
            </p:cNvSpPr>
            <p:nvPr/>
          </p:nvSpPr>
          <p:spPr bwMode="auto">
            <a:xfrm flipH="1">
              <a:off x="2514600" y="5719763"/>
              <a:ext cx="1887538" cy="1587"/>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29" name="Line 29"/>
            <p:cNvSpPr>
              <a:spLocks noChangeShapeType="1"/>
            </p:cNvSpPr>
            <p:nvPr/>
          </p:nvSpPr>
          <p:spPr bwMode="auto">
            <a:xfrm flipH="1">
              <a:off x="2514600" y="4487863"/>
              <a:ext cx="1887538" cy="1587"/>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30" name="Line 30"/>
            <p:cNvSpPr>
              <a:spLocks noChangeShapeType="1"/>
            </p:cNvSpPr>
            <p:nvPr/>
          </p:nvSpPr>
          <p:spPr bwMode="auto">
            <a:xfrm flipH="1">
              <a:off x="2514600" y="4767263"/>
              <a:ext cx="1887538" cy="1587"/>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31" name="Line 31"/>
            <p:cNvSpPr>
              <a:spLocks noChangeShapeType="1"/>
            </p:cNvSpPr>
            <p:nvPr/>
          </p:nvSpPr>
          <p:spPr bwMode="auto">
            <a:xfrm flipH="1">
              <a:off x="2514600" y="5440363"/>
              <a:ext cx="1887538" cy="1587"/>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32" name="Line 32"/>
            <p:cNvSpPr>
              <a:spLocks noChangeShapeType="1"/>
            </p:cNvSpPr>
            <p:nvPr/>
          </p:nvSpPr>
          <p:spPr bwMode="auto">
            <a:xfrm flipH="1">
              <a:off x="2514600" y="3832225"/>
              <a:ext cx="1887538" cy="1588"/>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33" name="Line 33"/>
            <p:cNvSpPr>
              <a:spLocks noChangeShapeType="1"/>
            </p:cNvSpPr>
            <p:nvPr/>
          </p:nvSpPr>
          <p:spPr bwMode="auto">
            <a:xfrm flipH="1">
              <a:off x="2514600" y="3552825"/>
              <a:ext cx="1887538" cy="1588"/>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34" name="Line 34"/>
            <p:cNvSpPr>
              <a:spLocks noChangeShapeType="1"/>
            </p:cNvSpPr>
            <p:nvPr/>
          </p:nvSpPr>
          <p:spPr bwMode="auto">
            <a:xfrm flipV="1">
              <a:off x="2514600" y="1846263"/>
              <a:ext cx="1588" cy="4070350"/>
            </a:xfrm>
            <a:prstGeom prst="line">
              <a:avLst/>
            </a:prstGeom>
            <a:noFill/>
            <a:ln w="158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35" name="Line 35"/>
            <p:cNvSpPr>
              <a:spLocks noChangeShapeType="1"/>
            </p:cNvSpPr>
            <p:nvPr/>
          </p:nvSpPr>
          <p:spPr bwMode="auto">
            <a:xfrm flipH="1">
              <a:off x="2523331" y="2004054"/>
              <a:ext cx="1887538" cy="1587"/>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36" name="Line 36"/>
            <p:cNvSpPr>
              <a:spLocks noChangeShapeType="1"/>
            </p:cNvSpPr>
            <p:nvPr/>
          </p:nvSpPr>
          <p:spPr bwMode="auto">
            <a:xfrm flipH="1">
              <a:off x="2514600" y="2322513"/>
              <a:ext cx="1887538" cy="1587"/>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37" name="Line 37"/>
            <p:cNvSpPr>
              <a:spLocks noChangeShapeType="1"/>
            </p:cNvSpPr>
            <p:nvPr/>
          </p:nvSpPr>
          <p:spPr bwMode="auto">
            <a:xfrm flipH="1">
              <a:off x="2514600" y="2601913"/>
              <a:ext cx="1887538" cy="1587"/>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51207" name="Rectangle 7"/>
          <p:cNvSpPr>
            <a:spLocks noChangeArrowheads="1"/>
          </p:cNvSpPr>
          <p:nvPr/>
        </p:nvSpPr>
        <p:spPr bwMode="auto">
          <a:xfrm>
            <a:off x="3942388" y="2118278"/>
            <a:ext cx="162544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400" smtClean="0">
                <a:solidFill>
                  <a:srgbClr val="000000"/>
                </a:solidFill>
                <a:latin typeface="Nimbus Roman No9 L"/>
                <a:ea typeface="SimSun" pitchFamily="2" charset="-122"/>
              </a:rPr>
              <a:t>Move R0, C</a:t>
            </a:r>
            <a:endParaRPr lang="en-CA" altLang="zh-CN" sz="2400">
              <a:latin typeface="Times New Roman" pitchFamily="18" charset="0"/>
              <a:ea typeface="SimSun" pitchFamily="2" charset="-122"/>
            </a:endParaRPr>
          </a:p>
        </p:txBody>
      </p:sp>
      <p:sp>
        <p:nvSpPr>
          <p:cNvPr id="51212" name="Rectangle 12"/>
          <p:cNvSpPr>
            <a:spLocks noChangeArrowheads="1"/>
          </p:cNvSpPr>
          <p:nvPr/>
        </p:nvSpPr>
        <p:spPr bwMode="auto">
          <a:xfrm>
            <a:off x="3979248" y="1363355"/>
            <a:ext cx="159082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400" smtClean="0">
                <a:solidFill>
                  <a:srgbClr val="000000"/>
                </a:solidFill>
                <a:latin typeface="Nimbus Roman No9 L"/>
                <a:ea typeface="SimSun" pitchFamily="2" charset="-122"/>
              </a:rPr>
              <a:t>Move A, R0</a:t>
            </a:r>
            <a:endParaRPr lang="en-CA" altLang="zh-CN" sz="2400">
              <a:latin typeface="Times New Roman" pitchFamily="18" charset="0"/>
              <a:ea typeface="SimSun" pitchFamily="2" charset="-122"/>
            </a:endParaRPr>
          </a:p>
        </p:txBody>
      </p:sp>
      <p:sp>
        <p:nvSpPr>
          <p:cNvPr id="51241" name="Rectangle 41"/>
          <p:cNvSpPr>
            <a:spLocks noChangeArrowheads="1"/>
          </p:cNvSpPr>
          <p:nvPr/>
        </p:nvSpPr>
        <p:spPr bwMode="auto">
          <a:xfrm>
            <a:off x="3979248" y="1748946"/>
            <a:ext cx="165750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400" smtClean="0">
                <a:solidFill>
                  <a:srgbClr val="000000"/>
                </a:solidFill>
                <a:latin typeface="Nimbus Roman No9 L"/>
                <a:ea typeface="SimSun" pitchFamily="2" charset="-122"/>
              </a:rPr>
              <a:t>Add    B, R0</a:t>
            </a:r>
            <a:endParaRPr lang="en-CA" altLang="zh-CN" sz="2400">
              <a:latin typeface="Times New Roman" pitchFamily="18" charset="0"/>
              <a:ea typeface="SimSun" pitchFamily="2" charset="-122"/>
            </a:endParaRPr>
          </a:p>
        </p:txBody>
      </p:sp>
      <p:sp>
        <p:nvSpPr>
          <p:cNvPr id="51208" name="Rectangle 8"/>
          <p:cNvSpPr>
            <a:spLocks noChangeArrowheads="1"/>
          </p:cNvSpPr>
          <p:nvPr/>
        </p:nvSpPr>
        <p:spPr bwMode="auto">
          <a:xfrm>
            <a:off x="3139450" y="2118278"/>
            <a:ext cx="68930" cy="4603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400" i="1">
                <a:solidFill>
                  <a:srgbClr val="000000"/>
                </a:solidFill>
                <a:latin typeface="Nimbus Roman No9 L"/>
                <a:ea typeface="SimSun" pitchFamily="2" charset="-122"/>
              </a:rPr>
              <a:t>i</a:t>
            </a:r>
            <a:endParaRPr lang="en-CA" altLang="zh-CN" sz="2400">
              <a:latin typeface="Times New Roman" pitchFamily="18" charset="0"/>
              <a:ea typeface="SimSun" pitchFamily="2" charset="-122"/>
            </a:endParaRPr>
          </a:p>
        </p:txBody>
      </p:sp>
      <p:sp>
        <p:nvSpPr>
          <p:cNvPr id="51209" name="Rectangle 9"/>
          <p:cNvSpPr>
            <a:spLocks noChangeArrowheads="1"/>
          </p:cNvSpPr>
          <p:nvPr/>
        </p:nvSpPr>
        <p:spPr bwMode="auto">
          <a:xfrm>
            <a:off x="3188663" y="2118278"/>
            <a:ext cx="520976" cy="4603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CA" sz="2400">
                <a:solidFill>
                  <a:srgbClr val="000000"/>
                </a:solidFill>
                <a:latin typeface="Nimbus Roman No9 L"/>
                <a:ea typeface="SimSun" pitchFamily="2" charset="-122"/>
              </a:rPr>
              <a:t> </a:t>
            </a:r>
            <a:r>
              <a:rPr lang="en-CA" altLang="zh-CN" sz="2400">
                <a:solidFill>
                  <a:srgbClr val="000000"/>
                </a:solidFill>
                <a:latin typeface="Nimbus Roman No9 L"/>
                <a:ea typeface="SimSun" pitchFamily="2" charset="-122"/>
              </a:rPr>
              <a:t>+ 8</a:t>
            </a:r>
            <a:endParaRPr lang="en-CA" altLang="zh-CN" sz="2400">
              <a:latin typeface="Times New Roman" pitchFamily="18" charset="0"/>
              <a:ea typeface="SimSun" pitchFamily="2" charset="-122"/>
            </a:endParaRPr>
          </a:p>
        </p:txBody>
      </p:sp>
      <p:sp>
        <p:nvSpPr>
          <p:cNvPr id="51213" name="Rectangle 13"/>
          <p:cNvSpPr>
            <a:spLocks noChangeArrowheads="1"/>
          </p:cNvSpPr>
          <p:nvPr/>
        </p:nvSpPr>
        <p:spPr bwMode="auto">
          <a:xfrm>
            <a:off x="3139450" y="1421705"/>
            <a:ext cx="408766" cy="4603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400" i="1" smtClean="0">
                <a:solidFill>
                  <a:srgbClr val="000000"/>
                </a:solidFill>
                <a:latin typeface="Nimbus Roman No9 L"/>
                <a:ea typeface="SimSun" pitchFamily="2" charset="-122"/>
              </a:rPr>
              <a:t>    i</a:t>
            </a:r>
            <a:endParaRPr lang="en-CA" altLang="zh-CN" sz="2400">
              <a:latin typeface="Times New Roman" pitchFamily="18" charset="0"/>
              <a:ea typeface="SimSun" pitchFamily="2" charset="-122"/>
            </a:endParaRPr>
          </a:p>
        </p:txBody>
      </p:sp>
      <p:sp>
        <p:nvSpPr>
          <p:cNvPr id="51214" name="Freeform 14"/>
          <p:cNvSpPr/>
          <p:nvPr/>
        </p:nvSpPr>
        <p:spPr bwMode="auto">
          <a:xfrm>
            <a:off x="3249439" y="1585953"/>
            <a:ext cx="98425" cy="39578"/>
          </a:xfrm>
          <a:custGeom>
            <a:gdLst>
              <a:gd name="T0" fmla="*/ 0 w 6"/>
              <a:gd name="T1" fmla="*/ 31750 h 2"/>
              <a:gd name="T2" fmla="*/ 98425 w 6"/>
              <a:gd name="T3" fmla="*/ 15875 h 2"/>
              <a:gd name="T4" fmla="*/ 0 w 6"/>
              <a:gd name="T5" fmla="*/ 0 h 2"/>
              <a:gd name="T6" fmla="*/ 0 w 6"/>
              <a:gd name="T7" fmla="*/ 15875 h 2"/>
              <a:gd name="T8" fmla="*/ 0 w 6"/>
              <a:gd name="T9" fmla="*/ 31750 h 2"/>
              <a:gd name="T10" fmla="*/ 0 60000 65536"/>
              <a:gd name="T11" fmla="*/ 0 60000 65536"/>
              <a:gd name="T12" fmla="*/ 0 60000 65536"/>
              <a:gd name="T13" fmla="*/ 0 60000 65536"/>
              <a:gd name="T14" fmla="*/ 0 60000 65536"/>
              <a:gd name="T15" fmla="*/ 0 w 6"/>
              <a:gd name="T16" fmla="*/ 0 h 2"/>
              <a:gd name="T17" fmla="*/ 6 w 6"/>
              <a:gd name="T18" fmla="*/ 2 h 2"/>
            </a:gd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15875">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400"/>
          </a:p>
        </p:txBody>
      </p:sp>
      <p:sp>
        <p:nvSpPr>
          <p:cNvPr id="51215" name="Freeform 15"/>
          <p:cNvSpPr/>
          <p:nvPr/>
        </p:nvSpPr>
        <p:spPr bwMode="auto">
          <a:xfrm>
            <a:off x="3249439" y="1585953"/>
            <a:ext cx="98425" cy="39578"/>
          </a:xfrm>
          <a:custGeom>
            <a:gdLst>
              <a:gd name="T0" fmla="*/ 0 w 62"/>
              <a:gd name="T1" fmla="*/ 31750 h 20"/>
              <a:gd name="T2" fmla="*/ 98425 w 62"/>
              <a:gd name="T3" fmla="*/ 15875 h 20"/>
              <a:gd name="T4" fmla="*/ 0 w 62"/>
              <a:gd name="T5" fmla="*/ 0 h 20"/>
              <a:gd name="T6" fmla="*/ 0 w 62"/>
              <a:gd name="T7" fmla="*/ 15875 h 20"/>
              <a:gd name="T8" fmla="*/ 0 w 62"/>
              <a:gd name="T9" fmla="*/ 31750 h 20"/>
              <a:gd name="T10" fmla="*/ 0 60000 65536"/>
              <a:gd name="T11" fmla="*/ 0 60000 65536"/>
              <a:gd name="T12" fmla="*/ 0 60000 65536"/>
              <a:gd name="T13" fmla="*/ 0 60000 65536"/>
              <a:gd name="T14" fmla="*/ 0 60000 65536"/>
              <a:gd name="T15" fmla="*/ 0 w 62"/>
              <a:gd name="T16" fmla="*/ 0 h 20"/>
              <a:gd name="T17" fmla="*/ 62 w 62"/>
              <a:gd name="T18" fmla="*/ 20 h 20"/>
            </a:gdLst>
            <a:cxnLst>
              <a:cxn ang="T10">
                <a:pos x="T0" y="T1"/>
              </a:cxn>
              <a:cxn ang="T11">
                <a:pos x="T2" y="T3"/>
              </a:cxn>
              <a:cxn ang="T12">
                <a:pos x="T4" y="T5"/>
              </a:cxn>
              <a:cxn ang="T13">
                <a:pos x="T6" y="T7"/>
              </a:cxn>
              <a:cxn ang="T14">
                <a:pos x="T8" y="T9"/>
              </a:cxn>
            </a:cxnLst>
            <a:rect l="T15" t="T16" r="T17" b="T18"/>
            <a:pathLst>
              <a:path w="62" h="20">
                <a:moveTo>
                  <a:pt x="0" y="20"/>
                </a:moveTo>
                <a:lnTo>
                  <a:pt x="62" y="10"/>
                </a:lnTo>
                <a:lnTo>
                  <a:pt x="0" y="0"/>
                </a:lnTo>
                <a:lnTo>
                  <a:pt x="0" y="10"/>
                </a:lnTo>
                <a:lnTo>
                  <a:pt x="0" y="20"/>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400"/>
          </a:p>
        </p:txBody>
      </p:sp>
      <p:sp>
        <p:nvSpPr>
          <p:cNvPr id="51219" name="Rectangle 19"/>
          <p:cNvSpPr>
            <a:spLocks noChangeArrowheads="1"/>
          </p:cNvSpPr>
          <p:nvPr/>
        </p:nvSpPr>
        <p:spPr bwMode="auto">
          <a:xfrm>
            <a:off x="3274100" y="5239782"/>
            <a:ext cx="222818" cy="4603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400">
                <a:solidFill>
                  <a:srgbClr val="000000"/>
                </a:solidFill>
                <a:latin typeface="Nimbus Roman No9 L"/>
                <a:ea typeface="SimSun" pitchFamily="2" charset="-122"/>
              </a:rPr>
              <a:t>C</a:t>
            </a:r>
            <a:endParaRPr lang="en-CA" altLang="zh-CN" sz="2400">
              <a:latin typeface="Times New Roman" pitchFamily="18" charset="0"/>
              <a:ea typeface="SimSun" pitchFamily="2" charset="-122"/>
            </a:endParaRPr>
          </a:p>
        </p:txBody>
      </p:sp>
      <p:sp>
        <p:nvSpPr>
          <p:cNvPr id="51220" name="Rectangle 20"/>
          <p:cNvSpPr>
            <a:spLocks noChangeArrowheads="1"/>
          </p:cNvSpPr>
          <p:nvPr/>
        </p:nvSpPr>
        <p:spPr bwMode="auto">
          <a:xfrm>
            <a:off x="3274100" y="3997316"/>
            <a:ext cx="205184" cy="4603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400">
                <a:solidFill>
                  <a:srgbClr val="000000"/>
                </a:solidFill>
                <a:latin typeface="Nimbus Roman No9 L"/>
                <a:ea typeface="SimSun" pitchFamily="2" charset="-122"/>
              </a:rPr>
              <a:t>B</a:t>
            </a:r>
            <a:endParaRPr lang="en-CA" altLang="zh-CN" sz="2400">
              <a:latin typeface="Times New Roman" pitchFamily="18" charset="0"/>
              <a:ea typeface="SimSun" pitchFamily="2" charset="-122"/>
            </a:endParaRPr>
          </a:p>
        </p:txBody>
      </p:sp>
      <p:sp>
        <p:nvSpPr>
          <p:cNvPr id="51221" name="Rectangle 21"/>
          <p:cNvSpPr>
            <a:spLocks noChangeArrowheads="1"/>
          </p:cNvSpPr>
          <p:nvPr/>
        </p:nvSpPr>
        <p:spPr bwMode="auto">
          <a:xfrm>
            <a:off x="3292842" y="2830495"/>
            <a:ext cx="205184" cy="4603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400">
                <a:solidFill>
                  <a:srgbClr val="000000"/>
                </a:solidFill>
                <a:latin typeface="Nimbus Roman No9 L"/>
                <a:ea typeface="SimSun" pitchFamily="2" charset="-122"/>
              </a:rPr>
              <a:t>A</a:t>
            </a:r>
            <a:endParaRPr lang="en-CA" altLang="zh-CN" sz="2400">
              <a:latin typeface="Times New Roman" pitchFamily="18" charset="0"/>
              <a:ea typeface="SimSun" pitchFamily="2" charset="-122"/>
            </a:endParaRPr>
          </a:p>
        </p:txBody>
      </p:sp>
      <p:sp>
        <p:nvSpPr>
          <p:cNvPr id="51242" name="Rectangle 42"/>
          <p:cNvSpPr>
            <a:spLocks noChangeArrowheads="1"/>
          </p:cNvSpPr>
          <p:nvPr/>
        </p:nvSpPr>
        <p:spPr bwMode="auto">
          <a:xfrm>
            <a:off x="3139450" y="1769992"/>
            <a:ext cx="68930" cy="4603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400" i="1">
                <a:solidFill>
                  <a:srgbClr val="000000"/>
                </a:solidFill>
                <a:latin typeface="Nimbus Roman No9 L"/>
                <a:ea typeface="SimSun" pitchFamily="2" charset="-122"/>
              </a:rPr>
              <a:t>i</a:t>
            </a:r>
            <a:endParaRPr lang="en-CA" altLang="zh-CN" sz="2400">
              <a:latin typeface="Times New Roman" pitchFamily="18" charset="0"/>
              <a:ea typeface="SimSun" pitchFamily="2" charset="-122"/>
            </a:endParaRPr>
          </a:p>
        </p:txBody>
      </p:sp>
      <p:sp>
        <p:nvSpPr>
          <p:cNvPr id="51243" name="Rectangle 43"/>
          <p:cNvSpPr>
            <a:spLocks noChangeArrowheads="1"/>
          </p:cNvSpPr>
          <p:nvPr/>
        </p:nvSpPr>
        <p:spPr bwMode="auto">
          <a:xfrm>
            <a:off x="3188663" y="1769992"/>
            <a:ext cx="520976" cy="4603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CA" sz="2400">
                <a:solidFill>
                  <a:srgbClr val="000000"/>
                </a:solidFill>
                <a:latin typeface="Nimbus Roman No9 L"/>
                <a:ea typeface="SimSun" pitchFamily="2" charset="-122"/>
              </a:rPr>
              <a:t> </a:t>
            </a:r>
            <a:r>
              <a:rPr lang="en-CA" altLang="zh-CN" sz="2400">
                <a:solidFill>
                  <a:srgbClr val="000000"/>
                </a:solidFill>
                <a:latin typeface="Nimbus Roman No9 L"/>
                <a:ea typeface="SimSun" pitchFamily="2" charset="-122"/>
              </a:rPr>
              <a:t>+ 4</a:t>
            </a:r>
            <a:endParaRPr lang="en-CA" altLang="zh-CN" sz="2400">
              <a:latin typeface="Times New Roman" pitchFamily="18" charset="0"/>
              <a:ea typeface="SimSun" pitchFamily="2" charset="-122"/>
            </a:endParaRPr>
          </a:p>
        </p:txBody>
      </p:sp>
      <p:sp>
        <p:nvSpPr>
          <p:cNvPr id="51244" name="Freeform 44"/>
          <p:cNvSpPr/>
          <p:nvPr/>
        </p:nvSpPr>
        <p:spPr bwMode="auto">
          <a:xfrm>
            <a:off x="4932040" y="2780928"/>
            <a:ext cx="17462" cy="15875"/>
          </a:xfrm>
          <a:custGeom>
            <a:gdLst>
              <a:gd name="T0" fmla="*/ 0 w 1"/>
              <a:gd name="T1" fmla="*/ 0 h 1"/>
              <a:gd name="T2" fmla="*/ 0 w 1"/>
              <a:gd name="T3" fmla="*/ 0 h 1"/>
              <a:gd name="T4" fmla="*/ 0 w 1"/>
              <a:gd name="T5" fmla="*/ 15875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400" b="1">
              <a:latin typeface="Arial" pitchFamily="34" charset="0"/>
              <a:cs typeface="Arial" pitchFamily="34" charset="0"/>
            </a:endParaRPr>
          </a:p>
        </p:txBody>
      </p:sp>
      <p:sp>
        <p:nvSpPr>
          <p:cNvPr id="51245" name="Freeform 45"/>
          <p:cNvSpPr/>
          <p:nvPr/>
        </p:nvSpPr>
        <p:spPr bwMode="auto">
          <a:xfrm>
            <a:off x="4932040" y="2879353"/>
            <a:ext cx="17462" cy="15875"/>
          </a:xfrm>
          <a:custGeom>
            <a:gdLst>
              <a:gd name="T0" fmla="*/ 0 w 1"/>
              <a:gd name="T1" fmla="*/ 0 h 1"/>
              <a:gd name="T2" fmla="*/ 0 w 1"/>
              <a:gd name="T3" fmla="*/ 0 h 1"/>
              <a:gd name="T4" fmla="*/ 0 w 1"/>
              <a:gd name="T5" fmla="*/ 15875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400" b="1">
              <a:latin typeface="Arial" pitchFamily="34" charset="0"/>
              <a:cs typeface="Arial" pitchFamily="34" charset="0"/>
            </a:endParaRPr>
          </a:p>
        </p:txBody>
      </p:sp>
      <p:sp>
        <p:nvSpPr>
          <p:cNvPr id="51246" name="Freeform 46"/>
          <p:cNvSpPr/>
          <p:nvPr/>
        </p:nvSpPr>
        <p:spPr bwMode="auto">
          <a:xfrm>
            <a:off x="4932040" y="2993653"/>
            <a:ext cx="17462" cy="17462"/>
          </a:xfrm>
          <a:custGeom>
            <a:gdLst>
              <a:gd name="T0" fmla="*/ 0 w 1"/>
              <a:gd name="T1" fmla="*/ 0 h 1"/>
              <a:gd name="T2" fmla="*/ 0 w 1"/>
              <a:gd name="T3" fmla="*/ 0 h 1"/>
              <a:gd name="T4" fmla="*/ 0 w 1"/>
              <a:gd name="T5" fmla="*/ 17462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400" b="1">
              <a:latin typeface="Arial" pitchFamily="34" charset="0"/>
              <a:cs typeface="Arial" pitchFamily="34" charset="0"/>
            </a:endParaRPr>
          </a:p>
        </p:txBody>
      </p:sp>
      <p:grpSp>
        <p:nvGrpSpPr>
          <p:cNvPr id="3" name="Group 2"/>
          <p:cNvGrpSpPr/>
          <p:nvPr/>
        </p:nvGrpSpPr>
        <p:grpSpPr>
          <a:xfrm>
            <a:off x="6174538" y="1729697"/>
            <a:ext cx="106450" cy="867684"/>
            <a:chOff x="6174538" y="1729697"/>
            <a:chExt cx="106450" cy="867684"/>
          </a:xfrm>
        </p:grpSpPr>
        <p:sp>
          <p:nvSpPr>
            <p:cNvPr id="51253" name="Freeform 53"/>
            <p:cNvSpPr/>
            <p:nvPr/>
          </p:nvSpPr>
          <p:spPr bwMode="auto">
            <a:xfrm>
              <a:off x="6182563" y="1729697"/>
              <a:ext cx="98425" cy="442912"/>
            </a:xfrm>
            <a:custGeom>
              <a:gdLst>
                <a:gd name="T0" fmla="*/ 0 w 6"/>
                <a:gd name="T1" fmla="*/ 0 h 27"/>
                <a:gd name="T2" fmla="*/ 32808 w 6"/>
                <a:gd name="T3" fmla="*/ 16404 h 27"/>
                <a:gd name="T4" fmla="*/ 49213 w 6"/>
                <a:gd name="T5" fmla="*/ 16404 h 27"/>
                <a:gd name="T6" fmla="*/ 49213 w 6"/>
                <a:gd name="T7" fmla="*/ 32808 h 27"/>
                <a:gd name="T8" fmla="*/ 49213 w 6"/>
                <a:gd name="T9" fmla="*/ 32808 h 27"/>
                <a:gd name="T10" fmla="*/ 49213 w 6"/>
                <a:gd name="T11" fmla="*/ 49212 h 27"/>
                <a:gd name="T12" fmla="*/ 49213 w 6"/>
                <a:gd name="T13" fmla="*/ 114829 h 27"/>
                <a:gd name="T14" fmla="*/ 49213 w 6"/>
                <a:gd name="T15" fmla="*/ 196850 h 27"/>
                <a:gd name="T16" fmla="*/ 49213 w 6"/>
                <a:gd name="T17" fmla="*/ 278871 h 27"/>
                <a:gd name="T18" fmla="*/ 49213 w 6"/>
                <a:gd name="T19" fmla="*/ 360891 h 27"/>
                <a:gd name="T20" fmla="*/ 49213 w 6"/>
                <a:gd name="T21" fmla="*/ 377295 h 27"/>
                <a:gd name="T22" fmla="*/ 49213 w 6"/>
                <a:gd name="T23" fmla="*/ 410104 h 27"/>
                <a:gd name="T24" fmla="*/ 49213 w 6"/>
                <a:gd name="T25" fmla="*/ 410104 h 27"/>
                <a:gd name="T26" fmla="*/ 65617 w 6"/>
                <a:gd name="T27" fmla="*/ 426508 h 27"/>
                <a:gd name="T28" fmla="*/ 98425 w 6"/>
                <a:gd name="T29" fmla="*/ 442912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
                <a:gd name="T46" fmla="*/ 0 h 27"/>
                <a:gd name="T47" fmla="*/ 6 w 6"/>
                <a:gd name="T48" fmla="*/ 27 h 27"/>
              </a:gd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 h="27">
                  <a:moveTo>
                    <a:pt x="0" y="0"/>
                  </a:moveTo>
                  <a:lnTo>
                    <a:pt x="2" y="1"/>
                  </a:lnTo>
                  <a:lnTo>
                    <a:pt x="3" y="1"/>
                  </a:lnTo>
                  <a:lnTo>
                    <a:pt x="3" y="2"/>
                  </a:lnTo>
                  <a:lnTo>
                    <a:pt x="3" y="3"/>
                  </a:lnTo>
                  <a:lnTo>
                    <a:pt x="3" y="7"/>
                  </a:lnTo>
                  <a:lnTo>
                    <a:pt x="3" y="12"/>
                  </a:lnTo>
                  <a:lnTo>
                    <a:pt x="3" y="17"/>
                  </a:lnTo>
                  <a:lnTo>
                    <a:pt x="3" y="22"/>
                  </a:lnTo>
                  <a:lnTo>
                    <a:pt x="3" y="23"/>
                  </a:lnTo>
                  <a:lnTo>
                    <a:pt x="3" y="25"/>
                  </a:lnTo>
                  <a:lnTo>
                    <a:pt x="4" y="26"/>
                  </a:lnTo>
                  <a:lnTo>
                    <a:pt x="6" y="27"/>
                  </a:lnTo>
                </a:path>
              </a:pathLst>
            </a:custGeom>
            <a:noFill/>
            <a:ln w="15875">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54" name="Freeform 54"/>
            <p:cNvSpPr/>
            <p:nvPr/>
          </p:nvSpPr>
          <p:spPr bwMode="auto">
            <a:xfrm>
              <a:off x="6174538" y="2154468"/>
              <a:ext cx="98425" cy="442913"/>
            </a:xfrm>
            <a:custGeom>
              <a:gdLst>
                <a:gd name="T0" fmla="*/ 0 w 6"/>
                <a:gd name="T1" fmla="*/ 442913 h 27"/>
                <a:gd name="T2" fmla="*/ 32808 w 6"/>
                <a:gd name="T3" fmla="*/ 426509 h 27"/>
                <a:gd name="T4" fmla="*/ 49213 w 6"/>
                <a:gd name="T5" fmla="*/ 410105 h 27"/>
                <a:gd name="T6" fmla="*/ 49213 w 6"/>
                <a:gd name="T7" fmla="*/ 410105 h 27"/>
                <a:gd name="T8" fmla="*/ 49213 w 6"/>
                <a:gd name="T9" fmla="*/ 393700 h 27"/>
                <a:gd name="T10" fmla="*/ 49213 w 6"/>
                <a:gd name="T11" fmla="*/ 328084 h 27"/>
                <a:gd name="T12" fmla="*/ 49213 w 6"/>
                <a:gd name="T13" fmla="*/ 246063 h 27"/>
                <a:gd name="T14" fmla="*/ 49213 w 6"/>
                <a:gd name="T15" fmla="*/ 147638 h 27"/>
                <a:gd name="T16" fmla="*/ 49213 w 6"/>
                <a:gd name="T17" fmla="*/ 82021 h 27"/>
                <a:gd name="T18" fmla="*/ 49213 w 6"/>
                <a:gd name="T19" fmla="*/ 49213 h 27"/>
                <a:gd name="T20" fmla="*/ 49213 w 6"/>
                <a:gd name="T21" fmla="*/ 32808 h 27"/>
                <a:gd name="T22" fmla="*/ 49213 w 6"/>
                <a:gd name="T23" fmla="*/ 16404 h 27"/>
                <a:gd name="T24" fmla="*/ 65617 w 6"/>
                <a:gd name="T25" fmla="*/ 16404 h 27"/>
                <a:gd name="T26" fmla="*/ 98425 w 6"/>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27"/>
                <a:gd name="T44" fmla="*/ 6 w 6"/>
                <a:gd name="T45" fmla="*/ 27 h 27"/>
              </a:gd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27">
                  <a:moveTo>
                    <a:pt x="0" y="27"/>
                  </a:moveTo>
                  <a:lnTo>
                    <a:pt x="2" y="26"/>
                  </a:lnTo>
                  <a:lnTo>
                    <a:pt x="3" y="25"/>
                  </a:lnTo>
                  <a:lnTo>
                    <a:pt x="3" y="24"/>
                  </a:lnTo>
                  <a:lnTo>
                    <a:pt x="3" y="20"/>
                  </a:lnTo>
                  <a:lnTo>
                    <a:pt x="3" y="15"/>
                  </a:lnTo>
                  <a:lnTo>
                    <a:pt x="3" y="9"/>
                  </a:lnTo>
                  <a:lnTo>
                    <a:pt x="3" y="5"/>
                  </a:lnTo>
                  <a:lnTo>
                    <a:pt x="3" y="3"/>
                  </a:lnTo>
                  <a:lnTo>
                    <a:pt x="3" y="2"/>
                  </a:lnTo>
                  <a:lnTo>
                    <a:pt x="3" y="1"/>
                  </a:lnTo>
                  <a:lnTo>
                    <a:pt x="4" y="1"/>
                  </a:lnTo>
                  <a:lnTo>
                    <a:pt x="6" y="0"/>
                  </a:lnTo>
                </a:path>
              </a:pathLst>
            </a:custGeom>
            <a:noFill/>
            <a:ln w="15875">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4" name="Group 3"/>
          <p:cNvGrpSpPr/>
          <p:nvPr/>
        </p:nvGrpSpPr>
        <p:grpSpPr>
          <a:xfrm>
            <a:off x="6182563" y="3768725"/>
            <a:ext cx="393700" cy="1919287"/>
            <a:chOff x="4500563" y="3668713"/>
            <a:chExt cx="393700" cy="1919287"/>
          </a:xfrm>
        </p:grpSpPr>
        <p:sp>
          <p:nvSpPr>
            <p:cNvPr id="51238" name="Freeform 38"/>
            <p:cNvSpPr/>
            <p:nvPr/>
          </p:nvSpPr>
          <p:spPr bwMode="auto">
            <a:xfrm>
              <a:off x="4516438" y="4619625"/>
              <a:ext cx="98425" cy="33338"/>
            </a:xfrm>
            <a:custGeom>
              <a:gdLst>
                <a:gd name="T0" fmla="*/ 98425 w 6"/>
                <a:gd name="T1" fmla="*/ 0 h 2"/>
                <a:gd name="T2" fmla="*/ 0 w 6"/>
                <a:gd name="T3" fmla="*/ 16669 h 2"/>
                <a:gd name="T4" fmla="*/ 98425 w 6"/>
                <a:gd name="T5" fmla="*/ 33338 h 2"/>
                <a:gd name="T6" fmla="*/ 98425 w 6"/>
                <a:gd name="T7" fmla="*/ 16669 h 2"/>
                <a:gd name="T8" fmla="*/ 98425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5875">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39" name="Freeform 39"/>
            <p:cNvSpPr/>
            <p:nvPr/>
          </p:nvSpPr>
          <p:spPr bwMode="auto">
            <a:xfrm>
              <a:off x="4516438" y="4619625"/>
              <a:ext cx="98425" cy="33338"/>
            </a:xfrm>
            <a:custGeom>
              <a:gdLst>
                <a:gd name="T0" fmla="*/ 98425 w 62"/>
                <a:gd name="T1" fmla="*/ 0 h 21"/>
                <a:gd name="T2" fmla="*/ 0 w 62"/>
                <a:gd name="T3" fmla="*/ 15875 h 21"/>
                <a:gd name="T4" fmla="*/ 98425 w 62"/>
                <a:gd name="T5" fmla="*/ 33338 h 21"/>
                <a:gd name="T6" fmla="*/ 98425 w 62"/>
                <a:gd name="T7" fmla="*/ 15875 h 21"/>
                <a:gd name="T8" fmla="*/ 98425 w 62"/>
                <a:gd name="T9" fmla="*/ 0 h 21"/>
                <a:gd name="T10" fmla="*/ 0 60000 65536"/>
                <a:gd name="T11" fmla="*/ 0 60000 65536"/>
                <a:gd name="T12" fmla="*/ 0 60000 65536"/>
                <a:gd name="T13" fmla="*/ 0 60000 65536"/>
                <a:gd name="T14" fmla="*/ 0 60000 65536"/>
                <a:gd name="T15" fmla="*/ 0 w 62"/>
                <a:gd name="T16" fmla="*/ 0 h 21"/>
                <a:gd name="T17" fmla="*/ 62 w 62"/>
                <a:gd name="T18" fmla="*/ 21 h 21"/>
              </a:gdLst>
              <a:cxnLst>
                <a:cxn ang="T10">
                  <a:pos x="T0" y="T1"/>
                </a:cxn>
                <a:cxn ang="T11">
                  <a:pos x="T2" y="T3"/>
                </a:cxn>
                <a:cxn ang="T12">
                  <a:pos x="T4" y="T5"/>
                </a:cxn>
                <a:cxn ang="T13">
                  <a:pos x="T6" y="T7"/>
                </a:cxn>
                <a:cxn ang="T14">
                  <a:pos x="T8" y="T9"/>
                </a:cxn>
              </a:cxnLst>
              <a:rect l="T15" t="T16" r="T17" b="T18"/>
              <a:pathLst>
                <a:path w="62" h="21">
                  <a:moveTo>
                    <a:pt x="62" y="0"/>
                  </a:moveTo>
                  <a:lnTo>
                    <a:pt x="0" y="10"/>
                  </a:lnTo>
                  <a:lnTo>
                    <a:pt x="62" y="21"/>
                  </a:lnTo>
                  <a:lnTo>
                    <a:pt x="62" y="10"/>
                  </a:lnTo>
                  <a:lnTo>
                    <a:pt x="62" y="0"/>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40" name="Line 40"/>
            <p:cNvSpPr>
              <a:spLocks noChangeShapeType="1"/>
            </p:cNvSpPr>
            <p:nvPr/>
          </p:nvSpPr>
          <p:spPr bwMode="auto">
            <a:xfrm>
              <a:off x="4632325" y="4635500"/>
              <a:ext cx="246063" cy="1588"/>
            </a:xfrm>
            <a:prstGeom prst="line">
              <a:avLst/>
            </a:prstGeom>
            <a:noFill/>
            <a:ln w="15875">
              <a:solidFill>
                <a:srgbClr val="000000"/>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55" name="Freeform 55"/>
            <p:cNvSpPr/>
            <p:nvPr/>
          </p:nvSpPr>
          <p:spPr bwMode="auto">
            <a:xfrm>
              <a:off x="4500563" y="3668713"/>
              <a:ext cx="114300" cy="49212"/>
            </a:xfrm>
            <a:custGeom>
              <a:gdLst>
                <a:gd name="T0" fmla="*/ 114300 w 7"/>
                <a:gd name="T1" fmla="*/ 0 h 3"/>
                <a:gd name="T2" fmla="*/ 0 w 7"/>
                <a:gd name="T3" fmla="*/ 16404 h 3"/>
                <a:gd name="T4" fmla="*/ 114300 w 7"/>
                <a:gd name="T5" fmla="*/ 49212 h 3"/>
                <a:gd name="T6" fmla="*/ 114300 w 7"/>
                <a:gd name="T7" fmla="*/ 16404 h 3"/>
                <a:gd name="T8" fmla="*/ 114300 w 7"/>
                <a:gd name="T9" fmla="*/ 0 h 3"/>
                <a:gd name="T10" fmla="*/ 0 60000 65536"/>
                <a:gd name="T11" fmla="*/ 0 60000 65536"/>
                <a:gd name="T12" fmla="*/ 0 60000 65536"/>
                <a:gd name="T13" fmla="*/ 0 60000 65536"/>
                <a:gd name="T14" fmla="*/ 0 60000 65536"/>
                <a:gd name="T15" fmla="*/ 0 w 7"/>
                <a:gd name="T16" fmla="*/ 0 h 3"/>
                <a:gd name="T17" fmla="*/ 7 w 7"/>
                <a:gd name="T18" fmla="*/ 3 h 3"/>
              </a:gdLst>
              <a:cxnLst>
                <a:cxn ang="T10">
                  <a:pos x="T0" y="T1"/>
                </a:cxn>
                <a:cxn ang="T11">
                  <a:pos x="T2" y="T3"/>
                </a:cxn>
                <a:cxn ang="T12">
                  <a:pos x="T4" y="T5"/>
                </a:cxn>
                <a:cxn ang="T13">
                  <a:pos x="T6" y="T7"/>
                </a:cxn>
                <a:cxn ang="T14">
                  <a:pos x="T8" y="T9"/>
                </a:cxn>
              </a:cxnLst>
              <a:rect l="T15" t="T16" r="T17" b="T18"/>
              <a:pathLst>
                <a:path w="7" h="3">
                  <a:moveTo>
                    <a:pt x="7" y="0"/>
                  </a:moveTo>
                  <a:lnTo>
                    <a:pt x="0" y="1"/>
                  </a:lnTo>
                  <a:lnTo>
                    <a:pt x="7" y="3"/>
                  </a:lnTo>
                  <a:lnTo>
                    <a:pt x="7" y="1"/>
                  </a:lnTo>
                  <a:lnTo>
                    <a:pt x="7" y="0"/>
                  </a:lnTo>
                </a:path>
              </a:pathLst>
            </a:custGeom>
            <a:noFill/>
            <a:ln w="15875">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56" name="Freeform 56"/>
            <p:cNvSpPr/>
            <p:nvPr/>
          </p:nvSpPr>
          <p:spPr bwMode="auto">
            <a:xfrm>
              <a:off x="4500563" y="3668713"/>
              <a:ext cx="114300" cy="49212"/>
            </a:xfrm>
            <a:custGeom>
              <a:gdLst>
                <a:gd name="T0" fmla="*/ 114300 w 72"/>
                <a:gd name="T1" fmla="*/ 0 h 31"/>
                <a:gd name="T2" fmla="*/ 0 w 72"/>
                <a:gd name="T3" fmla="*/ 15875 h 31"/>
                <a:gd name="T4" fmla="*/ 114300 w 72"/>
                <a:gd name="T5" fmla="*/ 49212 h 31"/>
                <a:gd name="T6" fmla="*/ 114300 w 72"/>
                <a:gd name="T7" fmla="*/ 15875 h 31"/>
                <a:gd name="T8" fmla="*/ 114300 w 72"/>
                <a:gd name="T9" fmla="*/ 0 h 31"/>
                <a:gd name="T10" fmla="*/ 0 60000 65536"/>
                <a:gd name="T11" fmla="*/ 0 60000 65536"/>
                <a:gd name="T12" fmla="*/ 0 60000 65536"/>
                <a:gd name="T13" fmla="*/ 0 60000 65536"/>
                <a:gd name="T14" fmla="*/ 0 60000 65536"/>
                <a:gd name="T15" fmla="*/ 0 w 72"/>
                <a:gd name="T16" fmla="*/ 0 h 31"/>
                <a:gd name="T17" fmla="*/ 72 w 72"/>
                <a:gd name="T18" fmla="*/ 31 h 31"/>
              </a:gdLst>
              <a:cxnLst>
                <a:cxn ang="T10">
                  <a:pos x="T0" y="T1"/>
                </a:cxn>
                <a:cxn ang="T11">
                  <a:pos x="T2" y="T3"/>
                </a:cxn>
                <a:cxn ang="T12">
                  <a:pos x="T4" y="T5"/>
                </a:cxn>
                <a:cxn ang="T13">
                  <a:pos x="T6" y="T7"/>
                </a:cxn>
                <a:cxn ang="T14">
                  <a:pos x="T8" y="T9"/>
                </a:cxn>
              </a:cxnLst>
              <a:rect l="T15" t="T16" r="T17" b="T18"/>
              <a:pathLst>
                <a:path w="72" h="31">
                  <a:moveTo>
                    <a:pt x="72" y="0"/>
                  </a:moveTo>
                  <a:lnTo>
                    <a:pt x="0" y="10"/>
                  </a:lnTo>
                  <a:lnTo>
                    <a:pt x="72" y="31"/>
                  </a:lnTo>
                  <a:lnTo>
                    <a:pt x="72" y="10"/>
                  </a:lnTo>
                  <a:lnTo>
                    <a:pt x="72" y="0"/>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57" name="Freeform 57"/>
            <p:cNvSpPr/>
            <p:nvPr/>
          </p:nvSpPr>
          <p:spPr bwMode="auto">
            <a:xfrm>
              <a:off x="4614863" y="3684588"/>
              <a:ext cx="279400" cy="885825"/>
            </a:xfrm>
            <a:custGeom>
              <a:gdLst>
                <a:gd name="T0" fmla="*/ 0 w 17"/>
                <a:gd name="T1" fmla="*/ 0 h 54"/>
                <a:gd name="T2" fmla="*/ 279400 w 17"/>
                <a:gd name="T3" fmla="*/ 0 h 54"/>
                <a:gd name="T4" fmla="*/ 279400 w 17"/>
                <a:gd name="T5" fmla="*/ 885825 h 54"/>
                <a:gd name="T6" fmla="*/ 0 60000 65536"/>
                <a:gd name="T7" fmla="*/ 0 60000 65536"/>
                <a:gd name="T8" fmla="*/ 0 60000 65536"/>
                <a:gd name="T9" fmla="*/ 0 w 17"/>
                <a:gd name="T10" fmla="*/ 0 h 54"/>
                <a:gd name="T11" fmla="*/ 17 w 17"/>
                <a:gd name="T12" fmla="*/ 54 h 54"/>
              </a:gdLst>
              <a:cxnLst>
                <a:cxn ang="T6">
                  <a:pos x="T0" y="T1"/>
                </a:cxn>
                <a:cxn ang="T7">
                  <a:pos x="T2" y="T3"/>
                </a:cxn>
                <a:cxn ang="T8">
                  <a:pos x="T4" y="T5"/>
                </a:cxn>
              </a:cxnLst>
              <a:rect l="T9" t="T10" r="T11" b="T12"/>
              <a:pathLst>
                <a:path w="17" h="54">
                  <a:moveTo>
                    <a:pt x="0" y="0"/>
                  </a:moveTo>
                  <a:lnTo>
                    <a:pt x="17" y="0"/>
                  </a:lnTo>
                  <a:lnTo>
                    <a:pt x="17" y="54"/>
                  </a:lnTo>
                </a:path>
              </a:pathLst>
            </a:custGeom>
            <a:noFill/>
            <a:ln w="15875">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58" name="Freeform 58"/>
            <p:cNvSpPr/>
            <p:nvPr/>
          </p:nvSpPr>
          <p:spPr bwMode="auto">
            <a:xfrm>
              <a:off x="4500563" y="5554663"/>
              <a:ext cx="114300" cy="33337"/>
            </a:xfrm>
            <a:custGeom>
              <a:gdLst>
                <a:gd name="T0" fmla="*/ 114300 w 7"/>
                <a:gd name="T1" fmla="*/ 0 h 2"/>
                <a:gd name="T2" fmla="*/ 0 w 7"/>
                <a:gd name="T3" fmla="*/ 16669 h 2"/>
                <a:gd name="T4" fmla="*/ 114300 w 7"/>
                <a:gd name="T5" fmla="*/ 33337 h 2"/>
                <a:gd name="T6" fmla="*/ 114300 w 7"/>
                <a:gd name="T7" fmla="*/ 16669 h 2"/>
                <a:gd name="T8" fmla="*/ 114300 w 7"/>
                <a:gd name="T9" fmla="*/ 0 h 2"/>
                <a:gd name="T10" fmla="*/ 0 60000 65536"/>
                <a:gd name="T11" fmla="*/ 0 60000 65536"/>
                <a:gd name="T12" fmla="*/ 0 60000 65536"/>
                <a:gd name="T13" fmla="*/ 0 60000 65536"/>
                <a:gd name="T14" fmla="*/ 0 60000 65536"/>
                <a:gd name="T15" fmla="*/ 0 w 7"/>
                <a:gd name="T16" fmla="*/ 0 h 2"/>
                <a:gd name="T17" fmla="*/ 7 w 7"/>
                <a:gd name="T18" fmla="*/ 2 h 2"/>
              </a:gdLst>
              <a:cxnLst>
                <a:cxn ang="T10">
                  <a:pos x="T0" y="T1"/>
                </a:cxn>
                <a:cxn ang="T11">
                  <a:pos x="T2" y="T3"/>
                </a:cxn>
                <a:cxn ang="T12">
                  <a:pos x="T4" y="T5"/>
                </a:cxn>
                <a:cxn ang="T13">
                  <a:pos x="T6" y="T7"/>
                </a:cxn>
                <a:cxn ang="T14">
                  <a:pos x="T8" y="T9"/>
                </a:cxn>
              </a:cxnLst>
              <a:rect l="T15" t="T16" r="T17" b="T18"/>
              <a:pathLst>
                <a:path w="7" h="2">
                  <a:moveTo>
                    <a:pt x="7" y="0"/>
                  </a:moveTo>
                  <a:lnTo>
                    <a:pt x="0" y="1"/>
                  </a:lnTo>
                  <a:lnTo>
                    <a:pt x="7" y="2"/>
                  </a:lnTo>
                  <a:lnTo>
                    <a:pt x="7" y="1"/>
                  </a:lnTo>
                  <a:lnTo>
                    <a:pt x="7" y="0"/>
                  </a:lnTo>
                </a:path>
              </a:pathLst>
            </a:custGeom>
            <a:noFill/>
            <a:ln w="15875">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59" name="Freeform 59"/>
            <p:cNvSpPr/>
            <p:nvPr/>
          </p:nvSpPr>
          <p:spPr bwMode="auto">
            <a:xfrm>
              <a:off x="4500563" y="5554663"/>
              <a:ext cx="114300" cy="33337"/>
            </a:xfrm>
            <a:custGeom>
              <a:gdLst>
                <a:gd name="T0" fmla="*/ 114300 w 72"/>
                <a:gd name="T1" fmla="*/ 0 h 21"/>
                <a:gd name="T2" fmla="*/ 0 w 72"/>
                <a:gd name="T3" fmla="*/ 17462 h 21"/>
                <a:gd name="T4" fmla="*/ 114300 w 72"/>
                <a:gd name="T5" fmla="*/ 33337 h 21"/>
                <a:gd name="T6" fmla="*/ 114300 w 72"/>
                <a:gd name="T7" fmla="*/ 17462 h 21"/>
                <a:gd name="T8" fmla="*/ 114300 w 72"/>
                <a:gd name="T9" fmla="*/ 0 h 21"/>
                <a:gd name="T10" fmla="*/ 0 60000 65536"/>
                <a:gd name="T11" fmla="*/ 0 60000 65536"/>
                <a:gd name="T12" fmla="*/ 0 60000 65536"/>
                <a:gd name="T13" fmla="*/ 0 60000 65536"/>
                <a:gd name="T14" fmla="*/ 0 60000 65536"/>
                <a:gd name="T15" fmla="*/ 0 w 72"/>
                <a:gd name="T16" fmla="*/ 0 h 21"/>
                <a:gd name="T17" fmla="*/ 72 w 72"/>
                <a:gd name="T18" fmla="*/ 21 h 21"/>
              </a:gdLst>
              <a:cxnLst>
                <a:cxn ang="T10">
                  <a:pos x="T0" y="T1"/>
                </a:cxn>
                <a:cxn ang="T11">
                  <a:pos x="T2" y="T3"/>
                </a:cxn>
                <a:cxn ang="T12">
                  <a:pos x="T4" y="T5"/>
                </a:cxn>
                <a:cxn ang="T13">
                  <a:pos x="T6" y="T7"/>
                </a:cxn>
                <a:cxn ang="T14">
                  <a:pos x="T8" y="T9"/>
                </a:cxn>
              </a:cxnLst>
              <a:rect l="T15" t="T16" r="T17" b="T18"/>
              <a:pathLst>
                <a:path w="72" h="21">
                  <a:moveTo>
                    <a:pt x="72" y="0"/>
                  </a:moveTo>
                  <a:lnTo>
                    <a:pt x="0" y="11"/>
                  </a:lnTo>
                  <a:lnTo>
                    <a:pt x="72" y="21"/>
                  </a:lnTo>
                  <a:lnTo>
                    <a:pt x="72" y="11"/>
                  </a:lnTo>
                  <a:lnTo>
                    <a:pt x="72" y="0"/>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60" name="Freeform 60"/>
            <p:cNvSpPr/>
            <p:nvPr/>
          </p:nvSpPr>
          <p:spPr bwMode="auto">
            <a:xfrm>
              <a:off x="4614863" y="4702175"/>
              <a:ext cx="279400" cy="869950"/>
            </a:xfrm>
            <a:custGeom>
              <a:gdLst>
                <a:gd name="T0" fmla="*/ 0 w 17"/>
                <a:gd name="T1" fmla="*/ 869950 h 53"/>
                <a:gd name="T2" fmla="*/ 279400 w 17"/>
                <a:gd name="T3" fmla="*/ 869950 h 53"/>
                <a:gd name="T4" fmla="*/ 279400 w 17"/>
                <a:gd name="T5" fmla="*/ 0 h 53"/>
                <a:gd name="T6" fmla="*/ 0 60000 65536"/>
                <a:gd name="T7" fmla="*/ 0 60000 65536"/>
                <a:gd name="T8" fmla="*/ 0 60000 65536"/>
                <a:gd name="T9" fmla="*/ 0 w 17"/>
                <a:gd name="T10" fmla="*/ 0 h 53"/>
                <a:gd name="T11" fmla="*/ 17 w 17"/>
                <a:gd name="T12" fmla="*/ 53 h 53"/>
              </a:gdLst>
              <a:cxnLst>
                <a:cxn ang="T6">
                  <a:pos x="T0" y="T1"/>
                </a:cxn>
                <a:cxn ang="T7">
                  <a:pos x="T2" y="T3"/>
                </a:cxn>
                <a:cxn ang="T8">
                  <a:pos x="T4" y="T5"/>
                </a:cxn>
              </a:cxnLst>
              <a:rect l="T9" t="T10" r="T11" b="T12"/>
              <a:pathLst>
                <a:path w="17" h="52">
                  <a:moveTo>
                    <a:pt x="0" y="53"/>
                  </a:moveTo>
                  <a:lnTo>
                    <a:pt x="17" y="53"/>
                  </a:lnTo>
                  <a:lnTo>
                    <a:pt x="17" y="0"/>
                  </a:lnTo>
                </a:path>
              </a:pathLst>
            </a:custGeom>
            <a:noFill/>
            <a:ln w="15875">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51261" name="Rectangle 61"/>
          <p:cNvSpPr>
            <a:spLocks noChangeArrowheads="1"/>
          </p:cNvSpPr>
          <p:nvPr/>
        </p:nvSpPr>
        <p:spPr bwMode="auto">
          <a:xfrm>
            <a:off x="354492" y="6415072"/>
            <a:ext cx="408817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Figure  </a:t>
            </a:r>
            <a:r>
              <a:rPr lang="en-CA" altLang="zh-CN" sz="2000" smtClean="0">
                <a:solidFill>
                  <a:srgbClr val="000000"/>
                </a:solidFill>
                <a:latin typeface="Nimbus Roman No9 L"/>
                <a:ea typeface="SimSun" pitchFamily="2" charset="-122"/>
              </a:rPr>
              <a:t>A </a:t>
            </a:r>
            <a:r>
              <a:rPr lang="en-CA" altLang="zh-CN" sz="2000">
                <a:solidFill>
                  <a:srgbClr val="000000"/>
                </a:solidFill>
                <a:latin typeface="Nimbus Roman No9 L"/>
                <a:ea typeface="SimSun" pitchFamily="2" charset="-122"/>
              </a:rPr>
              <a:t>program for</a:t>
            </a:r>
            <a:r>
              <a:rPr lang="en-US" altLang="zh-CN" sz="2000">
                <a:solidFill>
                  <a:srgbClr val="000000"/>
                </a:solidFill>
                <a:latin typeface="Nimbus Roman No9 L"/>
                <a:ea typeface="SimSun" pitchFamily="2" charset="-122"/>
              </a:rPr>
              <a:t> C </a:t>
            </a:r>
            <a:r>
              <a:rPr lang="en-CA" altLang="zh-CN" sz="2000">
                <a:solidFill>
                  <a:srgbClr val="000000"/>
                </a:solidFill>
                <a:latin typeface="Symbol" pitchFamily="18" charset="2"/>
                <a:ea typeface="SimSun" pitchFamily="2" charset="-122"/>
              </a:rPr>
              <a:t>¬</a:t>
            </a:r>
            <a:r>
              <a:rPr lang="en-US" altLang="zh-CN" sz="2000">
                <a:solidFill>
                  <a:srgbClr val="000000"/>
                </a:solidFill>
                <a:latin typeface="Symbol" pitchFamily="18" charset="2"/>
                <a:ea typeface="SimSun" pitchFamily="2" charset="-122"/>
              </a:rPr>
              <a:t> [A] </a:t>
            </a:r>
            <a:r>
              <a:rPr lang="en-CA" altLang="zh-CN" sz="2000">
                <a:solidFill>
                  <a:srgbClr val="000000"/>
                </a:solidFill>
                <a:latin typeface="Nimbus Roman No9 L"/>
                <a:ea typeface="SimSun" pitchFamily="2" charset="-122"/>
              </a:rPr>
              <a:t>+</a:t>
            </a:r>
            <a:r>
              <a:rPr lang="en-US" altLang="zh-CN" sz="2000">
                <a:solidFill>
                  <a:srgbClr val="000000"/>
                </a:solidFill>
                <a:latin typeface="Symbol" pitchFamily="18" charset="2"/>
                <a:ea typeface="SimSun" pitchFamily="2" charset="-122"/>
              </a:rPr>
              <a:t> [B].</a:t>
            </a:r>
            <a:endParaRPr lang="en-CA" altLang="zh-CN" sz="2000">
              <a:solidFill>
                <a:srgbClr val="000000"/>
              </a:solidFill>
              <a:latin typeface="Symbol" pitchFamily="18" charset="2"/>
              <a:ea typeface="SimSun" pitchFamily="2" charset="-122"/>
            </a:endParaRPr>
          </a:p>
        </p:txBody>
      </p:sp>
      <p:sp>
        <p:nvSpPr>
          <p:cNvPr id="2" name="TextBox 1"/>
          <p:cNvSpPr txBox="1"/>
          <p:nvPr/>
        </p:nvSpPr>
        <p:spPr>
          <a:xfrm>
            <a:off x="6436563" y="1412776"/>
            <a:ext cx="2376264"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t>Three – Instruction program segment</a:t>
            </a:r>
            <a:endParaRPr lang="en-IN" sz="2400"/>
          </a:p>
        </p:txBody>
      </p:sp>
      <p:sp>
        <p:nvSpPr>
          <p:cNvPr id="5" name="TextBox 4"/>
          <p:cNvSpPr txBox="1"/>
          <p:nvPr/>
        </p:nvSpPr>
        <p:spPr>
          <a:xfrm>
            <a:off x="6858000" y="4160838"/>
            <a:ext cx="203448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t>Data for the program</a:t>
            </a:r>
            <a:endParaRPr lang="en-IN" sz="2400"/>
          </a:p>
        </p:txBody>
      </p:sp>
      <p:sp>
        <p:nvSpPr>
          <p:cNvPr id="71" name="Freeform 44"/>
          <p:cNvSpPr/>
          <p:nvPr/>
        </p:nvSpPr>
        <p:spPr bwMode="auto">
          <a:xfrm>
            <a:off x="4932040" y="4005064"/>
            <a:ext cx="17462" cy="15875"/>
          </a:xfrm>
          <a:custGeom>
            <a:gdLst>
              <a:gd name="T0" fmla="*/ 0 w 1"/>
              <a:gd name="T1" fmla="*/ 0 h 1"/>
              <a:gd name="T2" fmla="*/ 0 w 1"/>
              <a:gd name="T3" fmla="*/ 0 h 1"/>
              <a:gd name="T4" fmla="*/ 0 w 1"/>
              <a:gd name="T5" fmla="*/ 15875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400" b="1">
              <a:latin typeface="Arial" pitchFamily="34" charset="0"/>
              <a:cs typeface="Arial" pitchFamily="34" charset="0"/>
            </a:endParaRPr>
          </a:p>
        </p:txBody>
      </p:sp>
      <p:sp>
        <p:nvSpPr>
          <p:cNvPr id="72" name="Freeform 45"/>
          <p:cNvSpPr/>
          <p:nvPr/>
        </p:nvSpPr>
        <p:spPr bwMode="auto">
          <a:xfrm>
            <a:off x="4932040" y="4103489"/>
            <a:ext cx="17462" cy="15875"/>
          </a:xfrm>
          <a:custGeom>
            <a:gdLst>
              <a:gd name="T0" fmla="*/ 0 w 1"/>
              <a:gd name="T1" fmla="*/ 0 h 1"/>
              <a:gd name="T2" fmla="*/ 0 w 1"/>
              <a:gd name="T3" fmla="*/ 0 h 1"/>
              <a:gd name="T4" fmla="*/ 0 w 1"/>
              <a:gd name="T5" fmla="*/ 15875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400" b="1">
              <a:latin typeface="Arial" pitchFamily="34" charset="0"/>
              <a:cs typeface="Arial" pitchFamily="34" charset="0"/>
            </a:endParaRPr>
          </a:p>
        </p:txBody>
      </p:sp>
      <p:sp>
        <p:nvSpPr>
          <p:cNvPr id="73" name="Freeform 46"/>
          <p:cNvSpPr/>
          <p:nvPr/>
        </p:nvSpPr>
        <p:spPr bwMode="auto">
          <a:xfrm>
            <a:off x="4932040" y="4217789"/>
            <a:ext cx="17462" cy="17462"/>
          </a:xfrm>
          <a:custGeom>
            <a:gdLst>
              <a:gd name="T0" fmla="*/ 0 w 1"/>
              <a:gd name="T1" fmla="*/ 0 h 1"/>
              <a:gd name="T2" fmla="*/ 0 w 1"/>
              <a:gd name="T3" fmla="*/ 0 h 1"/>
              <a:gd name="T4" fmla="*/ 0 w 1"/>
              <a:gd name="T5" fmla="*/ 17462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400" b="1">
              <a:latin typeface="Arial" pitchFamily="34" charset="0"/>
              <a:cs typeface="Arial" pitchFamily="34" charset="0"/>
            </a:endParaRPr>
          </a:p>
        </p:txBody>
      </p:sp>
      <p:sp>
        <p:nvSpPr>
          <p:cNvPr id="74" name="Freeform 44"/>
          <p:cNvSpPr/>
          <p:nvPr/>
        </p:nvSpPr>
        <p:spPr bwMode="auto">
          <a:xfrm>
            <a:off x="4932040" y="5301208"/>
            <a:ext cx="17462" cy="15875"/>
          </a:xfrm>
          <a:custGeom>
            <a:gdLst>
              <a:gd name="T0" fmla="*/ 0 w 1"/>
              <a:gd name="T1" fmla="*/ 0 h 1"/>
              <a:gd name="T2" fmla="*/ 0 w 1"/>
              <a:gd name="T3" fmla="*/ 0 h 1"/>
              <a:gd name="T4" fmla="*/ 0 w 1"/>
              <a:gd name="T5" fmla="*/ 15875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400" b="1">
              <a:latin typeface="Arial" pitchFamily="34" charset="0"/>
              <a:cs typeface="Arial" pitchFamily="34" charset="0"/>
            </a:endParaRPr>
          </a:p>
        </p:txBody>
      </p:sp>
      <p:sp>
        <p:nvSpPr>
          <p:cNvPr id="75" name="Freeform 45"/>
          <p:cNvSpPr/>
          <p:nvPr/>
        </p:nvSpPr>
        <p:spPr bwMode="auto">
          <a:xfrm>
            <a:off x="4932040" y="5399633"/>
            <a:ext cx="17462" cy="15875"/>
          </a:xfrm>
          <a:custGeom>
            <a:gdLst>
              <a:gd name="T0" fmla="*/ 0 w 1"/>
              <a:gd name="T1" fmla="*/ 0 h 1"/>
              <a:gd name="T2" fmla="*/ 0 w 1"/>
              <a:gd name="T3" fmla="*/ 0 h 1"/>
              <a:gd name="T4" fmla="*/ 0 w 1"/>
              <a:gd name="T5" fmla="*/ 15875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400" b="1">
              <a:latin typeface="Arial" pitchFamily="34" charset="0"/>
              <a:cs typeface="Arial" pitchFamily="34" charset="0"/>
            </a:endParaRPr>
          </a:p>
        </p:txBody>
      </p:sp>
      <p:sp>
        <p:nvSpPr>
          <p:cNvPr id="76" name="Freeform 46"/>
          <p:cNvSpPr/>
          <p:nvPr/>
        </p:nvSpPr>
        <p:spPr bwMode="auto">
          <a:xfrm>
            <a:off x="4932040" y="5513933"/>
            <a:ext cx="17462" cy="17462"/>
          </a:xfrm>
          <a:custGeom>
            <a:gdLst>
              <a:gd name="T0" fmla="*/ 0 w 1"/>
              <a:gd name="T1" fmla="*/ 0 h 1"/>
              <a:gd name="T2" fmla="*/ 0 w 1"/>
              <a:gd name="T3" fmla="*/ 0 h 1"/>
              <a:gd name="T4" fmla="*/ 0 w 1"/>
              <a:gd name="T5" fmla="*/ 17462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400" b="1">
              <a:latin typeface="Arial" pitchFamily="34" charset="0"/>
              <a:cs typeface="Arial" pitchFamily="34" charset="0"/>
            </a:endParaRPr>
          </a:p>
        </p:txBody>
      </p:sp>
    </p:spTree>
    <p:extLst>
      <p:ext uri="{BB962C8B-B14F-4D97-AF65-F5344CB8AC3E}">
        <p14:creationId xmlns="" val="28068707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2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2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2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2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2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1" grpId="0"/>
      <p:bldP spid="51216" grpId="0" animBg="1"/>
      <p:bldP spid="51218" grpId="0"/>
      <p:bldP spid="51244" grpId="0" animBg="1"/>
      <p:bldP spid="51245" grpId="0" animBg="1"/>
      <p:bldP spid="51246" grpId="0" animBg="1"/>
      <p:bldP spid="51261" grpId="0"/>
      <p:bldP spid="71" grpId="0" animBg="1"/>
      <p:bldP spid="72" grpId="0" animBg="1"/>
      <p:bldP spid="73" grpId="0" animBg="1"/>
      <p:bldP spid="74" grpId="0" animBg="1"/>
      <p:bldP spid="75" grpId="0" animBg="1"/>
      <p:bldP spid="76" grpId="0" animBg="1"/>
    </p:bldLst>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 Box 62"/>
          <p:cNvSpPr txBox="1">
            <a:spLocks noChangeArrowheads="1"/>
          </p:cNvSpPr>
          <p:nvPr/>
        </p:nvSpPr>
        <p:spPr bwMode="auto">
          <a:xfrm>
            <a:off x="251520" y="404664"/>
            <a:ext cx="8784530" cy="67403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endParaRPr lang="en-US" altLang="zh-CN" sz="2400" smtClean="0">
              <a:ea typeface="SimSun" pitchFamily="2" charset="-122"/>
            </a:endParaRPr>
          </a:p>
          <a:p>
            <a:pPr eaLnBrk="1" hangingPunct="1"/>
            <a:r>
              <a:rPr lang="en-US" altLang="zh-CN" sz="2400" b="1" smtClean="0">
                <a:ea typeface="SimSun" pitchFamily="2" charset="-122"/>
              </a:rPr>
              <a:t>Program Counter: </a:t>
            </a:r>
            <a:r>
              <a:rPr lang="en-US" altLang="zh-CN" sz="2400" smtClean="0">
                <a:ea typeface="SimSun" pitchFamily="2" charset="-122"/>
              </a:rPr>
              <a:t>Contains the address of instruction to be executed next.</a:t>
            </a:r>
            <a:endParaRPr lang="en-US" altLang="zh-CN" sz="2400">
              <a:ea typeface="SimSun" pitchFamily="2" charset="-122"/>
            </a:endParaRPr>
          </a:p>
          <a:p>
            <a:pPr eaLnBrk="1" hangingPunct="1"/>
            <a:endParaRPr lang="en-US" altLang="zh-CN" sz="2400" smtClean="0">
              <a:ea typeface="SimSun" pitchFamily="2" charset="-122"/>
            </a:endParaRPr>
          </a:p>
          <a:p>
            <a:pPr eaLnBrk="1" hangingPunct="1"/>
            <a:r>
              <a:rPr lang="en-US" altLang="zh-CN" sz="2400" b="1" smtClean="0">
                <a:ea typeface="SimSun" pitchFamily="2" charset="-122"/>
              </a:rPr>
              <a:t>Assumptions</a:t>
            </a:r>
            <a:r>
              <a:rPr lang="en-US" altLang="zh-CN" sz="2400" b="1">
                <a:ea typeface="SimSun" pitchFamily="2" charset="-122"/>
              </a:rPr>
              <a:t>:</a:t>
            </a:r>
          </a:p>
          <a:p>
            <a:pPr lvl="1" eaLnBrk="1" hangingPunct="1"/>
            <a:r>
              <a:rPr lang="en-US" altLang="zh-CN" sz="2400">
                <a:ea typeface="SimSun" pitchFamily="2" charset="-122"/>
              </a:rPr>
              <a:t>- One memory </a:t>
            </a:r>
            <a:r>
              <a:rPr lang="en-US" altLang="zh-CN" sz="2400" smtClean="0">
                <a:ea typeface="SimSun" pitchFamily="2" charset="-122"/>
              </a:rPr>
              <a:t>operand per </a:t>
            </a:r>
            <a:r>
              <a:rPr lang="en-US" altLang="zh-CN" sz="2400">
                <a:ea typeface="SimSun" pitchFamily="2" charset="-122"/>
              </a:rPr>
              <a:t>instruction</a:t>
            </a:r>
          </a:p>
          <a:p>
            <a:pPr lvl="1" eaLnBrk="1" hangingPunct="1"/>
            <a:r>
              <a:rPr lang="en-US" altLang="zh-CN" sz="2400">
                <a:ea typeface="SimSun" pitchFamily="2" charset="-122"/>
              </a:rPr>
              <a:t>- 32-bit word length</a:t>
            </a:r>
          </a:p>
          <a:p>
            <a:pPr lvl="1" eaLnBrk="1" hangingPunct="1"/>
            <a:r>
              <a:rPr lang="en-US" altLang="zh-CN" sz="2400">
                <a:ea typeface="SimSun" pitchFamily="2" charset="-122"/>
              </a:rPr>
              <a:t>- Memory is </a:t>
            </a:r>
            <a:r>
              <a:rPr lang="en-US" altLang="zh-CN" sz="2400" smtClean="0">
                <a:ea typeface="SimSun" pitchFamily="2" charset="-122"/>
              </a:rPr>
              <a:t>byte addressable</a:t>
            </a:r>
            <a:endParaRPr lang="en-US" altLang="zh-CN" sz="2400">
              <a:ea typeface="SimSun" pitchFamily="2" charset="-122"/>
            </a:endParaRPr>
          </a:p>
          <a:p>
            <a:pPr lvl="1" eaLnBrk="1" hangingPunct="1">
              <a:buFontTx/>
              <a:buChar char="-"/>
            </a:pPr>
            <a:r>
              <a:rPr lang="en-US" altLang="zh-CN" sz="2400" smtClean="0">
                <a:ea typeface="SimSun" pitchFamily="2" charset="-122"/>
              </a:rPr>
              <a:t>Full </a:t>
            </a:r>
            <a:r>
              <a:rPr lang="en-US" altLang="zh-CN" sz="2400">
                <a:ea typeface="SimSun" pitchFamily="2" charset="-122"/>
              </a:rPr>
              <a:t>memory </a:t>
            </a:r>
            <a:r>
              <a:rPr lang="en-US" altLang="zh-CN" sz="2400" smtClean="0">
                <a:ea typeface="SimSun" pitchFamily="2" charset="-122"/>
              </a:rPr>
              <a:t>address can </a:t>
            </a:r>
            <a:r>
              <a:rPr lang="en-US" altLang="zh-CN" sz="2400">
                <a:ea typeface="SimSun" pitchFamily="2" charset="-122"/>
              </a:rPr>
              <a:t>be directly </a:t>
            </a:r>
            <a:r>
              <a:rPr lang="en-US" altLang="zh-CN" sz="2400" smtClean="0">
                <a:ea typeface="SimSun" pitchFamily="2" charset="-122"/>
              </a:rPr>
              <a:t>specified in </a:t>
            </a:r>
            <a:r>
              <a:rPr lang="en-US" altLang="zh-CN" sz="2400">
                <a:ea typeface="SimSun" pitchFamily="2" charset="-122"/>
              </a:rPr>
              <a:t>a single-word </a:t>
            </a:r>
            <a:r>
              <a:rPr lang="en-US" altLang="zh-CN" sz="2400" smtClean="0">
                <a:ea typeface="SimSun" pitchFamily="2" charset="-122"/>
              </a:rPr>
              <a:t>instruction</a:t>
            </a:r>
          </a:p>
          <a:p>
            <a:pPr lvl="1" eaLnBrk="1" hangingPunct="1">
              <a:buFontTx/>
              <a:buChar char="-"/>
            </a:pPr>
            <a:endParaRPr lang="en-US" altLang="zh-CN" sz="2400" b="1">
              <a:ea typeface="SimSun" pitchFamily="2" charset="-122"/>
            </a:endParaRPr>
          </a:p>
          <a:p>
            <a:pPr eaLnBrk="1" hangingPunct="1"/>
            <a:r>
              <a:rPr lang="en-US" altLang="zh-CN" sz="2400" b="1" smtClean="0">
                <a:ea typeface="SimSun" pitchFamily="2" charset="-122"/>
              </a:rPr>
              <a:t>Two-phase procedure</a:t>
            </a:r>
          </a:p>
          <a:p>
            <a:pPr eaLnBrk="1" hangingPunct="1">
              <a:buFontTx/>
              <a:buChar char="-"/>
            </a:pPr>
            <a:r>
              <a:rPr lang="en-US" altLang="zh-CN" sz="2400" smtClean="0">
                <a:ea typeface="SimSun" pitchFamily="2" charset="-122"/>
              </a:rPr>
              <a:t>Instruction fetch</a:t>
            </a:r>
            <a:r>
              <a:rPr lang="en-US" altLang="zh-CN" sz="2400" smtClean="0">
                <a:ea typeface="SimSun" pitchFamily="2" charset="-122"/>
                <a:sym typeface="Wingdings" pitchFamily="2" charset="2"/>
              </a:rPr>
              <a:t></a:t>
            </a:r>
            <a:r>
              <a:rPr lang="en-US" altLang="zh-CN" sz="2400" smtClean="0">
                <a:ea typeface="SimSun" pitchFamily="2" charset="-122"/>
              </a:rPr>
              <a:t>  IR</a:t>
            </a:r>
          </a:p>
          <a:p>
            <a:pPr eaLnBrk="1" hangingPunct="1">
              <a:buFontTx/>
              <a:buChar char="-"/>
            </a:pPr>
            <a:r>
              <a:rPr lang="en-US" altLang="zh-CN" sz="2400" smtClean="0">
                <a:ea typeface="SimSun" pitchFamily="2" charset="-122"/>
              </a:rPr>
              <a:t>Instruction execute</a:t>
            </a:r>
          </a:p>
          <a:p>
            <a:pPr lvl="1" eaLnBrk="1" hangingPunct="1">
              <a:buFontTx/>
              <a:buChar char="-"/>
            </a:pPr>
            <a:endParaRPr lang="en-US" altLang="zh-CN" sz="2400" smtClean="0">
              <a:ea typeface="SimSun" pitchFamily="2" charset="-122"/>
            </a:endParaRPr>
          </a:p>
          <a:p>
            <a:pPr lvl="1" eaLnBrk="1" hangingPunct="1">
              <a:buFontTx/>
              <a:buChar char="-"/>
            </a:pPr>
            <a:endParaRPr lang="en-US" altLang="zh-CN" sz="2400">
              <a:ea typeface="SimSun" pitchFamily="2" charset="-122"/>
            </a:endParaRPr>
          </a:p>
          <a:p>
            <a:pPr lvl="1" eaLnBrk="1" hangingPunct="1">
              <a:buFontTx/>
              <a:buChar char="-"/>
            </a:pPr>
            <a:endParaRPr lang="en-US" altLang="zh-CN" sz="2400" smtClean="0">
              <a:ea typeface="SimSun" pitchFamily="2" charset="-122"/>
            </a:endParaRPr>
          </a:p>
          <a:p>
            <a:pPr lvl="1" eaLnBrk="1" hangingPunct="1">
              <a:buFontTx/>
              <a:buChar char="-"/>
            </a:pPr>
            <a:endParaRPr lang="en-US" altLang="zh-CN" sz="2400">
              <a:ea typeface="SimSun" pitchFamily="2" charset="-122"/>
            </a:endParaRPr>
          </a:p>
        </p:txBody>
      </p:sp>
    </p:spTree>
    <p:extLst>
      <p:ext uri="{BB962C8B-B14F-4D97-AF65-F5344CB8AC3E}">
        <p14:creationId xmlns="" val="3152495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9938" name="Rectangle 2"/>
          <p:cNvSpPr>
            <a:spLocks noGrp="1" noChangeArrowheads="1"/>
          </p:cNvSpPr>
          <p:nvPr>
            <p:ph type="title"/>
          </p:nvPr>
        </p:nvSpPr>
        <p:spPr>
          <a:xfrm>
            <a:off x="179512" y="-27384"/>
            <a:ext cx="2818656" cy="779462"/>
          </a:xfrm>
        </p:spPr>
        <p:txBody>
          <a:bodyPr/>
          <a:lstStyle/>
          <a:p>
            <a:pPr algn="l" eaLnBrk="1" hangingPunct="1"/>
            <a:r>
              <a:rPr lang="en-US" altLang="zh-CN" smtClean="0">
                <a:ea typeface="SimSun" pitchFamily="2" charset="-122"/>
              </a:rPr>
              <a:t>Branching</a:t>
            </a:r>
          </a:p>
        </p:txBody>
      </p:sp>
      <p:graphicFrame>
        <p:nvGraphicFramePr>
          <p:cNvPr id="2" name="Table 1"/>
          <p:cNvGraphicFramePr>
            <a:graphicFrameLocks noGrp="1"/>
          </p:cNvGraphicFramePr>
          <p:nvPr>
            <p:extLst>
              <p:ext uri="{D42A27DB-BD31-4B8C-83A1-F6EECF244321}">
                <p14:modId xmlns="" val="158048368"/>
              </p:ext>
            </p:extLst>
          </p:nvPr>
        </p:nvGraphicFramePr>
        <p:xfrm>
          <a:off x="4355976" y="321905"/>
          <a:ext cx="4032448" cy="6347460"/>
        </p:xfrm>
        <a:graphic>
          <a:graphicData uri="http://schemas.openxmlformats.org/drawingml/2006/table">
            <a:tbl>
              <a:tblPr>
                <a:tableStyleId>{5C22544A-7EE6-4342-B048-85BDC9FD1C3A}</a:tableStyleId>
              </a:tblPr>
              <a:tblGrid>
                <a:gridCol w="940905"/>
                <a:gridCol w="3091543"/>
              </a:tblGrid>
              <a:tr h="372748">
                <a:tc>
                  <a:txBody>
                    <a:bodyPr vert="horz" wrap="square"/>
                    <a:lstStyle/>
                    <a:p>
                      <a:pPr algn="l" fontAlgn="b"/>
                      <a:r>
                        <a:rPr lang="en-IN" sz="2400" u="none" strike="noStrike">
                          <a:effectLst/>
                          <a:latin typeface="Arial" pitchFamily="34" charset="0"/>
                          <a:cs typeface="Arial" pitchFamily="34" charset="0"/>
                        </a:rPr>
                        <a:t>i</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l" fontAlgn="b"/>
                      <a:r>
                        <a:rPr lang="en-IN" sz="2400" u="none" strike="noStrike">
                          <a:effectLst/>
                          <a:latin typeface="Arial" pitchFamily="34" charset="0"/>
                          <a:cs typeface="Arial" pitchFamily="34" charset="0"/>
                        </a:rPr>
                        <a:t>Move NUM1 , R0</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vert="horz" wrap="square"/>
                    <a:lstStyle/>
                    <a:p>
                      <a:pPr algn="l" fontAlgn="b"/>
                      <a:r>
                        <a:rPr lang="en-IN" sz="2400" u="none" strike="noStrike">
                          <a:effectLst/>
                          <a:latin typeface="Arial" pitchFamily="34" charset="0"/>
                          <a:cs typeface="Arial" pitchFamily="34" charset="0"/>
                        </a:rPr>
                        <a:t>i+4</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l" fontAlgn="b"/>
                      <a:r>
                        <a:rPr lang="en-IN" sz="2400" u="none" strike="noStrike">
                          <a:effectLst/>
                          <a:latin typeface="Arial" pitchFamily="34" charset="0"/>
                          <a:cs typeface="Arial" pitchFamily="34" charset="0"/>
                        </a:rPr>
                        <a:t>ADD </a:t>
                      </a:r>
                      <a:r>
                        <a:rPr lang="en-IN" sz="2400" u="none" strike="noStrike" smtClean="0">
                          <a:effectLst/>
                          <a:latin typeface="Arial" pitchFamily="34" charset="0"/>
                          <a:cs typeface="Arial" pitchFamily="34" charset="0"/>
                        </a:rPr>
                        <a:t>NUM2, </a:t>
                      </a:r>
                      <a:r>
                        <a:rPr lang="en-IN" sz="2400" u="none" strike="noStrike">
                          <a:effectLst/>
                          <a:latin typeface="Arial" pitchFamily="34" charset="0"/>
                          <a:cs typeface="Arial" pitchFamily="34" charset="0"/>
                        </a:rPr>
                        <a:t>R0</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vert="horz" wrap="square"/>
                    <a:lstStyle/>
                    <a:p>
                      <a:pPr algn="l" fontAlgn="b"/>
                      <a:r>
                        <a:rPr lang="en-IN" sz="2400" u="none" strike="noStrike">
                          <a:effectLst/>
                          <a:latin typeface="Arial" pitchFamily="34" charset="0"/>
                          <a:cs typeface="Arial" pitchFamily="34" charset="0"/>
                        </a:rPr>
                        <a:t>i+8</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l" fontAlgn="b"/>
                      <a:r>
                        <a:rPr lang="en-IN" sz="2400" u="none" strike="noStrike">
                          <a:effectLst/>
                          <a:latin typeface="Arial" pitchFamily="34" charset="0"/>
                          <a:cs typeface="Arial" pitchFamily="34" charset="0"/>
                        </a:rPr>
                        <a:t>ADD </a:t>
                      </a:r>
                      <a:r>
                        <a:rPr lang="en-IN" sz="2400" u="none" strike="noStrike" smtClean="0">
                          <a:effectLst/>
                          <a:latin typeface="Arial" pitchFamily="34" charset="0"/>
                          <a:cs typeface="Arial" pitchFamily="34" charset="0"/>
                        </a:rPr>
                        <a:t>NUM3, R0</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vert="horz" wrap="square"/>
                    <a:lstStyle/>
                    <a:p>
                      <a:pPr algn="l" fontAlgn="b"/>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ctr" fontAlgn="b"/>
                      <a:r>
                        <a:rPr lang="en-IN" sz="2400" u="none" strike="noStrike">
                          <a:effectLst/>
                          <a:latin typeface="Arial" pitchFamily="34" charset="0"/>
                          <a:cs typeface="Arial" pitchFamily="34" charset="0"/>
                        </a:rPr>
                        <a:t>.</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vert="horz" wrap="square"/>
                    <a:lstStyle/>
                    <a:p>
                      <a:pPr algn="l" fontAlgn="b"/>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ctr" fontAlgn="b"/>
                      <a:r>
                        <a:rPr lang="en-IN" sz="2400" u="none" strike="noStrike">
                          <a:effectLst/>
                          <a:latin typeface="Arial" pitchFamily="34" charset="0"/>
                          <a:cs typeface="Arial" pitchFamily="34" charset="0"/>
                        </a:rPr>
                        <a:t>.</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vert="horz" wrap="square"/>
                    <a:lstStyle/>
                    <a:p>
                      <a:pPr algn="l" fontAlgn="b"/>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ctr" fontAlgn="b"/>
                      <a:r>
                        <a:rPr lang="en-IN" sz="2400" u="none" strike="noStrike">
                          <a:effectLst/>
                          <a:latin typeface="Arial" pitchFamily="34" charset="0"/>
                          <a:cs typeface="Arial" pitchFamily="34" charset="0"/>
                        </a:rPr>
                        <a:t>.</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vert="horz" wrap="square"/>
                    <a:lstStyle/>
                    <a:p>
                      <a:pPr algn="l" fontAlgn="b"/>
                      <a:r>
                        <a:rPr lang="en-IN" sz="2400" u="none" strike="noStrike">
                          <a:effectLst/>
                          <a:latin typeface="Arial" pitchFamily="34" charset="0"/>
                          <a:cs typeface="Arial" pitchFamily="34" charset="0"/>
                        </a:rPr>
                        <a:t>i+4n-4</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l" fontAlgn="b"/>
                      <a:r>
                        <a:rPr lang="en-IN" sz="2400" u="none" strike="noStrike">
                          <a:effectLst/>
                          <a:latin typeface="Arial" pitchFamily="34" charset="0"/>
                          <a:cs typeface="Arial" pitchFamily="34" charset="0"/>
                        </a:rPr>
                        <a:t>ADD NUMn, R0</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vert="horz" wrap="square"/>
                    <a:lstStyle/>
                    <a:p>
                      <a:pPr algn="l" fontAlgn="b"/>
                      <a:r>
                        <a:rPr lang="en-IN" sz="2400" u="none" strike="noStrike">
                          <a:effectLst/>
                          <a:latin typeface="Arial" pitchFamily="34" charset="0"/>
                          <a:cs typeface="Arial" pitchFamily="34" charset="0"/>
                        </a:rPr>
                        <a:t>i+4n</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l" fontAlgn="b"/>
                      <a:r>
                        <a:rPr lang="en-IN" sz="2400" u="none" strike="noStrike">
                          <a:effectLst/>
                          <a:latin typeface="Arial" pitchFamily="34" charset="0"/>
                          <a:cs typeface="Arial" pitchFamily="34" charset="0"/>
                        </a:rPr>
                        <a:t>Move R0, SUM</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vert="horz" wrap="square"/>
                    <a:lstStyle/>
                    <a:p>
                      <a:pPr algn="l" fontAlgn="b"/>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ctr" fontAlgn="b"/>
                      <a:r>
                        <a:rPr lang="en-IN" sz="2400" u="none" strike="noStrike">
                          <a:effectLst/>
                          <a:latin typeface="Arial" pitchFamily="34" charset="0"/>
                          <a:cs typeface="Arial" pitchFamily="34" charset="0"/>
                        </a:rPr>
                        <a:t>.</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vert="horz" wrap="square"/>
                    <a:lstStyle/>
                    <a:p>
                      <a:pPr algn="l" fontAlgn="b"/>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ctr" fontAlgn="b"/>
                      <a:r>
                        <a:rPr lang="en-IN" sz="2400" u="none" strike="noStrike">
                          <a:effectLst/>
                          <a:latin typeface="Arial" pitchFamily="34" charset="0"/>
                          <a:cs typeface="Arial" pitchFamily="34" charset="0"/>
                        </a:rPr>
                        <a:t>.</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vert="horz" wrap="square"/>
                    <a:lstStyle/>
                    <a:p>
                      <a:pPr algn="l" fontAlgn="b"/>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ctr" fontAlgn="b"/>
                      <a:r>
                        <a:rPr lang="en-IN" sz="2400" u="none" strike="noStrike">
                          <a:effectLst/>
                          <a:latin typeface="Arial" pitchFamily="34" charset="0"/>
                          <a:cs typeface="Arial" pitchFamily="34" charset="0"/>
                        </a:rPr>
                        <a:t>.</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vert="horz" wrap="square"/>
                    <a:lstStyle/>
                    <a:p>
                      <a:pPr algn="l" fontAlgn="b"/>
                      <a:r>
                        <a:rPr lang="en-IN" sz="2400" u="none" strike="noStrike">
                          <a:effectLst/>
                          <a:latin typeface="Arial" pitchFamily="34" charset="0"/>
                          <a:cs typeface="Arial" pitchFamily="34" charset="0"/>
                        </a:rPr>
                        <a:t>Sum</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l" fontAlgn="b"/>
                      <a:r>
                        <a:rPr lang="en-IN" sz="2400" u="none" strike="noStrike">
                          <a:effectLst/>
                          <a:latin typeface="Arial" pitchFamily="34" charset="0"/>
                          <a:cs typeface="Arial" pitchFamily="34" charset="0"/>
                        </a:rPr>
                        <a:t> </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vert="horz" wrap="square"/>
                    <a:lstStyle/>
                    <a:p>
                      <a:pPr algn="l" fontAlgn="b"/>
                      <a:r>
                        <a:rPr lang="en-IN" sz="2400" u="none" strike="noStrike">
                          <a:effectLst/>
                          <a:latin typeface="Arial" pitchFamily="34" charset="0"/>
                          <a:cs typeface="Arial" pitchFamily="34" charset="0"/>
                        </a:rPr>
                        <a:t>NUM1</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l" fontAlgn="b"/>
                      <a:r>
                        <a:rPr lang="en-IN" sz="2400" u="none" strike="noStrike">
                          <a:effectLst/>
                          <a:latin typeface="Arial" pitchFamily="34" charset="0"/>
                          <a:cs typeface="Arial" pitchFamily="34" charset="0"/>
                        </a:rPr>
                        <a:t> </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vert="horz" wrap="square"/>
                    <a:lstStyle/>
                    <a:p>
                      <a:pPr algn="l" fontAlgn="b"/>
                      <a:r>
                        <a:rPr lang="en-IN" sz="2400" u="none" strike="noStrike">
                          <a:effectLst/>
                          <a:latin typeface="Arial" pitchFamily="34" charset="0"/>
                          <a:cs typeface="Arial" pitchFamily="34" charset="0"/>
                        </a:rPr>
                        <a:t>NUM2</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l" fontAlgn="b"/>
                      <a:r>
                        <a:rPr lang="en-IN" sz="2400" u="none" strike="noStrike">
                          <a:effectLst/>
                          <a:latin typeface="Arial" pitchFamily="34" charset="0"/>
                          <a:cs typeface="Arial" pitchFamily="34" charset="0"/>
                        </a:rPr>
                        <a:t> </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vert="horz" wrap="square"/>
                    <a:lstStyle/>
                    <a:p>
                      <a:pPr algn="l" fontAlgn="b"/>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l" fontAlgn="b"/>
                      <a:r>
                        <a:rPr lang="en-IN" sz="2400" u="none" strike="noStrike">
                          <a:effectLst/>
                          <a:latin typeface="Arial" pitchFamily="34" charset="0"/>
                          <a:cs typeface="Arial" pitchFamily="34" charset="0"/>
                        </a:rPr>
                        <a:t> </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vert="horz" wrap="square"/>
                    <a:lstStyle/>
                    <a:p>
                      <a:pPr algn="l" fontAlgn="b"/>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l" fontAlgn="b"/>
                      <a:r>
                        <a:rPr lang="en-IN" sz="2400" u="none" strike="noStrike">
                          <a:effectLst/>
                          <a:latin typeface="Arial" pitchFamily="34" charset="0"/>
                          <a:cs typeface="Arial" pitchFamily="34" charset="0"/>
                        </a:rPr>
                        <a:t> </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vert="horz" wrap="square"/>
                    <a:lstStyle/>
                    <a:p>
                      <a:pPr algn="l" fontAlgn="b"/>
                      <a:r>
                        <a:rPr lang="en-IN" sz="2400" u="none" strike="noStrike">
                          <a:effectLst/>
                          <a:latin typeface="Arial" pitchFamily="34" charset="0"/>
                          <a:cs typeface="Arial" pitchFamily="34" charset="0"/>
                        </a:rPr>
                        <a:t>NUMn</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l" fontAlgn="b"/>
                      <a:r>
                        <a:rPr lang="en-IN" sz="2400" u="none" strike="noStrike">
                          <a:effectLst/>
                          <a:latin typeface="Arial" pitchFamily="34" charset="0"/>
                          <a:cs typeface="Arial" pitchFamily="34" charset="0"/>
                        </a:rPr>
                        <a:t> </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179512" y="836712"/>
            <a:ext cx="4176464"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t>Program to add ‘n’ nums which is stored from the location NUM1 to NUMn.  Store the sum in the memory location SUM.</a:t>
            </a:r>
            <a:endParaRPr lang="en-IN" sz="2400"/>
          </a:p>
        </p:txBody>
      </p:sp>
      <p:sp>
        <p:nvSpPr>
          <p:cNvPr id="5" name="TextBox 4"/>
          <p:cNvSpPr txBox="1"/>
          <p:nvPr/>
        </p:nvSpPr>
        <p:spPr>
          <a:xfrm>
            <a:off x="179512" y="2636912"/>
            <a:ext cx="4032448"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solidFill>
                  <a:srgbClr val="FF0000"/>
                </a:solidFill>
                <a:latin typeface="Arial" pitchFamily="34" charset="0"/>
                <a:cs typeface="Arial" pitchFamily="34" charset="0"/>
              </a:rPr>
              <a:t>This program does a routine operation of adding from the consecutive locations. Can this be optimized?</a:t>
            </a:r>
            <a:endParaRPr lang="en-IN" sz="2400">
              <a:solidFill>
                <a:srgbClr val="FF0000"/>
              </a:solidFill>
              <a:latin typeface="Arial" pitchFamily="34" charset="0"/>
              <a:cs typeface="Arial" pitchFamily="34" charset="0"/>
            </a:endParaRPr>
          </a:p>
        </p:txBody>
      </p:sp>
    </p:spTree>
    <p:extLst>
      <p:ext uri="{BB962C8B-B14F-4D97-AF65-F5344CB8AC3E}">
        <p14:creationId xmlns="" val="36425840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122" name="Rectangle 2"/>
          <p:cNvSpPr>
            <a:spLocks noGrp="1" noChangeArrowheads="1"/>
          </p:cNvSpPr>
          <p:nvPr>
            <p:ph type="title"/>
          </p:nvPr>
        </p:nvSpPr>
        <p:spPr/>
        <p:txBody>
          <a:bodyPr/>
          <a:lstStyle/>
          <a:p>
            <a:pPr eaLnBrk="1" hangingPunct="1"/>
            <a:r>
              <a:rPr lang="en-US" altLang="zh-CN" smtClean="0">
                <a:ea typeface="SimSun" pitchFamily="2" charset="-122"/>
              </a:rPr>
              <a:t>Objectives</a:t>
            </a:r>
          </a:p>
        </p:txBody>
      </p:sp>
      <p:sp>
        <p:nvSpPr>
          <p:cNvPr id="5123" name="Rectangle 3"/>
          <p:cNvSpPr>
            <a:spLocks noGrp="1" noChangeArrowheads="1"/>
          </p:cNvSpPr>
          <p:nvPr>
            <p:ph type="body" idx="4294967295"/>
          </p:nvPr>
        </p:nvSpPr>
        <p:spPr>
          <a:xfrm>
            <a:off x="457200" y="1600200"/>
            <a:ext cx="8229600" cy="4525963"/>
          </a:xfrm>
        </p:spPr>
        <p:txBody>
          <a:bodyPr/>
          <a:lstStyle/>
          <a:p>
            <a:pPr eaLnBrk="1" hangingPunct="1"/>
            <a:r>
              <a:rPr lang="en-US" altLang="zh-CN" sz="2600" smtClean="0">
                <a:ea typeface="SimSun" pitchFamily="2" charset="-122"/>
              </a:rPr>
              <a:t>Machine instructions and program execution, including branching and subroutine call and return operations.</a:t>
            </a:r>
          </a:p>
          <a:p>
            <a:pPr eaLnBrk="1" hangingPunct="1"/>
            <a:r>
              <a:rPr lang="en-US" altLang="zh-CN" sz="2600" smtClean="0">
                <a:ea typeface="SimSun" pitchFamily="2" charset="-122"/>
              </a:rPr>
              <a:t>Addressing methods for accessing register and memory operands.</a:t>
            </a:r>
          </a:p>
          <a:p>
            <a:pPr eaLnBrk="1" hangingPunct="1"/>
            <a:r>
              <a:rPr lang="en-US" altLang="zh-CN" sz="2600" smtClean="0">
                <a:ea typeface="SimSun" pitchFamily="2" charset="-122"/>
              </a:rPr>
              <a:t>Assembly language for representing machine instructions, data, and programs.</a:t>
            </a:r>
          </a:p>
          <a:p>
            <a:pPr eaLnBrk="1" hangingPunct="1"/>
            <a:r>
              <a:rPr lang="en-US" altLang="zh-CN" sz="2600" smtClean="0">
                <a:ea typeface="SimSun" pitchFamily="2" charset="-122"/>
              </a:rPr>
              <a:t>Program-controlled Input/Output operations.</a:t>
            </a:r>
          </a:p>
        </p:txBody>
      </p:sp>
    </p:spTree>
    <p:extLst>
      <p:ext uri="{BB962C8B-B14F-4D97-AF65-F5344CB8AC3E}">
        <p14:creationId xmlns="" val="2129596780"/>
      </p:ext>
    </p:extLst>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0962" name="Rectangle 2"/>
          <p:cNvSpPr>
            <a:spLocks noGrp="1" noChangeArrowheads="1"/>
          </p:cNvSpPr>
          <p:nvPr>
            <p:ph type="title"/>
          </p:nvPr>
        </p:nvSpPr>
        <p:spPr>
          <a:xfrm>
            <a:off x="101625" y="28780"/>
            <a:ext cx="2327176" cy="525085"/>
          </a:xfrm>
        </p:spPr>
        <p:txBody>
          <a:bodyPr>
            <a:normAutofit fontScale="90000"/>
          </a:bodyPr>
          <a:lstStyle/>
          <a:p>
            <a:pPr algn="l" eaLnBrk="1" hangingPunct="1"/>
            <a:r>
              <a:rPr lang="en-US" altLang="zh-CN" smtClean="0">
                <a:solidFill>
                  <a:srgbClr val="FF0000"/>
                </a:solidFill>
                <a:ea typeface="SimSun" pitchFamily="2" charset="-122"/>
              </a:rPr>
              <a:t>Branching</a:t>
            </a:r>
          </a:p>
        </p:txBody>
      </p:sp>
      <p:sp>
        <p:nvSpPr>
          <p:cNvPr id="40966" name="Rectangle 7"/>
          <p:cNvSpPr>
            <a:spLocks noChangeArrowheads="1"/>
          </p:cNvSpPr>
          <p:nvPr/>
        </p:nvSpPr>
        <p:spPr bwMode="auto">
          <a:xfrm>
            <a:off x="1265213" y="6369559"/>
            <a:ext cx="98425"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1400" i="1">
                <a:solidFill>
                  <a:srgbClr val="000000"/>
                </a:solidFill>
                <a:latin typeface="Nimbus Roman No9 L"/>
              </a:rPr>
              <a:t>n</a:t>
            </a:r>
            <a:endParaRPr lang="en-CA" sz="2400">
              <a:latin typeface="Times New Roman" pitchFamily="18" charset="0"/>
            </a:endParaRPr>
          </a:p>
        </p:txBody>
      </p:sp>
      <p:sp>
        <p:nvSpPr>
          <p:cNvPr id="40972" name="Rectangle 13"/>
          <p:cNvSpPr>
            <a:spLocks noChangeArrowheads="1"/>
          </p:cNvSpPr>
          <p:nvPr/>
        </p:nvSpPr>
        <p:spPr bwMode="auto">
          <a:xfrm>
            <a:off x="149152" y="6419295"/>
            <a:ext cx="436497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400" smtClean="0">
                <a:solidFill>
                  <a:srgbClr val="000000"/>
                </a:solidFill>
                <a:latin typeface="Nimbus Roman No9 L"/>
              </a:rPr>
              <a:t> </a:t>
            </a:r>
            <a:r>
              <a:rPr lang="en-CA" sz="2400">
                <a:solidFill>
                  <a:srgbClr val="000000"/>
                </a:solidFill>
                <a:latin typeface="Nimbus Roman No9 L"/>
              </a:rPr>
              <a:t>Using a loop to add</a:t>
            </a:r>
            <a:r>
              <a:rPr lang="en-US" altLang="zh-CN" sz="2400">
                <a:solidFill>
                  <a:srgbClr val="000000"/>
                </a:solidFill>
                <a:latin typeface="Nimbus Roman No9 L"/>
                <a:ea typeface="SimSun" pitchFamily="2" charset="-122"/>
              </a:rPr>
              <a:t> </a:t>
            </a:r>
            <a:r>
              <a:rPr lang="en-US" altLang="zh-CN" sz="2400" i="1">
                <a:solidFill>
                  <a:srgbClr val="000000"/>
                </a:solidFill>
                <a:latin typeface="Nimbus Roman No9 L"/>
                <a:ea typeface="SimSun" pitchFamily="2" charset="-122"/>
              </a:rPr>
              <a:t>n</a:t>
            </a:r>
            <a:r>
              <a:rPr lang="en-US" altLang="zh-CN" sz="2400">
                <a:solidFill>
                  <a:srgbClr val="000000"/>
                </a:solidFill>
                <a:latin typeface="Nimbus Roman No9 L"/>
                <a:ea typeface="SimSun" pitchFamily="2" charset="-122"/>
              </a:rPr>
              <a:t> numbers.</a:t>
            </a:r>
            <a:endParaRPr lang="en-CA" sz="2400">
              <a:latin typeface="Times New Roman" pitchFamily="18" charset="0"/>
            </a:endParaRPr>
          </a:p>
        </p:txBody>
      </p:sp>
      <p:sp>
        <p:nvSpPr>
          <p:cNvPr id="40999" name="Rectangle 40"/>
          <p:cNvSpPr>
            <a:spLocks noChangeArrowheads="1"/>
          </p:cNvSpPr>
          <p:nvPr/>
        </p:nvSpPr>
        <p:spPr bwMode="auto">
          <a:xfrm>
            <a:off x="352231" y="1649876"/>
            <a:ext cx="58349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400">
                <a:solidFill>
                  <a:srgbClr val="000000"/>
                </a:solidFill>
                <a:latin typeface="Nimbus Roman No9 L"/>
              </a:rPr>
              <a:t>loop</a:t>
            </a:r>
            <a:endParaRPr lang="en-CA" sz="2400">
              <a:latin typeface="Times New Roman" pitchFamily="18" charset="0"/>
            </a:endParaRPr>
          </a:p>
        </p:txBody>
      </p:sp>
      <p:sp>
        <p:nvSpPr>
          <p:cNvPr id="41000" name="Rectangle 41"/>
          <p:cNvSpPr>
            <a:spLocks noChangeArrowheads="1"/>
          </p:cNvSpPr>
          <p:nvPr/>
        </p:nvSpPr>
        <p:spPr bwMode="auto">
          <a:xfrm>
            <a:off x="176019" y="1433976"/>
            <a:ext cx="118141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400">
                <a:solidFill>
                  <a:srgbClr val="000000"/>
                </a:solidFill>
                <a:latin typeface="Nimbus Roman No9 L"/>
              </a:rPr>
              <a:t>Program</a:t>
            </a:r>
            <a:endParaRPr lang="en-CA" sz="2400">
              <a:latin typeface="Times New Roman" pitchFamily="18" charset="0"/>
            </a:endParaRPr>
          </a:p>
        </p:txBody>
      </p:sp>
      <p:grpSp>
        <p:nvGrpSpPr>
          <p:cNvPr id="12" name="Group 11"/>
          <p:cNvGrpSpPr/>
          <p:nvPr/>
        </p:nvGrpSpPr>
        <p:grpSpPr>
          <a:xfrm>
            <a:off x="935724" y="521969"/>
            <a:ext cx="420745" cy="5298636"/>
            <a:chOff x="4125913" y="901700"/>
            <a:chExt cx="96837" cy="1643063"/>
          </a:xfrm>
        </p:grpSpPr>
        <p:sp>
          <p:nvSpPr>
            <p:cNvPr id="41008" name="Freeform 49"/>
            <p:cNvSpPr/>
            <p:nvPr/>
          </p:nvSpPr>
          <p:spPr bwMode="auto">
            <a:xfrm>
              <a:off x="4125913" y="901700"/>
              <a:ext cx="96837" cy="820738"/>
            </a:xfrm>
            <a:custGeom>
              <a:gdLst>
                <a:gd name="T0" fmla="*/ 96837 w 5"/>
                <a:gd name="T1" fmla="*/ 0 h 42"/>
                <a:gd name="T2" fmla="*/ 77470 w 5"/>
                <a:gd name="T3" fmla="*/ 19541 h 42"/>
                <a:gd name="T4" fmla="*/ 58102 w 5"/>
                <a:gd name="T5" fmla="*/ 19541 h 42"/>
                <a:gd name="T6" fmla="*/ 58102 w 5"/>
                <a:gd name="T7" fmla="*/ 39083 h 42"/>
                <a:gd name="T8" fmla="*/ 38735 w 5"/>
                <a:gd name="T9" fmla="*/ 39083 h 42"/>
                <a:gd name="T10" fmla="*/ 38735 w 5"/>
                <a:gd name="T11" fmla="*/ 58624 h 42"/>
                <a:gd name="T12" fmla="*/ 38735 w 5"/>
                <a:gd name="T13" fmla="*/ 195414 h 42"/>
                <a:gd name="T14" fmla="*/ 38735 w 5"/>
                <a:gd name="T15" fmla="*/ 410369 h 42"/>
                <a:gd name="T16" fmla="*/ 38735 w 5"/>
                <a:gd name="T17" fmla="*/ 605783 h 42"/>
                <a:gd name="T18" fmla="*/ 38735 w 5"/>
                <a:gd name="T19" fmla="*/ 762114 h 42"/>
                <a:gd name="T20" fmla="*/ 38735 w 5"/>
                <a:gd name="T21" fmla="*/ 781655 h 42"/>
                <a:gd name="T22" fmla="*/ 38735 w 5"/>
                <a:gd name="T23" fmla="*/ 781655 h 42"/>
                <a:gd name="T24" fmla="*/ 38735 w 5"/>
                <a:gd name="T25" fmla="*/ 801197 h 42"/>
                <a:gd name="T26" fmla="*/ 19367 w 5"/>
                <a:gd name="T27" fmla="*/ 801197 h 42"/>
                <a:gd name="T28" fmla="*/ 0 w 5"/>
                <a:gd name="T29" fmla="*/ 820738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
                <a:gd name="T46" fmla="*/ 0 h 42"/>
                <a:gd name="T47" fmla="*/ 5 w 5"/>
                <a:gd name="T48" fmla="*/ 42 h 42"/>
              </a:gd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 h="42">
                  <a:moveTo>
                    <a:pt x="5" y="0"/>
                  </a:moveTo>
                  <a:lnTo>
                    <a:pt x="4" y="1"/>
                  </a:lnTo>
                  <a:lnTo>
                    <a:pt x="3" y="1"/>
                  </a:lnTo>
                  <a:lnTo>
                    <a:pt x="3" y="2"/>
                  </a:lnTo>
                  <a:lnTo>
                    <a:pt x="2" y="2"/>
                  </a:lnTo>
                  <a:lnTo>
                    <a:pt x="2" y="3"/>
                  </a:lnTo>
                  <a:lnTo>
                    <a:pt x="2" y="10"/>
                  </a:lnTo>
                  <a:lnTo>
                    <a:pt x="2" y="21"/>
                  </a:lnTo>
                  <a:lnTo>
                    <a:pt x="2" y="31"/>
                  </a:lnTo>
                  <a:lnTo>
                    <a:pt x="2" y="39"/>
                  </a:lnTo>
                  <a:lnTo>
                    <a:pt x="2" y="40"/>
                  </a:lnTo>
                  <a:lnTo>
                    <a:pt x="2" y="41"/>
                  </a:lnTo>
                  <a:lnTo>
                    <a:pt x="1" y="41"/>
                  </a:lnTo>
                  <a:lnTo>
                    <a:pt x="0" y="42"/>
                  </a:lnTo>
                </a:path>
              </a:pathLst>
            </a:custGeom>
            <a:noFill/>
            <a:ln w="19050">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1009" name="Freeform 50"/>
            <p:cNvSpPr/>
            <p:nvPr/>
          </p:nvSpPr>
          <p:spPr bwMode="auto">
            <a:xfrm>
              <a:off x="4125913" y="1722438"/>
              <a:ext cx="96837" cy="822325"/>
            </a:xfrm>
            <a:custGeom>
              <a:gdLst>
                <a:gd name="T0" fmla="*/ 96837 w 5"/>
                <a:gd name="T1" fmla="*/ 822325 h 42"/>
                <a:gd name="T2" fmla="*/ 77470 w 5"/>
                <a:gd name="T3" fmla="*/ 802746 h 42"/>
                <a:gd name="T4" fmla="*/ 58102 w 5"/>
                <a:gd name="T5" fmla="*/ 783167 h 42"/>
                <a:gd name="T6" fmla="*/ 38735 w 5"/>
                <a:gd name="T7" fmla="*/ 783167 h 42"/>
                <a:gd name="T8" fmla="*/ 38735 w 5"/>
                <a:gd name="T9" fmla="*/ 763588 h 42"/>
                <a:gd name="T10" fmla="*/ 38735 w 5"/>
                <a:gd name="T11" fmla="*/ 606954 h 42"/>
                <a:gd name="T12" fmla="*/ 38735 w 5"/>
                <a:gd name="T13" fmla="*/ 411163 h 42"/>
                <a:gd name="T14" fmla="*/ 38735 w 5"/>
                <a:gd name="T15" fmla="*/ 195792 h 42"/>
                <a:gd name="T16" fmla="*/ 38735 w 5"/>
                <a:gd name="T17" fmla="*/ 58737 h 42"/>
                <a:gd name="T18" fmla="*/ 38735 w 5"/>
                <a:gd name="T19" fmla="*/ 39158 h 42"/>
                <a:gd name="T20" fmla="*/ 38735 w 5"/>
                <a:gd name="T21" fmla="*/ 39158 h 42"/>
                <a:gd name="T22" fmla="*/ 38735 w 5"/>
                <a:gd name="T23" fmla="*/ 19579 h 42"/>
                <a:gd name="T24" fmla="*/ 19367 w 5"/>
                <a:gd name="T25" fmla="*/ 19579 h 42"/>
                <a:gd name="T26" fmla="*/ 0 w 5"/>
                <a:gd name="T27" fmla="*/ 0 h 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
                <a:gd name="T43" fmla="*/ 0 h 42"/>
                <a:gd name="T44" fmla="*/ 5 w 5"/>
                <a:gd name="T45" fmla="*/ 42 h 42"/>
              </a:gd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 h="42">
                  <a:moveTo>
                    <a:pt x="5" y="42"/>
                  </a:moveTo>
                  <a:lnTo>
                    <a:pt x="4" y="41"/>
                  </a:lnTo>
                  <a:lnTo>
                    <a:pt x="3" y="40"/>
                  </a:lnTo>
                  <a:lnTo>
                    <a:pt x="2" y="40"/>
                  </a:lnTo>
                  <a:lnTo>
                    <a:pt x="2" y="39"/>
                  </a:lnTo>
                  <a:lnTo>
                    <a:pt x="2" y="31"/>
                  </a:lnTo>
                  <a:lnTo>
                    <a:pt x="2" y="21"/>
                  </a:lnTo>
                  <a:lnTo>
                    <a:pt x="2" y="10"/>
                  </a:lnTo>
                  <a:lnTo>
                    <a:pt x="2" y="3"/>
                  </a:lnTo>
                  <a:lnTo>
                    <a:pt x="2" y="2"/>
                  </a:lnTo>
                  <a:lnTo>
                    <a:pt x="2" y="1"/>
                  </a:lnTo>
                  <a:lnTo>
                    <a:pt x="1" y="1"/>
                  </a:lnTo>
                  <a:lnTo>
                    <a:pt x="0" y="0"/>
                  </a:lnTo>
                </a:path>
              </a:pathLst>
            </a:custGeom>
            <a:noFill/>
            <a:ln w="19050">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grpSp>
        <p:nvGrpSpPr>
          <p:cNvPr id="13" name="Group 12"/>
          <p:cNvGrpSpPr/>
          <p:nvPr/>
        </p:nvGrpSpPr>
        <p:grpSpPr>
          <a:xfrm>
            <a:off x="1490851" y="291323"/>
            <a:ext cx="2462212" cy="6026298"/>
            <a:chOff x="5288150" y="404665"/>
            <a:chExt cx="2462212" cy="6026298"/>
          </a:xfrm>
        </p:grpSpPr>
        <p:grpSp>
          <p:nvGrpSpPr>
            <p:cNvPr id="4" name="Group 3"/>
            <p:cNvGrpSpPr/>
            <p:nvPr/>
          </p:nvGrpSpPr>
          <p:grpSpPr>
            <a:xfrm>
              <a:off x="5288150" y="404665"/>
              <a:ext cx="2462212" cy="6026298"/>
              <a:chOff x="5288150" y="1368123"/>
              <a:chExt cx="2462212" cy="3960439"/>
            </a:xfrm>
          </p:grpSpPr>
          <p:sp>
            <p:nvSpPr>
              <p:cNvPr id="40974" name="Line 15"/>
              <p:cNvSpPr>
                <a:spLocks noChangeShapeType="1"/>
              </p:cNvSpPr>
              <p:nvPr/>
            </p:nvSpPr>
            <p:spPr bwMode="auto">
              <a:xfrm flipH="1">
                <a:off x="5384987" y="1519702"/>
                <a:ext cx="2268538" cy="2048"/>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979" name="Line 20"/>
              <p:cNvSpPr>
                <a:spLocks noChangeShapeType="1"/>
              </p:cNvSpPr>
              <p:nvPr/>
            </p:nvSpPr>
            <p:spPr bwMode="auto">
              <a:xfrm flipH="1">
                <a:off x="5384987" y="3688923"/>
                <a:ext cx="2268538" cy="2049"/>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980" name="Line 21"/>
              <p:cNvSpPr>
                <a:spLocks noChangeShapeType="1"/>
              </p:cNvSpPr>
              <p:nvPr/>
            </p:nvSpPr>
            <p:spPr bwMode="auto">
              <a:xfrm flipV="1">
                <a:off x="5384987" y="3109236"/>
                <a:ext cx="1588" cy="2219326"/>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981" name="Line 22"/>
              <p:cNvSpPr>
                <a:spLocks noChangeShapeType="1"/>
              </p:cNvSpPr>
              <p:nvPr/>
            </p:nvSpPr>
            <p:spPr bwMode="auto">
              <a:xfrm flipV="1">
                <a:off x="5384987" y="1368123"/>
                <a:ext cx="1588" cy="1589533"/>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982" name="Line 23"/>
              <p:cNvSpPr>
                <a:spLocks noChangeShapeType="1"/>
              </p:cNvSpPr>
              <p:nvPr/>
            </p:nvSpPr>
            <p:spPr bwMode="auto">
              <a:xfrm flipV="1">
                <a:off x="7643206" y="3109236"/>
                <a:ext cx="11907" cy="2219326"/>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983" name="Line 24"/>
              <p:cNvSpPr>
                <a:spLocks noChangeShapeType="1"/>
              </p:cNvSpPr>
              <p:nvPr/>
            </p:nvSpPr>
            <p:spPr bwMode="auto">
              <a:xfrm flipV="1">
                <a:off x="7653525" y="1368123"/>
                <a:ext cx="1587" cy="1589533"/>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984" name="Line 25"/>
              <p:cNvSpPr>
                <a:spLocks noChangeShapeType="1"/>
              </p:cNvSpPr>
              <p:nvPr/>
            </p:nvSpPr>
            <p:spPr bwMode="auto">
              <a:xfrm flipH="1">
                <a:off x="5288150" y="3033445"/>
                <a:ext cx="214312" cy="151579"/>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985" name="Line 26"/>
              <p:cNvSpPr>
                <a:spLocks noChangeShapeType="1"/>
              </p:cNvSpPr>
              <p:nvPr/>
            </p:nvSpPr>
            <p:spPr bwMode="auto">
              <a:xfrm flipH="1">
                <a:off x="5288150" y="2906447"/>
                <a:ext cx="214312" cy="126999"/>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986" name="Line 27"/>
              <p:cNvSpPr>
                <a:spLocks noChangeShapeType="1"/>
              </p:cNvSpPr>
              <p:nvPr/>
            </p:nvSpPr>
            <p:spPr bwMode="auto">
              <a:xfrm flipH="1">
                <a:off x="7536050" y="3033445"/>
                <a:ext cx="214312" cy="151579"/>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987" name="Line 28"/>
              <p:cNvSpPr>
                <a:spLocks noChangeShapeType="1"/>
              </p:cNvSpPr>
              <p:nvPr/>
            </p:nvSpPr>
            <p:spPr bwMode="auto">
              <a:xfrm flipH="1">
                <a:off x="7536050" y="2906447"/>
                <a:ext cx="214312" cy="126999"/>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988" name="Line 29"/>
              <p:cNvSpPr>
                <a:spLocks noChangeShapeType="1"/>
              </p:cNvSpPr>
              <p:nvPr/>
            </p:nvSpPr>
            <p:spPr bwMode="auto">
              <a:xfrm flipH="1">
                <a:off x="5384987" y="1949859"/>
                <a:ext cx="2268538" cy="2048"/>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989" name="Line 30"/>
              <p:cNvSpPr>
                <a:spLocks noChangeShapeType="1"/>
              </p:cNvSpPr>
              <p:nvPr/>
            </p:nvSpPr>
            <p:spPr bwMode="auto">
              <a:xfrm flipH="1">
                <a:off x="5384987" y="2377968"/>
                <a:ext cx="2268538" cy="2049"/>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990" name="Line 31"/>
              <p:cNvSpPr>
                <a:spLocks noChangeShapeType="1"/>
              </p:cNvSpPr>
              <p:nvPr/>
            </p:nvSpPr>
            <p:spPr bwMode="auto">
              <a:xfrm flipH="1">
                <a:off x="5384987" y="4143661"/>
                <a:ext cx="2268538" cy="2049"/>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991" name="Line 32"/>
              <p:cNvSpPr>
                <a:spLocks noChangeShapeType="1"/>
              </p:cNvSpPr>
              <p:nvPr/>
            </p:nvSpPr>
            <p:spPr bwMode="auto">
              <a:xfrm flipH="1">
                <a:off x="5384987" y="4571770"/>
                <a:ext cx="2268538" cy="2048"/>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0992" name="Line 33"/>
              <p:cNvSpPr>
                <a:spLocks noChangeShapeType="1"/>
              </p:cNvSpPr>
              <p:nvPr/>
            </p:nvSpPr>
            <p:spPr bwMode="auto">
              <a:xfrm flipH="1">
                <a:off x="5384987" y="5001927"/>
                <a:ext cx="2268538" cy="2048"/>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5" name="TextBox 4"/>
            <p:cNvSpPr txBox="1"/>
            <p:nvPr/>
          </p:nvSpPr>
          <p:spPr>
            <a:xfrm>
              <a:off x="5502462" y="796279"/>
              <a:ext cx="203358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t>MOVE N, </a:t>
              </a:r>
              <a:r>
                <a:rPr lang="en-US" sz="2400"/>
                <a:t>R</a:t>
              </a:r>
              <a:r>
                <a:rPr lang="en-US" sz="2400" smtClean="0"/>
                <a:t>1</a:t>
              </a:r>
              <a:endParaRPr lang="en-IN" sz="2400"/>
            </a:p>
          </p:txBody>
        </p:sp>
        <p:sp>
          <p:nvSpPr>
            <p:cNvPr id="6" name="TextBox 5"/>
            <p:cNvSpPr txBox="1"/>
            <p:nvPr/>
          </p:nvSpPr>
          <p:spPr>
            <a:xfrm>
              <a:off x="5652120" y="1423960"/>
              <a:ext cx="136114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t>CLEAR R0</a:t>
              </a:r>
              <a:endParaRPr lang="en-IN" sz="2400"/>
            </a:p>
          </p:txBody>
        </p:sp>
        <p:sp>
          <p:nvSpPr>
            <p:cNvPr id="7" name="TextBox 6"/>
            <p:cNvSpPr txBox="1"/>
            <p:nvPr/>
          </p:nvSpPr>
          <p:spPr>
            <a:xfrm>
              <a:off x="5436096" y="2060848"/>
              <a:ext cx="2140744" cy="19389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latin typeface="Arial" pitchFamily="34" charset="0"/>
                  <a:cs typeface="Arial" pitchFamily="34" charset="0"/>
                </a:rPr>
                <a:t>Determine the address of “Next number and add it to R0</a:t>
              </a:r>
              <a:endParaRPr lang="en-IN" sz="2400">
                <a:latin typeface="Arial" pitchFamily="34" charset="0"/>
                <a:cs typeface="Arial" pitchFamily="34" charset="0"/>
              </a:endParaRPr>
            </a:p>
          </p:txBody>
        </p:sp>
        <p:sp>
          <p:nvSpPr>
            <p:cNvPr id="8" name="TextBox 7"/>
            <p:cNvSpPr txBox="1"/>
            <p:nvPr/>
          </p:nvSpPr>
          <p:spPr>
            <a:xfrm>
              <a:off x="5502462" y="4077072"/>
              <a:ext cx="196669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t>Decrement R1</a:t>
              </a:r>
              <a:endParaRPr lang="en-IN" sz="2400"/>
            </a:p>
          </p:txBody>
        </p:sp>
        <p:sp>
          <p:nvSpPr>
            <p:cNvPr id="9" name="TextBox 8"/>
            <p:cNvSpPr txBox="1"/>
            <p:nvPr/>
          </p:nvSpPr>
          <p:spPr>
            <a:xfrm>
              <a:off x="5436096" y="4797152"/>
              <a:ext cx="225876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t>Branch &gt; 0 LOOP</a:t>
              </a:r>
              <a:endParaRPr lang="en-IN" sz="2400"/>
            </a:p>
          </p:txBody>
        </p:sp>
        <p:sp>
          <p:nvSpPr>
            <p:cNvPr id="10" name="TextBox 9"/>
            <p:cNvSpPr txBox="1"/>
            <p:nvPr/>
          </p:nvSpPr>
          <p:spPr>
            <a:xfrm>
              <a:off x="5508104" y="5373216"/>
              <a:ext cx="2036583"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t>Move R0, SUM</a:t>
              </a:r>
              <a:endParaRPr lang="en-IN" sz="2400"/>
            </a:p>
          </p:txBody>
        </p:sp>
      </p:grpSp>
      <p:sp>
        <p:nvSpPr>
          <p:cNvPr id="79" name="Line 34"/>
          <p:cNvSpPr>
            <a:spLocks noChangeShapeType="1"/>
          </p:cNvSpPr>
          <p:nvPr/>
        </p:nvSpPr>
        <p:spPr bwMode="auto">
          <a:xfrm flipH="1">
            <a:off x="5975870" y="1178064"/>
            <a:ext cx="2268538" cy="2049"/>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0" name="Line 35"/>
          <p:cNvSpPr>
            <a:spLocks noChangeShapeType="1"/>
          </p:cNvSpPr>
          <p:nvPr/>
        </p:nvSpPr>
        <p:spPr bwMode="auto">
          <a:xfrm flipH="1">
            <a:off x="5966635" y="1655301"/>
            <a:ext cx="2268538" cy="2048"/>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1" name="Line 36"/>
          <p:cNvSpPr>
            <a:spLocks noChangeShapeType="1"/>
          </p:cNvSpPr>
          <p:nvPr/>
        </p:nvSpPr>
        <p:spPr bwMode="auto">
          <a:xfrm flipH="1">
            <a:off x="5972248" y="2173248"/>
            <a:ext cx="2268538" cy="2049"/>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2" name="Line 37"/>
          <p:cNvSpPr>
            <a:spLocks noChangeShapeType="1"/>
          </p:cNvSpPr>
          <p:nvPr/>
        </p:nvSpPr>
        <p:spPr bwMode="auto">
          <a:xfrm flipH="1">
            <a:off x="6024477" y="2829551"/>
            <a:ext cx="2268538" cy="2048"/>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3" name="Line 38"/>
          <p:cNvSpPr>
            <a:spLocks noChangeShapeType="1"/>
          </p:cNvSpPr>
          <p:nvPr/>
        </p:nvSpPr>
        <p:spPr bwMode="auto">
          <a:xfrm flipH="1">
            <a:off x="6024477" y="3314493"/>
            <a:ext cx="2268538" cy="2048"/>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nvGrpSpPr>
          <p:cNvPr id="84" name="Group 83"/>
          <p:cNvGrpSpPr/>
          <p:nvPr/>
        </p:nvGrpSpPr>
        <p:grpSpPr>
          <a:xfrm>
            <a:off x="4951247" y="1241600"/>
            <a:ext cx="977646" cy="3771372"/>
            <a:chOff x="770606" y="3726442"/>
            <a:chExt cx="977646" cy="2361708"/>
          </a:xfrm>
        </p:grpSpPr>
        <p:sp>
          <p:nvSpPr>
            <p:cNvPr id="85" name="Rectangle 6"/>
            <p:cNvSpPr>
              <a:spLocks noChangeArrowheads="1"/>
            </p:cNvSpPr>
            <p:nvPr/>
          </p:nvSpPr>
          <p:spPr bwMode="auto">
            <a:xfrm>
              <a:off x="789656" y="5856867"/>
              <a:ext cx="958596" cy="231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400" smtClean="0">
                  <a:solidFill>
                    <a:srgbClr val="000000"/>
                  </a:solidFill>
                  <a:latin typeface="Nimbus Roman No9 L"/>
                </a:rPr>
                <a:t>NUM n</a:t>
              </a:r>
              <a:endParaRPr lang="en-CA" sz="2400">
                <a:latin typeface="Times New Roman" pitchFamily="18" charset="0"/>
              </a:endParaRPr>
            </a:p>
          </p:txBody>
        </p:sp>
        <p:sp>
          <p:nvSpPr>
            <p:cNvPr id="86" name="Rectangle 8"/>
            <p:cNvSpPr>
              <a:spLocks noChangeArrowheads="1"/>
            </p:cNvSpPr>
            <p:nvPr/>
          </p:nvSpPr>
          <p:spPr bwMode="auto">
            <a:xfrm>
              <a:off x="770606" y="4744029"/>
              <a:ext cx="873637" cy="231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400">
                  <a:solidFill>
                    <a:srgbClr val="000000"/>
                  </a:solidFill>
                  <a:latin typeface="Nimbus Roman No9 L"/>
                </a:rPr>
                <a:t>NUM2</a:t>
              </a:r>
              <a:endParaRPr lang="en-CA" sz="2400">
                <a:latin typeface="Times New Roman" pitchFamily="18" charset="0"/>
              </a:endParaRPr>
            </a:p>
          </p:txBody>
        </p:sp>
        <p:sp>
          <p:nvSpPr>
            <p:cNvPr id="87" name="Rectangle 9"/>
            <p:cNvSpPr>
              <a:spLocks noChangeArrowheads="1"/>
            </p:cNvSpPr>
            <p:nvPr/>
          </p:nvSpPr>
          <p:spPr bwMode="auto">
            <a:xfrm>
              <a:off x="770606" y="4391604"/>
              <a:ext cx="873637" cy="231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400">
                  <a:solidFill>
                    <a:srgbClr val="000000"/>
                  </a:solidFill>
                  <a:latin typeface="Nimbus Roman No9 L"/>
                </a:rPr>
                <a:t>NUM1</a:t>
              </a:r>
              <a:endParaRPr lang="en-CA" sz="2400">
                <a:latin typeface="Times New Roman" pitchFamily="18" charset="0"/>
              </a:endParaRPr>
            </a:p>
          </p:txBody>
        </p:sp>
        <p:sp>
          <p:nvSpPr>
            <p:cNvPr id="88" name="Rectangle 44"/>
            <p:cNvSpPr>
              <a:spLocks noChangeArrowheads="1"/>
            </p:cNvSpPr>
            <p:nvPr/>
          </p:nvSpPr>
          <p:spPr bwMode="auto">
            <a:xfrm>
              <a:off x="770606" y="4059817"/>
              <a:ext cx="222818" cy="231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400">
                  <a:solidFill>
                    <a:srgbClr val="000000"/>
                  </a:solidFill>
                  <a:latin typeface="Nimbus Roman No9 L"/>
                </a:rPr>
                <a:t>N</a:t>
              </a:r>
              <a:endParaRPr lang="en-CA" sz="2400">
                <a:latin typeface="Times New Roman" pitchFamily="18" charset="0"/>
              </a:endParaRPr>
            </a:p>
          </p:txBody>
        </p:sp>
        <p:sp>
          <p:nvSpPr>
            <p:cNvPr id="89" name="Rectangle 45"/>
            <p:cNvSpPr>
              <a:spLocks noChangeArrowheads="1"/>
            </p:cNvSpPr>
            <p:nvPr/>
          </p:nvSpPr>
          <p:spPr bwMode="auto">
            <a:xfrm>
              <a:off x="770606" y="3726442"/>
              <a:ext cx="684483" cy="231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400">
                  <a:solidFill>
                    <a:srgbClr val="000000"/>
                  </a:solidFill>
                  <a:latin typeface="Nimbus Roman No9 L"/>
                </a:rPr>
                <a:t>SUM</a:t>
              </a:r>
              <a:endParaRPr lang="en-CA" sz="2400">
                <a:latin typeface="Times New Roman" pitchFamily="18" charset="0"/>
              </a:endParaRPr>
            </a:p>
          </p:txBody>
        </p:sp>
      </p:grpSp>
      <p:sp>
        <p:nvSpPr>
          <p:cNvPr id="90" name="Line 38"/>
          <p:cNvSpPr>
            <a:spLocks noChangeShapeType="1"/>
          </p:cNvSpPr>
          <p:nvPr/>
        </p:nvSpPr>
        <p:spPr bwMode="auto">
          <a:xfrm flipH="1">
            <a:off x="6031367" y="5050071"/>
            <a:ext cx="2268538" cy="2048"/>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cxnSp>
        <p:nvCxnSpPr>
          <p:cNvPr id="91" name="Straight Connector 90"/>
          <p:cNvCxnSpPr>
            <a:endCxn id="90" idx="0"/>
          </p:cNvCxnSpPr>
          <p:nvPr/>
        </p:nvCxnSpPr>
        <p:spPr>
          <a:xfrm>
            <a:off x="8244408" y="1178064"/>
            <a:ext cx="55497" cy="38720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5998117" y="1163687"/>
            <a:ext cx="55497" cy="38720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00904" y="3513782"/>
            <a:ext cx="242374" cy="923330"/>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a:t>
            </a:r>
          </a:p>
          <a:p>
            <a:r>
              <a:rPr lang="en-US" smtClean="0"/>
              <a:t>.</a:t>
            </a:r>
          </a:p>
          <a:p>
            <a:r>
              <a:rPr lang="en-US"/>
              <a:t>.</a:t>
            </a:r>
            <a:endParaRPr lang="en-IN"/>
          </a:p>
        </p:txBody>
      </p:sp>
      <p:sp>
        <p:nvSpPr>
          <p:cNvPr id="94" name="Line 38"/>
          <p:cNvSpPr>
            <a:spLocks noChangeShapeType="1"/>
          </p:cNvSpPr>
          <p:nvPr/>
        </p:nvSpPr>
        <p:spPr bwMode="auto">
          <a:xfrm flipH="1">
            <a:off x="6012160" y="4653136"/>
            <a:ext cx="2268538" cy="2048"/>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Tree>
    <p:extLst>
      <p:ext uri="{BB962C8B-B14F-4D97-AF65-F5344CB8AC3E}">
        <p14:creationId xmlns="" val="3592815552"/>
      </p:ext>
    </p:extLst>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1986" name="Rectangle 2"/>
          <p:cNvSpPr>
            <a:spLocks noGrp="1" noChangeArrowheads="1"/>
          </p:cNvSpPr>
          <p:nvPr>
            <p:ph type="title"/>
          </p:nvPr>
        </p:nvSpPr>
        <p:spPr/>
        <p:txBody>
          <a:bodyPr/>
          <a:lstStyle/>
          <a:p>
            <a:pPr eaLnBrk="1" hangingPunct="1"/>
            <a:r>
              <a:rPr lang="en-US" altLang="zh-CN" smtClean="0">
                <a:ea typeface="SimSun" pitchFamily="2" charset="-122"/>
              </a:rPr>
              <a:t>Condition Codes</a:t>
            </a:r>
          </a:p>
        </p:txBody>
      </p:sp>
      <p:sp>
        <p:nvSpPr>
          <p:cNvPr id="41987" name="Rectangle 3"/>
          <p:cNvSpPr>
            <a:spLocks noGrp="1" noChangeArrowheads="1"/>
          </p:cNvSpPr>
          <p:nvPr>
            <p:ph type="body" idx="4294967295"/>
          </p:nvPr>
        </p:nvSpPr>
        <p:spPr>
          <a:xfrm>
            <a:off x="457200" y="1600200"/>
            <a:ext cx="8229600" cy="4525963"/>
          </a:xfrm>
        </p:spPr>
        <p:txBody>
          <a:bodyPr/>
          <a:lstStyle/>
          <a:p>
            <a:pPr eaLnBrk="1" hangingPunct="1"/>
            <a:r>
              <a:rPr lang="en-US" altLang="zh-CN" smtClean="0">
                <a:ea typeface="SimSun" pitchFamily="2" charset="-122"/>
              </a:rPr>
              <a:t>Condition code flags</a:t>
            </a:r>
          </a:p>
          <a:p>
            <a:pPr eaLnBrk="1" hangingPunct="1"/>
            <a:r>
              <a:rPr lang="en-US" altLang="zh-CN" smtClean="0">
                <a:ea typeface="SimSun" pitchFamily="2" charset="-122"/>
              </a:rPr>
              <a:t>Condition code register / status register</a:t>
            </a:r>
          </a:p>
          <a:p>
            <a:pPr eaLnBrk="1" hangingPunct="1"/>
            <a:r>
              <a:rPr lang="en-US" altLang="zh-CN" smtClean="0">
                <a:ea typeface="SimSun" pitchFamily="2" charset="-122"/>
              </a:rPr>
              <a:t>N (negative)</a:t>
            </a:r>
          </a:p>
          <a:p>
            <a:pPr eaLnBrk="1" hangingPunct="1"/>
            <a:r>
              <a:rPr lang="en-US" altLang="zh-CN" smtClean="0">
                <a:ea typeface="SimSun" pitchFamily="2" charset="-122"/>
              </a:rPr>
              <a:t>Z (zero)</a:t>
            </a:r>
          </a:p>
          <a:p>
            <a:pPr eaLnBrk="1" hangingPunct="1"/>
            <a:r>
              <a:rPr lang="en-US" altLang="zh-CN" smtClean="0">
                <a:ea typeface="SimSun" pitchFamily="2" charset="-122"/>
              </a:rPr>
              <a:t>V (overflow)</a:t>
            </a:r>
          </a:p>
          <a:p>
            <a:pPr eaLnBrk="1" hangingPunct="1"/>
            <a:r>
              <a:rPr lang="en-US" altLang="zh-CN" smtClean="0">
                <a:ea typeface="SimSun" pitchFamily="2" charset="-122"/>
              </a:rPr>
              <a:t>C (carry)</a:t>
            </a:r>
          </a:p>
          <a:p>
            <a:pPr eaLnBrk="1" hangingPunct="1"/>
            <a:r>
              <a:rPr lang="en-US" altLang="zh-CN" smtClean="0">
                <a:ea typeface="SimSun" pitchFamily="2" charset="-122"/>
              </a:rPr>
              <a:t>Different instructions affect different flags</a:t>
            </a:r>
          </a:p>
        </p:txBody>
      </p:sp>
    </p:spTree>
    <p:extLst>
      <p:ext uri="{BB962C8B-B14F-4D97-AF65-F5344CB8AC3E}">
        <p14:creationId xmlns="" val="495314370"/>
      </p:ext>
    </p:extLst>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0">
  <p:cSld name="">
    <p:spTree>
      <p:nvGrpSpPr>
        <p:cNvPr id="1" name=""/>
        <p:cNvGrpSpPr/>
        <p:nvPr/>
      </p:nvGrpSpPr>
      <p:grpSpPr>
        <a:xfrm>
          <a:off x="0" y="0"/>
          <a:ext cx="0" cy="0"/>
        </a:xfrm>
      </p:grpSpPr>
      <p:sp>
        <p:nvSpPr>
          <p:cNvPr id="43010" name="Rectangle 2"/>
          <p:cNvSpPr>
            <a:spLocks noGrp="1" noChangeArrowheads="1"/>
          </p:cNvSpPr>
          <p:nvPr>
            <p:ph type="title"/>
          </p:nvPr>
        </p:nvSpPr>
        <p:spPr/>
        <p:txBody>
          <a:bodyPr/>
          <a:lstStyle/>
          <a:p>
            <a:pPr eaLnBrk="1" hangingPunct="1"/>
            <a:r>
              <a:rPr lang="en-US" smtClean="0"/>
              <a:t>Conditional Branch Instructions</a:t>
            </a:r>
          </a:p>
        </p:txBody>
      </p:sp>
      <p:sp>
        <p:nvSpPr>
          <p:cNvPr id="356355" name="Rectangle 3"/>
          <p:cNvSpPr>
            <a:spLocks noGrp="1" noChangeArrowheads="1"/>
          </p:cNvSpPr>
          <p:nvPr>
            <p:ph type="body" idx="4294967295"/>
          </p:nvPr>
        </p:nvSpPr>
        <p:spPr>
          <a:xfrm>
            <a:off x="457200" y="1719263"/>
            <a:ext cx="8229600" cy="2217737"/>
          </a:xfrm>
        </p:spPr>
        <p:txBody>
          <a:bodyPr/>
          <a:lstStyle/>
          <a:p>
            <a:pPr eaLnBrk="1" hangingPunct="1"/>
            <a:r>
              <a:rPr lang="en-US" smtClean="0"/>
              <a:t>Example:</a:t>
            </a:r>
          </a:p>
          <a:p>
            <a:pPr lvl="1" eaLnBrk="1" hangingPunct="1"/>
            <a:r>
              <a:rPr lang="en-US" smtClean="0">
                <a:solidFill>
                  <a:schemeClr val="accent1"/>
                </a:solidFill>
              </a:rPr>
              <a:t>A</a:t>
            </a:r>
            <a:r>
              <a:rPr lang="en-US" smtClean="0"/>
              <a:t>:  1 1 1 1 0 0 0 0</a:t>
            </a:r>
          </a:p>
          <a:p>
            <a:pPr lvl="1" eaLnBrk="1" hangingPunct="1"/>
            <a:r>
              <a:rPr lang="en-US" smtClean="0">
                <a:solidFill>
                  <a:schemeClr val="accent1"/>
                </a:solidFill>
              </a:rPr>
              <a:t>B</a:t>
            </a:r>
            <a:r>
              <a:rPr lang="en-US" smtClean="0"/>
              <a:t>:  0 0 0 1 0 1 0 0</a:t>
            </a:r>
          </a:p>
        </p:txBody>
      </p:sp>
      <p:sp>
        <p:nvSpPr>
          <p:cNvPr id="356356" name="Text Box 4"/>
          <p:cNvSpPr txBox="1">
            <a:spLocks noChangeArrowheads="1"/>
          </p:cNvSpPr>
          <p:nvPr/>
        </p:nvSpPr>
        <p:spPr bwMode="auto">
          <a:xfrm>
            <a:off x="4572000" y="1628775"/>
            <a:ext cx="306070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400" b="1">
                <a:solidFill>
                  <a:schemeClr val="accent1"/>
                </a:solidFill>
                <a:cs typeface="Arial" pitchFamily="34" charset="0"/>
              </a:rPr>
              <a:t>A</a:t>
            </a:r>
            <a:r>
              <a:rPr lang="en-US" sz="2400" b="1">
                <a:cs typeface="Arial" pitchFamily="34" charset="0"/>
              </a:rPr>
              <a:t>:      </a:t>
            </a:r>
            <a:r>
              <a:rPr lang="en-US" sz="2000" b="1">
                <a:cs typeface="Arial" pitchFamily="34" charset="0"/>
              </a:rPr>
              <a:t>   </a:t>
            </a:r>
            <a:r>
              <a:rPr lang="en-US" sz="2400" b="1">
                <a:cs typeface="Arial" pitchFamily="34" charset="0"/>
              </a:rPr>
              <a:t>1 1 1 1 0 0 0 0</a:t>
            </a:r>
          </a:p>
        </p:txBody>
      </p:sp>
      <p:sp>
        <p:nvSpPr>
          <p:cNvPr id="356357" name="Text Box 5"/>
          <p:cNvSpPr txBox="1">
            <a:spLocks noChangeArrowheads="1"/>
          </p:cNvSpPr>
          <p:nvPr/>
        </p:nvSpPr>
        <p:spPr bwMode="auto">
          <a:xfrm>
            <a:off x="4572000" y="2168525"/>
            <a:ext cx="306070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400" b="1">
                <a:cs typeface="Arial" pitchFamily="34" charset="0"/>
              </a:rPr>
              <a:t>+(</a:t>
            </a:r>
            <a:r>
              <a:rPr lang="en-US" sz="2400" b="1">
                <a:solidFill>
                  <a:schemeClr val="accent2"/>
                </a:solidFill>
                <a:cs typeface="Arial" pitchFamily="34" charset="0"/>
              </a:rPr>
              <a:t>−B</a:t>
            </a:r>
            <a:r>
              <a:rPr lang="en-US" sz="2400" b="1">
                <a:cs typeface="Arial" pitchFamily="34" charset="0"/>
              </a:rPr>
              <a:t>):</a:t>
            </a:r>
            <a:r>
              <a:rPr lang="en-US" sz="2400" b="1">
                <a:solidFill>
                  <a:schemeClr val="accent2"/>
                </a:solidFill>
                <a:cs typeface="Arial" pitchFamily="34" charset="0"/>
              </a:rPr>
              <a:t>  1 1 1 0 1 1 0 0</a:t>
            </a:r>
          </a:p>
        </p:txBody>
      </p:sp>
      <p:sp>
        <p:nvSpPr>
          <p:cNvPr id="356358" name="Line 6"/>
          <p:cNvSpPr>
            <a:spLocks noChangeShapeType="1"/>
          </p:cNvSpPr>
          <p:nvPr/>
        </p:nvSpPr>
        <p:spPr bwMode="auto">
          <a:xfrm>
            <a:off x="4572000" y="2708275"/>
            <a:ext cx="3060700"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6359" name="Text Box 7"/>
          <p:cNvSpPr txBox="1">
            <a:spLocks noChangeArrowheads="1"/>
          </p:cNvSpPr>
          <p:nvPr/>
        </p:nvSpPr>
        <p:spPr bwMode="auto">
          <a:xfrm>
            <a:off x="4572000" y="2708275"/>
            <a:ext cx="306070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400" b="1">
                <a:cs typeface="Arial" pitchFamily="34" charset="0"/>
              </a:rPr>
              <a:t>          </a:t>
            </a:r>
            <a:r>
              <a:rPr lang="en-US" sz="2000" b="1">
                <a:cs typeface="Arial" pitchFamily="34" charset="0"/>
              </a:rPr>
              <a:t>   </a:t>
            </a:r>
            <a:r>
              <a:rPr lang="en-US" sz="2400" b="1">
                <a:cs typeface="Arial" pitchFamily="34" charset="0"/>
              </a:rPr>
              <a:t>1 1 0 1 1 1 0 0</a:t>
            </a:r>
          </a:p>
        </p:txBody>
      </p:sp>
      <p:sp>
        <p:nvSpPr>
          <p:cNvPr id="356360" name="Text Box 8"/>
          <p:cNvSpPr txBox="1">
            <a:spLocks noChangeArrowheads="1"/>
          </p:cNvSpPr>
          <p:nvPr/>
        </p:nvSpPr>
        <p:spPr bwMode="auto">
          <a:xfrm>
            <a:off x="4751388" y="3608388"/>
            <a:ext cx="900112"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400" b="1">
                <a:solidFill>
                  <a:schemeClr val="accent1"/>
                </a:solidFill>
                <a:cs typeface="Arial" pitchFamily="34" charset="0"/>
              </a:rPr>
              <a:t>C </a:t>
            </a:r>
            <a:r>
              <a:rPr lang="en-US" sz="2400" b="1">
                <a:cs typeface="Arial" pitchFamily="34" charset="0"/>
              </a:rPr>
              <a:t>=</a:t>
            </a:r>
            <a:r>
              <a:rPr lang="en-US" sz="2400" b="1">
                <a:solidFill>
                  <a:schemeClr val="accent1"/>
                </a:solidFill>
                <a:cs typeface="Arial" pitchFamily="34" charset="0"/>
              </a:rPr>
              <a:t> 1</a:t>
            </a:r>
            <a:endParaRPr lang="en-US" sz="2400" b="1">
              <a:cs typeface="Arial" pitchFamily="34" charset="0"/>
            </a:endParaRPr>
          </a:p>
        </p:txBody>
      </p:sp>
      <p:cxnSp>
        <p:nvCxnSpPr>
          <p:cNvPr id="356361" name="AutoShape 9"/>
          <p:cNvCxnSpPr>
            <a:cxnSpLocks noChangeShapeType="1"/>
          </p:cNvCxnSpPr>
          <p:nvPr/>
        </p:nvCxnSpPr>
        <p:spPr bwMode="auto">
          <a:xfrm rot="10800000" flipV="1">
            <a:off x="5202238" y="2907406"/>
            <a:ext cx="449262" cy="809625"/>
          </a:xfrm>
          <a:prstGeom prst="curvedConnector2">
            <a:avLst/>
          </a:prstGeom>
          <a:noFill/>
          <a:ln w="38100">
            <a:solidFill>
              <a:schemeClr val="accent1"/>
            </a:solidFill>
            <a:round/>
            <a:tailEnd type="triangle" w="lg" len="lg"/>
          </a:ln>
          <a:extLst>
            <a:ext uri="{909E8E84-426E-40DD-AFC4-6F175D3DCCD1}">
              <a14:hiddenFill xmlns:a14="http://schemas.microsoft.com/office/drawing/2010/main" xmlns="">
                <a:noFill/>
              </a14:hiddenFill>
            </a:ext>
          </a:extLst>
        </p:spPr>
      </p:cxnSp>
      <p:sp>
        <p:nvSpPr>
          <p:cNvPr id="356362" name="Text Box 10"/>
          <p:cNvSpPr txBox="1">
            <a:spLocks noChangeArrowheads="1"/>
          </p:cNvSpPr>
          <p:nvPr/>
        </p:nvSpPr>
        <p:spPr bwMode="auto">
          <a:xfrm>
            <a:off x="5292725" y="4149725"/>
            <a:ext cx="900113"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400" b="1">
                <a:solidFill>
                  <a:schemeClr val="accent2"/>
                </a:solidFill>
                <a:cs typeface="Arial" pitchFamily="34" charset="0"/>
              </a:rPr>
              <a:t>S</a:t>
            </a:r>
            <a:r>
              <a:rPr lang="en-US" sz="2400" b="1">
                <a:solidFill>
                  <a:schemeClr val="accent1"/>
                </a:solidFill>
                <a:cs typeface="Arial" pitchFamily="34" charset="0"/>
              </a:rPr>
              <a:t> </a:t>
            </a:r>
            <a:r>
              <a:rPr lang="en-US" sz="2400" b="1">
                <a:cs typeface="Arial" pitchFamily="34" charset="0"/>
              </a:rPr>
              <a:t>=</a:t>
            </a:r>
            <a:r>
              <a:rPr lang="en-US" sz="2400" b="1">
                <a:solidFill>
                  <a:schemeClr val="accent1"/>
                </a:solidFill>
                <a:cs typeface="Arial" pitchFamily="34" charset="0"/>
              </a:rPr>
              <a:t> </a:t>
            </a:r>
            <a:r>
              <a:rPr lang="en-US" sz="2400" b="1">
                <a:solidFill>
                  <a:schemeClr val="accent2"/>
                </a:solidFill>
                <a:cs typeface="Arial" pitchFamily="34" charset="0"/>
              </a:rPr>
              <a:t>1</a:t>
            </a:r>
          </a:p>
        </p:txBody>
      </p:sp>
      <p:sp>
        <p:nvSpPr>
          <p:cNvPr id="356363" name="Line 11"/>
          <p:cNvSpPr>
            <a:spLocks noChangeShapeType="1"/>
          </p:cNvSpPr>
          <p:nvPr/>
        </p:nvSpPr>
        <p:spPr bwMode="auto">
          <a:xfrm flipH="1">
            <a:off x="5732463" y="3249613"/>
            <a:ext cx="0" cy="900112"/>
          </a:xfrm>
          <a:prstGeom prst="line">
            <a:avLst/>
          </a:prstGeom>
          <a:noFill/>
          <a:ln w="38100">
            <a:solidFill>
              <a:schemeClr val="accent2"/>
            </a:solidFill>
            <a:round/>
            <a:tailEnd type="triangle" w="lg" len="lg"/>
          </a:ln>
          <a:extLst>
            <a:ext uri="{909E8E84-426E-40DD-AFC4-6F175D3DCCD1}">
              <a14:hiddenFill xmlns:a14="http://schemas.microsoft.com/office/drawing/2010/main" xmlns="">
                <a:noFill/>
              </a14:hiddenFill>
            </a:ext>
          </a:extLst>
        </p:spPr>
        <p:txBody>
          <a:bodyPr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6364" name="Text Box 12"/>
          <p:cNvSpPr txBox="1">
            <a:spLocks noChangeArrowheads="1"/>
          </p:cNvSpPr>
          <p:nvPr/>
        </p:nvSpPr>
        <p:spPr bwMode="auto">
          <a:xfrm>
            <a:off x="5292725" y="4689475"/>
            <a:ext cx="900113"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400" b="1">
                <a:solidFill>
                  <a:srgbClr val="CC00FF"/>
                </a:solidFill>
                <a:cs typeface="Arial" pitchFamily="34" charset="0"/>
              </a:rPr>
              <a:t>V</a:t>
            </a:r>
            <a:r>
              <a:rPr lang="en-US" sz="2400" b="1">
                <a:solidFill>
                  <a:schemeClr val="accent1"/>
                </a:solidFill>
                <a:cs typeface="Arial" pitchFamily="34" charset="0"/>
              </a:rPr>
              <a:t> </a:t>
            </a:r>
            <a:r>
              <a:rPr lang="en-US" sz="2400" b="1">
                <a:cs typeface="Arial" pitchFamily="34" charset="0"/>
              </a:rPr>
              <a:t>=</a:t>
            </a:r>
            <a:r>
              <a:rPr lang="en-US" sz="2400" b="1">
                <a:solidFill>
                  <a:schemeClr val="accent1"/>
                </a:solidFill>
                <a:cs typeface="Arial" pitchFamily="34" charset="0"/>
              </a:rPr>
              <a:t> </a:t>
            </a:r>
            <a:r>
              <a:rPr lang="en-US" sz="2400" b="1">
                <a:solidFill>
                  <a:srgbClr val="CC00FF"/>
                </a:solidFill>
                <a:cs typeface="Arial" pitchFamily="34" charset="0"/>
              </a:rPr>
              <a:t>0</a:t>
            </a:r>
          </a:p>
        </p:txBody>
      </p:sp>
      <p:sp>
        <p:nvSpPr>
          <p:cNvPr id="356365" name="Text Box 13"/>
          <p:cNvSpPr txBox="1">
            <a:spLocks noChangeArrowheads="1"/>
          </p:cNvSpPr>
          <p:nvPr/>
        </p:nvSpPr>
        <p:spPr bwMode="auto">
          <a:xfrm>
            <a:off x="6372225" y="3608388"/>
            <a:ext cx="900113"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400" b="1">
                <a:solidFill>
                  <a:srgbClr val="996600"/>
                </a:solidFill>
                <a:cs typeface="Arial" pitchFamily="34" charset="0"/>
              </a:rPr>
              <a:t>Z</a:t>
            </a:r>
            <a:r>
              <a:rPr lang="en-US" sz="2400" b="1">
                <a:solidFill>
                  <a:schemeClr val="accent1"/>
                </a:solidFill>
                <a:cs typeface="Arial" pitchFamily="34" charset="0"/>
              </a:rPr>
              <a:t> </a:t>
            </a:r>
            <a:r>
              <a:rPr lang="en-US" sz="2400" b="1">
                <a:cs typeface="Arial" pitchFamily="34" charset="0"/>
              </a:rPr>
              <a:t>=</a:t>
            </a:r>
            <a:r>
              <a:rPr lang="en-US" sz="2400" b="1">
                <a:solidFill>
                  <a:schemeClr val="accent1"/>
                </a:solidFill>
                <a:cs typeface="Arial" pitchFamily="34" charset="0"/>
              </a:rPr>
              <a:t> </a:t>
            </a:r>
            <a:r>
              <a:rPr lang="en-US" sz="2400" b="1">
                <a:solidFill>
                  <a:srgbClr val="996600"/>
                </a:solidFill>
                <a:cs typeface="Arial" pitchFamily="34" charset="0"/>
              </a:rPr>
              <a:t>0</a:t>
            </a:r>
          </a:p>
        </p:txBody>
      </p:sp>
      <p:sp>
        <p:nvSpPr>
          <p:cNvPr id="356366" name="AutoShape 14"/>
          <p:cNvSpPr/>
          <p:nvPr/>
        </p:nvSpPr>
        <p:spPr bwMode="auto">
          <a:xfrm rot="-5400000">
            <a:off x="6446044" y="2507456"/>
            <a:ext cx="401638" cy="1800225"/>
          </a:xfrm>
          <a:prstGeom prst="leftBrace">
            <a:avLst>
              <a:gd name="adj1" fmla="val 37352"/>
              <a:gd name="adj2" fmla="val 50000"/>
            </a:avLst>
          </a:prstGeom>
          <a:noFill/>
          <a:ln w="28575">
            <a:solidFill>
              <a:srgbClr val="996600"/>
            </a:solidFill>
            <a:round/>
          </a:ln>
          <a:extLst>
            <a:ext uri="{909E8E84-426E-40DD-AFC4-6F175D3DCCD1}">
              <a14:hiddenFill xmlns:a14="http://schemas.microsoft.com/office/drawing/2010/main" xmlns="">
                <a:solidFill>
                  <a:srgbClr val="FFFFFF"/>
                </a:solidFill>
              </a14:hiddenFill>
            </a:ext>
          </a:extLst>
        </p:spPr>
        <p:txBody>
          <a:bodyPr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6367" name="Line 15"/>
          <p:cNvSpPr>
            <a:spLocks noChangeShapeType="1"/>
          </p:cNvSpPr>
          <p:nvPr/>
        </p:nvSpPr>
        <p:spPr bwMode="auto">
          <a:xfrm>
            <a:off x="8532813" y="6742113"/>
            <a:ext cx="539750" cy="0"/>
          </a:xfrm>
          <a:prstGeom prst="line">
            <a:avLst/>
          </a:prstGeom>
          <a:noFill/>
          <a:ln w="9525">
            <a:solidFill>
              <a:schemeClr val="tx1"/>
            </a:solidFill>
            <a:round/>
            <a:tailEnd type="triangle" w="med" len="me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Tree>
    <p:extLst>
      <p:ext uri="{BB962C8B-B14F-4D97-AF65-F5344CB8AC3E}">
        <p14:creationId xmlns="" val="1968210859"/>
      </p:ext>
    </p:extLst>
  </p:cSld>
  <p:clrMapOvr>
    <a:masterClrMapping/>
  </p:clrMapOvr>
  <mc:AlternateContent>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356355">
                                            <p:txEl>
                                              <p:pRg st="0" end="0"/>
                                            </p:txEl>
                                          </p:spTgt>
                                        </p:tgtEl>
                                        <p:attrNameLst>
                                          <p:attrName>style.visibility</p:attrName>
                                        </p:attrNameLst>
                                      </p:cBhvr>
                                      <p:to>
                                        <p:strVal val="visible"/>
                                      </p:to>
                                    </p:set>
                                    <p:animEffect transition="in" filter="wipe(left)">
                                      <p:cBhvr>
                                        <p:cTn id="7" dur="500"/>
                                        <p:tgtEl>
                                          <p:spTgt spid="356355">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56355">
                                            <p:txEl>
                                              <p:pRg st="1" end="1"/>
                                            </p:txEl>
                                          </p:spTgt>
                                        </p:tgtEl>
                                        <p:attrNameLst>
                                          <p:attrName>style.visibility</p:attrName>
                                        </p:attrNameLst>
                                      </p:cBhvr>
                                      <p:to>
                                        <p:strVal val="visible"/>
                                      </p:to>
                                    </p:set>
                                    <p:animEffect transition="in" filter="wipe(left)">
                                      <p:cBhvr>
                                        <p:cTn id="11" dur="500"/>
                                        <p:tgtEl>
                                          <p:spTgt spid="356355">
                                            <p:txEl>
                                              <p:pRg st="1" end="1"/>
                                            </p:txEl>
                                          </p:spTgt>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56355">
                                            <p:txEl>
                                              <p:pRg st="2" end="2"/>
                                            </p:txEl>
                                          </p:spTgt>
                                        </p:tgtEl>
                                        <p:attrNameLst>
                                          <p:attrName>style.visibility</p:attrName>
                                        </p:attrNameLst>
                                      </p:cBhvr>
                                      <p:to>
                                        <p:strVal val="visible"/>
                                      </p:to>
                                    </p:set>
                                    <p:animEffect transition="in" filter="wipe(left)">
                                      <p:cBhvr>
                                        <p:cTn id="15" dur="500"/>
                                        <p:tgtEl>
                                          <p:spTgt spid="356355">
                                            <p:txEl>
                                              <p:pRg st="2" end="2"/>
                                            </p:txEl>
                                          </p:spTgt>
                                        </p:tgtEl>
                                      </p:cBhvr>
                                    </p:animEffect>
                                  </p:childTnLst>
                                </p:cTn>
                              </p:par>
                            </p:childTnLst>
                          </p:cTn>
                        </p:par>
                      </p:childTnLst>
                    </p:cTn>
                  </p:par>
                  <p:par>
                    <p:cTn id="16" fill="hold" nodeType="clickPar">
                      <p:stCondLst>
                        <p:cond delay="indefinite"/>
                        <p:cond evt="onBegin" delay="0">
                          <p:tn val="15"/>
                        </p:cond>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56356"/>
                                        </p:tgtEl>
                                        <p:attrNameLst>
                                          <p:attrName>style.visibility</p:attrName>
                                        </p:attrNameLst>
                                      </p:cBhvr>
                                      <p:to>
                                        <p:strVal val="visible"/>
                                      </p:to>
                                    </p:set>
                                    <p:animEffect transition="in" filter="wipe(left)">
                                      <p:cBhvr>
                                        <p:cTn id="20" dur="500"/>
                                        <p:tgtEl>
                                          <p:spTgt spid="356356"/>
                                        </p:tgtEl>
                                      </p:cBhvr>
                                    </p:animEffect>
                                  </p:childTnLst>
                                </p:cTn>
                              </p:par>
                            </p:childTnLst>
                          </p:cTn>
                        </p:par>
                        <p:par>
                          <p:cTn id="21" fill="hold" nodeType="afterGroup">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56357"/>
                                        </p:tgtEl>
                                        <p:attrNameLst>
                                          <p:attrName>style.visibility</p:attrName>
                                        </p:attrNameLst>
                                      </p:cBhvr>
                                      <p:to>
                                        <p:strVal val="visible"/>
                                      </p:to>
                                    </p:set>
                                    <p:animEffect transition="in" filter="wipe(left)">
                                      <p:cBhvr>
                                        <p:cTn id="24" dur="500"/>
                                        <p:tgtEl>
                                          <p:spTgt spid="35635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56358"/>
                                        </p:tgtEl>
                                        <p:attrNameLst>
                                          <p:attrName>style.visibility</p:attrName>
                                        </p:attrNameLst>
                                      </p:cBhvr>
                                      <p:to>
                                        <p:strVal val="visible"/>
                                      </p:to>
                                    </p:set>
                                    <p:animEffect transition="in" filter="wipe(left)">
                                      <p:cBhvr>
                                        <p:cTn id="27" dur="500"/>
                                        <p:tgtEl>
                                          <p:spTgt spid="356358"/>
                                        </p:tgtEl>
                                      </p:cBhvr>
                                    </p:animEffect>
                                  </p:childTnLst>
                                </p:cTn>
                              </p:par>
                            </p:childTnLst>
                          </p:cTn>
                        </p:par>
                        <p:par>
                          <p:cTn id="28" fill="hold" nodeType="afterGroup">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356359"/>
                                        </p:tgtEl>
                                        <p:attrNameLst>
                                          <p:attrName>style.visibility</p:attrName>
                                        </p:attrNameLst>
                                      </p:cBhvr>
                                      <p:to>
                                        <p:strVal val="visible"/>
                                      </p:to>
                                    </p:set>
                                    <p:animEffect transition="in" filter="wipe(left)">
                                      <p:cBhvr>
                                        <p:cTn id="31" dur="500"/>
                                        <p:tgtEl>
                                          <p:spTgt spid="356359"/>
                                        </p:tgtEl>
                                      </p:cBhvr>
                                    </p:animEffect>
                                  </p:childTnLst>
                                </p:cTn>
                              </p:par>
                            </p:childTnLst>
                          </p:cTn>
                        </p:par>
                        <p:par>
                          <p:cTn id="32" fill="hold" nodeType="afterGroup">
                            <p:stCondLst>
                              <p:cond delay="1500"/>
                            </p:stCondLst>
                            <p:childTnLst>
                              <p:par>
                                <p:cTn id="33" presetID="22" presetClass="entr" presetSubtype="1" fill="hold" nodeType="afterEffect">
                                  <p:stCondLst>
                                    <p:cond delay="0"/>
                                  </p:stCondLst>
                                  <p:childTnLst>
                                    <p:set>
                                      <p:cBhvr>
                                        <p:cTn id="34" dur="1" fill="hold">
                                          <p:stCondLst>
                                            <p:cond delay="0"/>
                                          </p:stCondLst>
                                        </p:cTn>
                                        <p:tgtEl>
                                          <p:spTgt spid="356361"/>
                                        </p:tgtEl>
                                        <p:attrNameLst>
                                          <p:attrName>style.visibility</p:attrName>
                                        </p:attrNameLst>
                                      </p:cBhvr>
                                      <p:to>
                                        <p:strVal val="visible"/>
                                      </p:to>
                                    </p:set>
                                    <p:animEffect transition="in" filter="wipe(up)">
                                      <p:cBhvr>
                                        <p:cTn id="35" dur="500"/>
                                        <p:tgtEl>
                                          <p:spTgt spid="356361"/>
                                        </p:tgtEl>
                                      </p:cBhvr>
                                    </p:animEffect>
                                  </p:childTnLst>
                                </p:cTn>
                              </p:par>
                            </p:childTnLst>
                          </p:cTn>
                        </p:par>
                        <p:par>
                          <p:cTn id="36" fill="hold" nodeType="afterGroup">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356360"/>
                                        </p:tgtEl>
                                        <p:attrNameLst>
                                          <p:attrName>style.visibility</p:attrName>
                                        </p:attrNameLst>
                                      </p:cBhvr>
                                      <p:to>
                                        <p:strVal val="visible"/>
                                      </p:to>
                                    </p:set>
                                    <p:animEffect transition="in" filter="wipe(left)">
                                      <p:cBhvr>
                                        <p:cTn id="39" dur="500"/>
                                        <p:tgtEl>
                                          <p:spTgt spid="356360"/>
                                        </p:tgtEl>
                                      </p:cBhvr>
                                    </p:animEffect>
                                  </p:childTnLst>
                                </p:cTn>
                              </p:par>
                            </p:childTnLst>
                          </p:cTn>
                        </p:par>
                      </p:childTnLst>
                    </p:cTn>
                  </p:par>
                  <p:par>
                    <p:cTn id="40" fill="hold" nodeType="clickPar">
                      <p:stCondLst>
                        <p:cond delay="indefinite"/>
                        <p:cond evt="onBegin" delay="0">
                          <p:tn val="39"/>
                        </p:cond>
                      </p:stCondLst>
                      <p:childTnLst>
                        <p:par>
                          <p:cTn id="41" fill="hold" nodeType="withGroup">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356363"/>
                                        </p:tgtEl>
                                        <p:attrNameLst>
                                          <p:attrName>style.visibility</p:attrName>
                                        </p:attrNameLst>
                                      </p:cBhvr>
                                      <p:to>
                                        <p:strVal val="visible"/>
                                      </p:to>
                                    </p:set>
                                    <p:animEffect transition="in" filter="wipe(up)">
                                      <p:cBhvr>
                                        <p:cTn id="44" dur="500"/>
                                        <p:tgtEl>
                                          <p:spTgt spid="356363"/>
                                        </p:tgtEl>
                                      </p:cBhvr>
                                    </p:animEffect>
                                  </p:childTnLst>
                                </p:cTn>
                              </p:par>
                            </p:childTnLst>
                          </p:cTn>
                        </p:par>
                        <p:par>
                          <p:cTn id="45" fill="hold" nodeType="afterGroup">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356362"/>
                                        </p:tgtEl>
                                        <p:attrNameLst>
                                          <p:attrName>style.visibility</p:attrName>
                                        </p:attrNameLst>
                                      </p:cBhvr>
                                      <p:to>
                                        <p:strVal val="visible"/>
                                      </p:to>
                                    </p:set>
                                    <p:animEffect transition="in" filter="wipe(left)">
                                      <p:cBhvr>
                                        <p:cTn id="48" dur="500"/>
                                        <p:tgtEl>
                                          <p:spTgt spid="356362"/>
                                        </p:tgtEl>
                                      </p:cBhvr>
                                    </p:animEffect>
                                  </p:childTnLst>
                                </p:cTn>
                              </p:par>
                            </p:childTnLst>
                          </p:cTn>
                        </p:par>
                      </p:childTnLst>
                    </p:cTn>
                  </p:par>
                  <p:par>
                    <p:cTn id="49" fill="hold" nodeType="clickPar">
                      <p:stCondLst>
                        <p:cond delay="indefinite"/>
                        <p:cond evt="onBegin" delay="0">
                          <p:tn val="48"/>
                        </p:cond>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56364"/>
                                        </p:tgtEl>
                                        <p:attrNameLst>
                                          <p:attrName>style.visibility</p:attrName>
                                        </p:attrNameLst>
                                      </p:cBhvr>
                                      <p:to>
                                        <p:strVal val="visible"/>
                                      </p:to>
                                    </p:set>
                                    <p:animEffect transition="in" filter="wipe(left)">
                                      <p:cBhvr>
                                        <p:cTn id="53" dur="500"/>
                                        <p:tgtEl>
                                          <p:spTgt spid="356364"/>
                                        </p:tgtEl>
                                      </p:cBhvr>
                                    </p:animEffect>
                                  </p:childTnLst>
                                </p:cTn>
                              </p:par>
                            </p:childTnLst>
                          </p:cTn>
                        </p:par>
                      </p:childTnLst>
                    </p:cTn>
                  </p:par>
                  <p:par>
                    <p:cTn id="54" fill="hold" nodeType="clickPar">
                      <p:stCondLst>
                        <p:cond delay="indefinite"/>
                        <p:cond evt="onBegin" delay="0">
                          <p:tn val="53"/>
                        </p:cond>
                      </p:stCondLst>
                      <p:childTnLst>
                        <p:par>
                          <p:cTn id="55" fill="hold" nodeType="withGroup">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356366"/>
                                        </p:tgtEl>
                                        <p:attrNameLst>
                                          <p:attrName>style.visibility</p:attrName>
                                        </p:attrNameLst>
                                      </p:cBhvr>
                                      <p:to>
                                        <p:strVal val="visible"/>
                                      </p:to>
                                    </p:set>
                                    <p:animEffect transition="in" filter="wipe(up)">
                                      <p:cBhvr>
                                        <p:cTn id="58" dur="500"/>
                                        <p:tgtEl>
                                          <p:spTgt spid="356366"/>
                                        </p:tgtEl>
                                      </p:cBhvr>
                                    </p:animEffect>
                                  </p:childTnLst>
                                </p:cTn>
                              </p:par>
                            </p:childTnLst>
                          </p:cTn>
                        </p:par>
                        <p:par>
                          <p:cTn id="59" fill="hold" nodeType="afterGroup">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356365"/>
                                        </p:tgtEl>
                                        <p:attrNameLst>
                                          <p:attrName>style.visibility</p:attrName>
                                        </p:attrNameLst>
                                      </p:cBhvr>
                                      <p:to>
                                        <p:strVal val="visible"/>
                                      </p:to>
                                    </p:set>
                                    <p:animEffect transition="in" filter="wipe(left)">
                                      <p:cBhvr>
                                        <p:cTn id="62" dur="500"/>
                                        <p:tgtEl>
                                          <p:spTgt spid="356365"/>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356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6" grpId="0"/>
      <p:bldP spid="356357" grpId="0"/>
      <p:bldP spid="356358" grpId="0" animBg="1"/>
      <p:bldP spid="356359" grpId="0"/>
      <p:bldP spid="356360" grpId="0"/>
      <p:bldP spid="356362" grpId="0"/>
      <p:bldP spid="356363" grpId="0" animBg="1"/>
      <p:bldP spid="356364" grpId="0"/>
      <p:bldP spid="356365" grpId="0"/>
      <p:bldP spid="356366" grpId="0" animBg="1"/>
      <p:bldP spid="356367" grpId="0" animBg="1"/>
    </p:bldLst>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0">
  <p:cSld name="">
    <p:spTree>
      <p:nvGrpSpPr>
        <p:cNvPr id="1" name=""/>
        <p:cNvGrpSpPr/>
        <p:nvPr/>
      </p:nvGrpSpPr>
      <p:grpSpPr>
        <a:xfrm>
          <a:off x="0" y="0"/>
          <a:ext cx="0" cy="0"/>
        </a:xfrm>
      </p:grpSpPr>
      <p:sp>
        <p:nvSpPr>
          <p:cNvPr id="1027" name="Rectangle 2"/>
          <p:cNvSpPr>
            <a:spLocks noGrp="1" noChangeArrowheads="1"/>
          </p:cNvSpPr>
          <p:nvPr>
            <p:ph type="title"/>
          </p:nvPr>
        </p:nvSpPr>
        <p:spPr/>
        <p:txBody>
          <a:bodyPr/>
          <a:lstStyle/>
          <a:p>
            <a:pPr eaLnBrk="1" hangingPunct="1"/>
            <a:r>
              <a:rPr lang="en-US" smtClean="0"/>
              <a:t>Status Bits</a:t>
            </a:r>
          </a:p>
        </p:txBody>
      </p:sp>
      <p:grpSp>
        <p:nvGrpSpPr>
          <p:cNvPr id="1028" name="Group 3"/>
          <p:cNvGrpSpPr/>
          <p:nvPr/>
        </p:nvGrpSpPr>
        <p:grpSpPr>
          <a:xfrm>
            <a:off x="4932363" y="2079625"/>
            <a:ext cx="3421062" cy="1530350"/>
            <a:chOff x="2880" y="2387"/>
            <a:chExt cx="2155" cy="1020"/>
          </a:xfrm>
        </p:grpSpPr>
        <p:sp>
          <p:nvSpPr>
            <p:cNvPr id="1054" name="Freeform 4"/>
            <p:cNvSpPr/>
            <p:nvPr/>
          </p:nvSpPr>
          <p:spPr bwMode="auto">
            <a:xfrm>
              <a:off x="2880" y="2500"/>
              <a:ext cx="2041" cy="907"/>
            </a:xfrm>
            <a:custGeom>
              <a:gdLst>
                <a:gd name="T0" fmla="*/ 0 w 2041"/>
                <a:gd name="T1" fmla="*/ 0 h 907"/>
                <a:gd name="T2" fmla="*/ 794 w 2041"/>
                <a:gd name="T3" fmla="*/ 0 h 907"/>
                <a:gd name="T4" fmla="*/ 1021 w 2041"/>
                <a:gd name="T5" fmla="*/ 227 h 907"/>
                <a:gd name="T6" fmla="*/ 1247 w 2041"/>
                <a:gd name="T7" fmla="*/ 0 h 907"/>
                <a:gd name="T8" fmla="*/ 2041 w 2041"/>
                <a:gd name="T9" fmla="*/ 0 h 907"/>
                <a:gd name="T10" fmla="*/ 1361 w 2041"/>
                <a:gd name="T11" fmla="*/ 907 h 907"/>
                <a:gd name="T12" fmla="*/ 680 w 2041"/>
                <a:gd name="T13" fmla="*/ 907 h 907"/>
                <a:gd name="T14" fmla="*/ 0 w 2041"/>
                <a:gd name="T15" fmla="*/ 0 h 907"/>
                <a:gd name="T16" fmla="*/ 0 60000 65536"/>
                <a:gd name="T17" fmla="*/ 0 60000 65536"/>
                <a:gd name="T18" fmla="*/ 0 60000 65536"/>
                <a:gd name="T19" fmla="*/ 0 60000 65536"/>
                <a:gd name="T20" fmla="*/ 0 60000 65536"/>
                <a:gd name="T21" fmla="*/ 0 60000 65536"/>
                <a:gd name="T22" fmla="*/ 0 60000 65536"/>
                <a:gd name="T23" fmla="*/ 0 60000 65536"/>
                <a:gd name="T24" fmla="*/ 0 w 2041"/>
                <a:gd name="T25" fmla="*/ 0 h 907"/>
                <a:gd name="T26" fmla="*/ 2041 w 2041"/>
                <a:gd name="T27" fmla="*/ 907 h 907"/>
              </a:gd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41" h="905">
                  <a:moveTo>
                    <a:pt x="0" y="0"/>
                  </a:moveTo>
                  <a:lnTo>
                    <a:pt x="794" y="0"/>
                  </a:lnTo>
                  <a:lnTo>
                    <a:pt x="1021" y="227"/>
                  </a:lnTo>
                  <a:lnTo>
                    <a:pt x="1247" y="0"/>
                  </a:lnTo>
                  <a:lnTo>
                    <a:pt x="2041" y="0"/>
                  </a:lnTo>
                  <a:lnTo>
                    <a:pt x="1361" y="907"/>
                  </a:lnTo>
                  <a:lnTo>
                    <a:pt x="680" y="907"/>
                  </a:lnTo>
                  <a:lnTo>
                    <a:pt x="0" y="0"/>
                  </a:lnTo>
                  <a:close/>
                </a:path>
              </a:pathLst>
            </a:custGeom>
            <a:solidFill>
              <a:srgbClr val="00FFFF"/>
            </a:solidFill>
            <a:ln w="28575">
              <a:solidFill>
                <a:schemeClr val="tx1"/>
              </a:solidFill>
              <a:round/>
            </a:ln>
          </p:spPr>
          <p:txBody>
            <a:bodyPr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55" name="Freeform 5"/>
            <p:cNvSpPr/>
            <p:nvPr/>
          </p:nvSpPr>
          <p:spPr bwMode="auto">
            <a:xfrm>
              <a:off x="2880" y="2387"/>
              <a:ext cx="907" cy="113"/>
            </a:xfrm>
            <a:custGeom>
              <a:gdLst>
                <a:gd name="T0" fmla="*/ 0 w 907"/>
                <a:gd name="T1" fmla="*/ 113 h 113"/>
                <a:gd name="T2" fmla="*/ 113 w 907"/>
                <a:gd name="T3" fmla="*/ 0 h 113"/>
                <a:gd name="T4" fmla="*/ 907 w 907"/>
                <a:gd name="T5" fmla="*/ 0 h 113"/>
                <a:gd name="T6" fmla="*/ 794 w 907"/>
                <a:gd name="T7" fmla="*/ 113 h 113"/>
                <a:gd name="T8" fmla="*/ 0 w 907"/>
                <a:gd name="T9" fmla="*/ 113 h 113"/>
                <a:gd name="T10" fmla="*/ 0 60000 65536"/>
                <a:gd name="T11" fmla="*/ 0 60000 65536"/>
                <a:gd name="T12" fmla="*/ 0 60000 65536"/>
                <a:gd name="T13" fmla="*/ 0 60000 65536"/>
                <a:gd name="T14" fmla="*/ 0 60000 65536"/>
                <a:gd name="T15" fmla="*/ 0 w 907"/>
                <a:gd name="T16" fmla="*/ 0 h 113"/>
                <a:gd name="T17" fmla="*/ 907 w 907"/>
                <a:gd name="T18" fmla="*/ 113 h 113"/>
              </a:gdLst>
              <a:cxnLst>
                <a:cxn ang="T10">
                  <a:pos x="T0" y="T1"/>
                </a:cxn>
                <a:cxn ang="T11">
                  <a:pos x="T2" y="T3"/>
                </a:cxn>
                <a:cxn ang="T12">
                  <a:pos x="T4" y="T5"/>
                </a:cxn>
                <a:cxn ang="T13">
                  <a:pos x="T6" y="T7"/>
                </a:cxn>
                <a:cxn ang="T14">
                  <a:pos x="T8" y="T9"/>
                </a:cxn>
              </a:cxnLst>
              <a:rect l="T15" t="T16" r="T17" b="T18"/>
              <a:pathLst>
                <a:path w="905" h="113">
                  <a:moveTo>
                    <a:pt x="0" y="113"/>
                  </a:moveTo>
                  <a:lnTo>
                    <a:pt x="113" y="0"/>
                  </a:lnTo>
                  <a:lnTo>
                    <a:pt x="907" y="0"/>
                  </a:lnTo>
                  <a:lnTo>
                    <a:pt x="794" y="113"/>
                  </a:lnTo>
                  <a:lnTo>
                    <a:pt x="0" y="113"/>
                  </a:lnTo>
                  <a:close/>
                </a:path>
              </a:pathLst>
            </a:custGeom>
            <a:solidFill>
              <a:srgbClr val="00FFFF"/>
            </a:solidFill>
            <a:ln w="28575">
              <a:solidFill>
                <a:schemeClr val="tx1"/>
              </a:solidFill>
              <a:round/>
            </a:ln>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56" name="Freeform 6"/>
            <p:cNvSpPr/>
            <p:nvPr/>
          </p:nvSpPr>
          <p:spPr bwMode="auto">
            <a:xfrm>
              <a:off x="4127" y="2387"/>
              <a:ext cx="908" cy="113"/>
            </a:xfrm>
            <a:custGeom>
              <a:gdLst>
                <a:gd name="T0" fmla="*/ 0 w 908"/>
                <a:gd name="T1" fmla="*/ 113 h 113"/>
                <a:gd name="T2" fmla="*/ 114 w 908"/>
                <a:gd name="T3" fmla="*/ 0 h 113"/>
                <a:gd name="T4" fmla="*/ 908 w 908"/>
                <a:gd name="T5" fmla="*/ 0 h 113"/>
                <a:gd name="T6" fmla="*/ 794 w 908"/>
                <a:gd name="T7" fmla="*/ 113 h 113"/>
                <a:gd name="T8" fmla="*/ 0 w 908"/>
                <a:gd name="T9" fmla="*/ 113 h 113"/>
                <a:gd name="T10" fmla="*/ 0 60000 65536"/>
                <a:gd name="T11" fmla="*/ 0 60000 65536"/>
                <a:gd name="T12" fmla="*/ 0 60000 65536"/>
                <a:gd name="T13" fmla="*/ 0 60000 65536"/>
                <a:gd name="T14" fmla="*/ 0 60000 65536"/>
                <a:gd name="T15" fmla="*/ 0 w 908"/>
                <a:gd name="T16" fmla="*/ 0 h 113"/>
                <a:gd name="T17" fmla="*/ 908 w 908"/>
                <a:gd name="T18" fmla="*/ 113 h 113"/>
              </a:gdLst>
              <a:cxnLst>
                <a:cxn ang="T10">
                  <a:pos x="T0" y="T1"/>
                </a:cxn>
                <a:cxn ang="T11">
                  <a:pos x="T2" y="T3"/>
                </a:cxn>
                <a:cxn ang="T12">
                  <a:pos x="T4" y="T5"/>
                </a:cxn>
                <a:cxn ang="T13">
                  <a:pos x="T6" y="T7"/>
                </a:cxn>
                <a:cxn ang="T14">
                  <a:pos x="T8" y="T9"/>
                </a:cxn>
              </a:cxnLst>
              <a:rect l="T15" t="T16" r="T17" b="T18"/>
              <a:pathLst>
                <a:path w="906" h="113">
                  <a:moveTo>
                    <a:pt x="0" y="113"/>
                  </a:moveTo>
                  <a:lnTo>
                    <a:pt x="114" y="0"/>
                  </a:lnTo>
                  <a:lnTo>
                    <a:pt x="908" y="0"/>
                  </a:lnTo>
                  <a:lnTo>
                    <a:pt x="794" y="113"/>
                  </a:lnTo>
                  <a:lnTo>
                    <a:pt x="0" y="113"/>
                  </a:lnTo>
                  <a:close/>
                </a:path>
              </a:pathLst>
            </a:custGeom>
            <a:solidFill>
              <a:srgbClr val="00FFFF"/>
            </a:solidFill>
            <a:ln w="28575">
              <a:solidFill>
                <a:schemeClr val="tx1"/>
              </a:solidFill>
              <a:round/>
            </a:ln>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57" name="Freeform 7"/>
            <p:cNvSpPr/>
            <p:nvPr/>
          </p:nvSpPr>
          <p:spPr bwMode="auto">
            <a:xfrm>
              <a:off x="3674" y="2387"/>
              <a:ext cx="340" cy="340"/>
            </a:xfrm>
            <a:custGeom>
              <a:gdLst>
                <a:gd name="T0" fmla="*/ 0 w 340"/>
                <a:gd name="T1" fmla="*/ 113 h 340"/>
                <a:gd name="T2" fmla="*/ 113 w 340"/>
                <a:gd name="T3" fmla="*/ 0 h 340"/>
                <a:gd name="T4" fmla="*/ 340 w 340"/>
                <a:gd name="T5" fmla="*/ 227 h 340"/>
                <a:gd name="T6" fmla="*/ 227 w 340"/>
                <a:gd name="T7" fmla="*/ 340 h 340"/>
                <a:gd name="T8" fmla="*/ 0 w 340"/>
                <a:gd name="T9" fmla="*/ 113 h 340"/>
                <a:gd name="T10" fmla="*/ 0 60000 65536"/>
                <a:gd name="T11" fmla="*/ 0 60000 65536"/>
                <a:gd name="T12" fmla="*/ 0 60000 65536"/>
                <a:gd name="T13" fmla="*/ 0 60000 65536"/>
                <a:gd name="T14" fmla="*/ 0 60000 65536"/>
                <a:gd name="T15" fmla="*/ 0 w 340"/>
                <a:gd name="T16" fmla="*/ 0 h 340"/>
                <a:gd name="T17" fmla="*/ 340 w 340"/>
                <a:gd name="T18" fmla="*/ 340 h 340"/>
              </a:gdLst>
              <a:cxnLst>
                <a:cxn ang="T10">
                  <a:pos x="T0" y="T1"/>
                </a:cxn>
                <a:cxn ang="T11">
                  <a:pos x="T2" y="T3"/>
                </a:cxn>
                <a:cxn ang="T12">
                  <a:pos x="T4" y="T5"/>
                </a:cxn>
                <a:cxn ang="T13">
                  <a:pos x="T6" y="T7"/>
                </a:cxn>
                <a:cxn ang="T14">
                  <a:pos x="T8" y="T9"/>
                </a:cxn>
              </a:cxnLst>
              <a:rect l="T15" t="T16" r="T17" b="T18"/>
              <a:pathLst>
                <a:path w="340" h="340">
                  <a:moveTo>
                    <a:pt x="0" y="113"/>
                  </a:moveTo>
                  <a:lnTo>
                    <a:pt x="113" y="0"/>
                  </a:lnTo>
                  <a:lnTo>
                    <a:pt x="340" y="227"/>
                  </a:lnTo>
                  <a:lnTo>
                    <a:pt x="227" y="340"/>
                  </a:lnTo>
                  <a:lnTo>
                    <a:pt x="0" y="113"/>
                  </a:lnTo>
                  <a:close/>
                </a:path>
              </a:pathLst>
            </a:custGeom>
            <a:solidFill>
              <a:srgbClr val="00FFFF"/>
            </a:solidFill>
            <a:ln w="28575">
              <a:solidFill>
                <a:schemeClr val="tx1"/>
              </a:solidFill>
              <a:round/>
            </a:ln>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58" name="Text Box 8"/>
            <p:cNvSpPr txBox="1">
              <a:spLocks noChangeArrowheads="1"/>
            </p:cNvSpPr>
            <p:nvPr/>
          </p:nvSpPr>
          <p:spPr bwMode="auto">
            <a:xfrm>
              <a:off x="3560" y="2840"/>
              <a:ext cx="681"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3200" b="1">
                  <a:solidFill>
                    <a:schemeClr val="accent1"/>
                  </a:solidFill>
                  <a:cs typeface="Arial" pitchFamily="34" charset="0"/>
                </a:rPr>
                <a:t>ALU</a:t>
              </a:r>
            </a:p>
          </p:txBody>
        </p:sp>
      </p:grpSp>
      <p:sp>
        <p:nvSpPr>
          <p:cNvPr id="1029" name="AutoShape 9"/>
          <p:cNvSpPr>
            <a:spLocks noChangeArrowheads="1"/>
          </p:cNvSpPr>
          <p:nvPr/>
        </p:nvSpPr>
        <p:spPr bwMode="auto">
          <a:xfrm>
            <a:off x="5472113" y="1268413"/>
            <a:ext cx="360362" cy="900112"/>
          </a:xfrm>
          <a:prstGeom prst="downArrow">
            <a:avLst>
              <a:gd name="adj1" fmla="val 50000"/>
              <a:gd name="adj2" fmla="val 62445"/>
            </a:avLst>
          </a:prstGeom>
          <a:solidFill>
            <a:srgbClr val="FFFF00"/>
          </a:solidFill>
          <a:ln w="28575" algn="ctr">
            <a:solidFill>
              <a:schemeClr val="tx1"/>
            </a:solidFill>
            <a:miter lim="800000"/>
          </a:ln>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0" name="AutoShape 10"/>
          <p:cNvSpPr>
            <a:spLocks noChangeArrowheads="1"/>
          </p:cNvSpPr>
          <p:nvPr/>
        </p:nvSpPr>
        <p:spPr bwMode="auto">
          <a:xfrm>
            <a:off x="7272338" y="1268413"/>
            <a:ext cx="360362" cy="900112"/>
          </a:xfrm>
          <a:prstGeom prst="downArrow">
            <a:avLst>
              <a:gd name="adj1" fmla="val 50000"/>
              <a:gd name="adj2" fmla="val 62445"/>
            </a:avLst>
          </a:prstGeom>
          <a:solidFill>
            <a:srgbClr val="FFFF00"/>
          </a:solidFill>
          <a:ln w="28575" algn="ctr">
            <a:solidFill>
              <a:schemeClr val="tx1"/>
            </a:solidFill>
            <a:miter lim="800000"/>
          </a:ln>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1026" name="Object 2"/>
          <p:cNvGraphicFramePr>
            <a:graphicFrameLocks noChangeAspect="1"/>
          </p:cNvGraphicFramePr>
          <p:nvPr/>
        </p:nvGraphicFramePr>
        <p:xfrm>
          <a:off x="2000250" y="2270125"/>
          <a:ext cx="1620838" cy="884238"/>
        </p:xfrm>
        <a:graphic>
          <a:graphicData uri="http://schemas.openxmlformats.org/presentationml/2006/ole">
            <mc:AlternateContent>
              <mc:Choice xmlns:v="urn:schemas-microsoft-com:vml" Requires="v">
                <p:oleObj spid="_x0000_s1038" name="Visio" r:id="rId2" imgW="475732" imgH="259933" progId="">
                  <p:embed/>
                </p:oleObj>
              </mc:Choice>
              <mc:Fallback>
                <p:oleObj name="Visio" r:id="rId2" imgW="475732" imgH="259933" progId="">
                  <p:embed/>
                  <p:pic>
                    <p:nvPicPr>
                      <p:cNvPr id="0" name="OLE substitute image"/>
                      <p:cNvPicPr/>
                      <p:nvPr/>
                    </p:nvPicPr>
                    <p:blipFill>
                      <a:blip r:embed="rId3"/>
                      <a:stretch>
                        <a:fillRect/>
                      </a:stretch>
                    </p:blipFill>
                    <p:spPr>
                      <a:xfrm>
                        <a:off x="2000250" y="2270125"/>
                        <a:ext cx="1620838" cy="884238"/>
                      </a:xfrm>
                      <a:prstGeom prst="rect">
                        <a:avLst/>
                      </a:prstGeom>
                      <a:noFill/>
                    </p:spPr>
                  </p:pic>
                </p:oleObj>
              </mc:Fallback>
            </mc:AlternateContent>
          </a:graphicData>
        </a:graphic>
      </p:graphicFrame>
      <p:sp>
        <p:nvSpPr>
          <p:cNvPr id="1031" name="Line 12"/>
          <p:cNvSpPr>
            <a:spLocks noChangeShapeType="1"/>
          </p:cNvSpPr>
          <p:nvPr/>
        </p:nvSpPr>
        <p:spPr bwMode="auto">
          <a:xfrm flipH="1">
            <a:off x="3492500" y="2889250"/>
            <a:ext cx="1889125" cy="0"/>
          </a:xfrm>
          <a:prstGeom prst="line">
            <a:avLst/>
          </a:prstGeom>
          <a:noFill/>
          <a:ln w="38100">
            <a:solidFill>
              <a:schemeClr val="accent1"/>
            </a:solidFill>
            <a:round/>
          </a:ln>
          <a:extLst>
            <a:ext uri="{909E8E84-426E-40DD-AFC4-6F175D3DCCD1}">
              <a14:hiddenFill xmlns:a14="http://schemas.microsoft.com/office/drawing/2010/main" xmlns="">
                <a:noFill/>
              </a14:hiddenFill>
            </a:ext>
          </a:extLst>
        </p:spPr>
        <p:txBody>
          <a:bodyPr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32" name="Line 13"/>
          <p:cNvSpPr>
            <a:spLocks noChangeShapeType="1"/>
          </p:cNvSpPr>
          <p:nvPr/>
        </p:nvSpPr>
        <p:spPr bwMode="auto">
          <a:xfrm flipH="1">
            <a:off x="3492500" y="2528888"/>
            <a:ext cx="1619250" cy="0"/>
          </a:xfrm>
          <a:prstGeom prst="line">
            <a:avLst/>
          </a:prstGeom>
          <a:noFill/>
          <a:ln w="38100">
            <a:solidFill>
              <a:schemeClr val="accent1"/>
            </a:solidFill>
            <a:round/>
          </a:ln>
          <a:extLst>
            <a:ext uri="{909E8E84-426E-40DD-AFC4-6F175D3DCCD1}">
              <a14:hiddenFill xmlns:a14="http://schemas.microsoft.com/office/drawing/2010/main" xmlns="">
                <a:noFill/>
              </a14:hiddenFill>
            </a:ext>
          </a:extLst>
        </p:spPr>
        <p:txBody>
          <a:bodyPr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33" name="AutoShape 14"/>
          <p:cNvSpPr>
            <a:spLocks noChangeArrowheads="1"/>
          </p:cNvSpPr>
          <p:nvPr/>
        </p:nvSpPr>
        <p:spPr bwMode="auto">
          <a:xfrm>
            <a:off x="1692275" y="3429000"/>
            <a:ext cx="2339975" cy="720725"/>
          </a:xfrm>
          <a:prstGeom prst="cube">
            <a:avLst>
              <a:gd name="adj" fmla="val 22685"/>
            </a:avLst>
          </a:prstGeom>
          <a:solidFill>
            <a:srgbClr val="FFFF00"/>
          </a:solidFill>
          <a:ln w="28575">
            <a:solidFill>
              <a:schemeClr val="tx1"/>
            </a:solidFill>
            <a:miter lim="800000"/>
          </a:ln>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ct val="90000"/>
              </a:lnSpc>
              <a:spcBef>
                <a:spcPct val="50000"/>
              </a:spcBef>
              <a:buClr>
                <a:schemeClr val="bg1"/>
              </a:buClr>
              <a:buFont typeface="Arial" pitchFamily="34" charset="0"/>
              <a:buNone/>
            </a:pPr>
            <a:endParaRPr lang="en-US" sz="2400" b="1">
              <a:solidFill>
                <a:schemeClr val="accent2"/>
              </a:solidFill>
              <a:cs typeface="Arial" pitchFamily="34" charset="0"/>
            </a:endParaRPr>
          </a:p>
        </p:txBody>
      </p:sp>
      <p:sp>
        <p:nvSpPr>
          <p:cNvPr id="1034" name="Text Box 15"/>
          <p:cNvSpPr txBox="1">
            <a:spLocks noChangeArrowheads="1"/>
          </p:cNvSpPr>
          <p:nvPr/>
        </p:nvSpPr>
        <p:spPr bwMode="auto">
          <a:xfrm>
            <a:off x="1692275" y="3608388"/>
            <a:ext cx="539750" cy="541337"/>
          </a:xfrm>
          <a:prstGeom prst="rect">
            <a:avLst/>
          </a:prstGeom>
          <a:noFill/>
          <a:ln w="28575" algn="ctr">
            <a:solidFill>
              <a:schemeClr val="tx1"/>
            </a:solidFill>
            <a:miter lim="800000"/>
          </a:ln>
          <a:extLst>
            <a:ext uri="{909E8E84-426E-40DD-AFC4-6F175D3DCCD1}">
              <a14:hiddenFill xmlns:a14="http://schemas.microsoft.com/office/drawing/2010/main" xmlns="">
                <a:solidFill>
                  <a:srgbClr val="FFFFFF"/>
                </a:solidFill>
              </a14:hiddenFill>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400" b="1">
                <a:cs typeface="Arial" pitchFamily="34" charset="0"/>
              </a:rPr>
              <a:t>V</a:t>
            </a:r>
          </a:p>
        </p:txBody>
      </p:sp>
      <p:sp>
        <p:nvSpPr>
          <p:cNvPr id="1035" name="Text Box 16"/>
          <p:cNvSpPr txBox="1">
            <a:spLocks noChangeArrowheads="1"/>
          </p:cNvSpPr>
          <p:nvPr/>
        </p:nvSpPr>
        <p:spPr bwMode="auto">
          <a:xfrm>
            <a:off x="2233613" y="3608388"/>
            <a:ext cx="539750" cy="541337"/>
          </a:xfrm>
          <a:prstGeom prst="rect">
            <a:avLst/>
          </a:prstGeom>
          <a:noFill/>
          <a:ln w="28575" algn="ctr">
            <a:solidFill>
              <a:schemeClr val="tx1"/>
            </a:solidFill>
            <a:miter lim="800000"/>
          </a:ln>
          <a:extLst>
            <a:ext uri="{909E8E84-426E-40DD-AFC4-6F175D3DCCD1}">
              <a14:hiddenFill xmlns:a14="http://schemas.microsoft.com/office/drawing/2010/main" xmlns="">
                <a:solidFill>
                  <a:srgbClr val="FFFFFF"/>
                </a:solidFill>
              </a14:hiddenFill>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400" b="1">
                <a:cs typeface="Arial" pitchFamily="34" charset="0"/>
              </a:rPr>
              <a:t>Z</a:t>
            </a:r>
          </a:p>
        </p:txBody>
      </p:sp>
      <p:sp>
        <p:nvSpPr>
          <p:cNvPr id="1036" name="Text Box 17"/>
          <p:cNvSpPr txBox="1">
            <a:spLocks noChangeArrowheads="1"/>
          </p:cNvSpPr>
          <p:nvPr/>
        </p:nvSpPr>
        <p:spPr bwMode="auto">
          <a:xfrm>
            <a:off x="2773363" y="3608388"/>
            <a:ext cx="539750" cy="541337"/>
          </a:xfrm>
          <a:prstGeom prst="rect">
            <a:avLst/>
          </a:prstGeom>
          <a:noFill/>
          <a:ln w="28575" algn="ctr">
            <a:solidFill>
              <a:schemeClr val="tx1"/>
            </a:solidFill>
            <a:miter lim="800000"/>
          </a:ln>
          <a:extLst>
            <a:ext uri="{909E8E84-426E-40DD-AFC4-6F175D3DCCD1}">
              <a14:hiddenFill xmlns:a14="http://schemas.microsoft.com/office/drawing/2010/main" xmlns="">
                <a:solidFill>
                  <a:srgbClr val="FFFFFF"/>
                </a:solidFill>
              </a14:hiddenFill>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400" b="1">
                <a:cs typeface="Arial" pitchFamily="34" charset="0"/>
              </a:rPr>
              <a:t>S</a:t>
            </a:r>
          </a:p>
        </p:txBody>
      </p:sp>
      <p:sp>
        <p:nvSpPr>
          <p:cNvPr id="1037" name="Text Box 18"/>
          <p:cNvSpPr txBox="1">
            <a:spLocks noChangeArrowheads="1"/>
          </p:cNvSpPr>
          <p:nvPr/>
        </p:nvSpPr>
        <p:spPr bwMode="auto">
          <a:xfrm>
            <a:off x="3313113" y="3608388"/>
            <a:ext cx="539750" cy="541337"/>
          </a:xfrm>
          <a:prstGeom prst="rect">
            <a:avLst/>
          </a:prstGeom>
          <a:noFill/>
          <a:ln w="28575" algn="ctr">
            <a:solidFill>
              <a:schemeClr val="tx1"/>
            </a:solidFill>
            <a:miter lim="800000"/>
          </a:ln>
          <a:extLst>
            <a:ext uri="{909E8E84-426E-40DD-AFC4-6F175D3DCCD1}">
              <a14:hiddenFill xmlns:a14="http://schemas.microsoft.com/office/drawing/2010/main" xmlns="">
                <a:solidFill>
                  <a:srgbClr val="FFFFFF"/>
                </a:solidFill>
              </a14:hiddenFill>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400" b="1">
                <a:cs typeface="Arial" pitchFamily="34" charset="0"/>
              </a:rPr>
              <a:t>C</a:t>
            </a:r>
          </a:p>
        </p:txBody>
      </p:sp>
      <p:sp>
        <p:nvSpPr>
          <p:cNvPr id="1038" name="Line 19"/>
          <p:cNvSpPr>
            <a:spLocks noChangeShapeType="1"/>
          </p:cNvSpPr>
          <p:nvPr/>
        </p:nvSpPr>
        <p:spPr bwMode="auto">
          <a:xfrm flipH="1">
            <a:off x="2051050" y="2708275"/>
            <a:ext cx="0" cy="720725"/>
          </a:xfrm>
          <a:prstGeom prst="line">
            <a:avLst/>
          </a:prstGeom>
          <a:noFill/>
          <a:ln w="38100">
            <a:solidFill>
              <a:schemeClr val="accent1"/>
            </a:solidFill>
            <a:round/>
            <a:tailEnd type="triangle" w="lg" len="lg"/>
          </a:ln>
          <a:extLst>
            <a:ext uri="{909E8E84-426E-40DD-AFC4-6F175D3DCCD1}">
              <a14:hiddenFill xmlns:a14="http://schemas.microsoft.com/office/drawing/2010/main" xmlns="">
                <a:noFill/>
              </a14:hiddenFill>
            </a:ext>
          </a:extLst>
        </p:spPr>
        <p:txBody>
          <a:bodyPr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39" name="Line 20"/>
          <p:cNvSpPr>
            <a:spLocks noChangeShapeType="1"/>
          </p:cNvSpPr>
          <p:nvPr/>
        </p:nvSpPr>
        <p:spPr bwMode="auto">
          <a:xfrm flipH="1">
            <a:off x="3671888" y="2889250"/>
            <a:ext cx="0" cy="539750"/>
          </a:xfrm>
          <a:prstGeom prst="line">
            <a:avLst/>
          </a:prstGeom>
          <a:noFill/>
          <a:ln w="38100">
            <a:solidFill>
              <a:schemeClr val="accent1"/>
            </a:solidFill>
            <a:round/>
            <a:tailEnd type="triangle" w="lg" len="lg"/>
          </a:ln>
          <a:extLst>
            <a:ext uri="{909E8E84-426E-40DD-AFC4-6F175D3DCCD1}">
              <a14:hiddenFill xmlns:a14="http://schemas.microsoft.com/office/drawing/2010/main" xmlns="">
                <a:noFill/>
              </a14:hiddenFill>
            </a:ext>
          </a:extLst>
        </p:spPr>
        <p:txBody>
          <a:bodyPr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40" name="Line 21"/>
          <p:cNvSpPr>
            <a:spLocks noChangeShapeType="1"/>
          </p:cNvSpPr>
          <p:nvPr/>
        </p:nvSpPr>
        <p:spPr bwMode="auto">
          <a:xfrm flipH="1" flipV="1">
            <a:off x="3055938" y="4149725"/>
            <a:ext cx="0" cy="358775"/>
          </a:xfrm>
          <a:prstGeom prst="line">
            <a:avLst/>
          </a:prstGeom>
          <a:noFill/>
          <a:ln w="38100">
            <a:solidFill>
              <a:schemeClr val="accent1"/>
            </a:solidFill>
            <a:round/>
            <a:tailEnd type="triangle" w="lg" len="lg"/>
          </a:ln>
          <a:extLst>
            <a:ext uri="{909E8E84-426E-40DD-AFC4-6F175D3DCCD1}">
              <a14:hiddenFill xmlns:a14="http://schemas.microsoft.com/office/drawing/2010/main" xmlns="">
                <a:noFill/>
              </a14:hiddenFill>
            </a:ext>
          </a:extLst>
        </p:spPr>
        <p:txBody>
          <a:bodyPr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41" name="Line 22"/>
          <p:cNvSpPr>
            <a:spLocks noChangeShapeType="1"/>
          </p:cNvSpPr>
          <p:nvPr/>
        </p:nvSpPr>
        <p:spPr bwMode="auto">
          <a:xfrm flipH="1">
            <a:off x="3055938" y="4508500"/>
            <a:ext cx="3419475" cy="0"/>
          </a:xfrm>
          <a:prstGeom prst="line">
            <a:avLst/>
          </a:prstGeom>
          <a:noFill/>
          <a:ln w="38100">
            <a:solidFill>
              <a:schemeClr val="accent1"/>
            </a:solidFill>
            <a:round/>
          </a:ln>
          <a:extLst>
            <a:ext uri="{909E8E84-426E-40DD-AFC4-6F175D3DCCD1}">
              <a14:hiddenFill xmlns:a14="http://schemas.microsoft.com/office/drawing/2010/main" xmlns="">
                <a:noFill/>
              </a14:hiddenFill>
            </a:ext>
          </a:extLst>
        </p:spPr>
        <p:txBody>
          <a:bodyPr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42" name="AutoShape 23"/>
          <p:cNvSpPr>
            <a:spLocks noChangeArrowheads="1"/>
          </p:cNvSpPr>
          <p:nvPr/>
        </p:nvSpPr>
        <p:spPr bwMode="auto">
          <a:xfrm>
            <a:off x="2951163" y="4868863"/>
            <a:ext cx="2160587" cy="720725"/>
          </a:xfrm>
          <a:prstGeom prst="cube">
            <a:avLst>
              <a:gd name="adj" fmla="val 22685"/>
            </a:avLst>
          </a:prstGeom>
          <a:solidFill>
            <a:srgbClr val="FFCCFF"/>
          </a:solidFill>
          <a:ln w="28575">
            <a:solidFill>
              <a:schemeClr val="tx1"/>
            </a:solidFill>
            <a:miter lim="800000"/>
          </a:ln>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ct val="90000"/>
              </a:lnSpc>
              <a:spcBef>
                <a:spcPct val="50000"/>
              </a:spcBef>
              <a:buClr>
                <a:schemeClr val="bg1"/>
              </a:buClr>
              <a:buFont typeface="Arial" pitchFamily="34" charset="0"/>
              <a:buNone/>
            </a:pPr>
            <a:r>
              <a:rPr lang="en-US" sz="2400" b="1">
                <a:solidFill>
                  <a:schemeClr val="accent2"/>
                </a:solidFill>
                <a:cs typeface="Arial" pitchFamily="34" charset="0"/>
              </a:rPr>
              <a:t>Zero Check</a:t>
            </a:r>
          </a:p>
        </p:txBody>
      </p:sp>
      <p:sp>
        <p:nvSpPr>
          <p:cNvPr id="1043" name="AutoShape 24"/>
          <p:cNvSpPr>
            <a:spLocks noChangeArrowheads="1"/>
          </p:cNvSpPr>
          <p:nvPr/>
        </p:nvSpPr>
        <p:spPr bwMode="auto">
          <a:xfrm rot="5400000">
            <a:off x="5651501" y="4510087"/>
            <a:ext cx="360362" cy="1439863"/>
          </a:xfrm>
          <a:prstGeom prst="downArrow">
            <a:avLst>
              <a:gd name="adj1" fmla="val 50000"/>
              <a:gd name="adj2" fmla="val 99890"/>
            </a:avLst>
          </a:prstGeom>
          <a:solidFill>
            <a:srgbClr val="FFFF00"/>
          </a:solidFill>
          <a:ln w="28575" algn="ctr">
            <a:solidFill>
              <a:schemeClr val="tx1"/>
            </a:solidFill>
            <a:miter lim="800000"/>
          </a:ln>
        </p:spPr>
        <p:txBody>
          <a:bodyPr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4" name="AutoShape 25"/>
          <p:cNvSpPr>
            <a:spLocks noChangeArrowheads="1"/>
          </p:cNvSpPr>
          <p:nvPr/>
        </p:nvSpPr>
        <p:spPr bwMode="auto">
          <a:xfrm>
            <a:off x="6372225" y="3609975"/>
            <a:ext cx="360363" cy="2339975"/>
          </a:xfrm>
          <a:prstGeom prst="downArrow">
            <a:avLst>
              <a:gd name="adj1" fmla="val 49778"/>
              <a:gd name="adj2" fmla="val 85917"/>
            </a:avLst>
          </a:prstGeom>
          <a:solidFill>
            <a:srgbClr val="FFFF00"/>
          </a:solidFill>
          <a:ln w="28575" algn="ctr">
            <a:solidFill>
              <a:schemeClr val="tx1"/>
            </a:solidFill>
            <a:miter lim="800000"/>
          </a:ln>
        </p:spPr>
        <p:txBody>
          <a:bodyPr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5" name="Line 26"/>
          <p:cNvSpPr>
            <a:spLocks noChangeShapeType="1"/>
          </p:cNvSpPr>
          <p:nvPr/>
        </p:nvSpPr>
        <p:spPr bwMode="auto">
          <a:xfrm flipH="1" flipV="1">
            <a:off x="2528888" y="4149725"/>
            <a:ext cx="0" cy="1079500"/>
          </a:xfrm>
          <a:prstGeom prst="line">
            <a:avLst/>
          </a:prstGeom>
          <a:noFill/>
          <a:ln w="38100">
            <a:solidFill>
              <a:schemeClr val="accent1"/>
            </a:solidFill>
            <a:round/>
            <a:tailEnd type="triangle" w="lg" len="lg"/>
          </a:ln>
          <a:extLst>
            <a:ext uri="{909E8E84-426E-40DD-AFC4-6F175D3DCCD1}">
              <a14:hiddenFill xmlns:a14="http://schemas.microsoft.com/office/drawing/2010/main" xmlns="">
                <a:noFill/>
              </a14:hiddenFill>
            </a:ext>
          </a:extLst>
        </p:spPr>
        <p:txBody>
          <a:bodyPr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46" name="Line 27"/>
          <p:cNvSpPr>
            <a:spLocks noChangeShapeType="1"/>
          </p:cNvSpPr>
          <p:nvPr/>
        </p:nvSpPr>
        <p:spPr bwMode="auto">
          <a:xfrm flipH="1">
            <a:off x="2528888" y="5229225"/>
            <a:ext cx="422275" cy="0"/>
          </a:xfrm>
          <a:prstGeom prst="line">
            <a:avLst/>
          </a:prstGeom>
          <a:noFill/>
          <a:ln w="38100">
            <a:solidFill>
              <a:schemeClr val="accent1"/>
            </a:solidFill>
            <a:round/>
          </a:ln>
          <a:extLst>
            <a:ext uri="{909E8E84-426E-40DD-AFC4-6F175D3DCCD1}">
              <a14:hiddenFill xmlns:a14="http://schemas.microsoft.com/office/drawing/2010/main" xmlns="">
                <a:noFill/>
              </a14:hiddenFill>
            </a:ext>
          </a:extLst>
        </p:spPr>
        <p:txBody>
          <a:bodyPr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47" name="Text Box 28"/>
          <p:cNvSpPr txBox="1">
            <a:spLocks noChangeArrowheads="1"/>
          </p:cNvSpPr>
          <p:nvPr/>
        </p:nvSpPr>
        <p:spPr bwMode="auto">
          <a:xfrm>
            <a:off x="4032250" y="2889250"/>
            <a:ext cx="720725"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cs typeface="Arial" pitchFamily="34" charset="0"/>
              </a:rPr>
              <a:t>C</a:t>
            </a:r>
            <a:r>
              <a:rPr lang="en-US" sz="2000" b="1" baseline="-25000">
                <a:cs typeface="Arial" pitchFamily="34" charset="0"/>
              </a:rPr>
              <a:t>n</a:t>
            </a:r>
          </a:p>
        </p:txBody>
      </p:sp>
      <p:sp>
        <p:nvSpPr>
          <p:cNvPr id="1048" name="Text Box 29"/>
          <p:cNvSpPr txBox="1">
            <a:spLocks noChangeArrowheads="1"/>
          </p:cNvSpPr>
          <p:nvPr/>
        </p:nvSpPr>
        <p:spPr bwMode="auto">
          <a:xfrm>
            <a:off x="4032250" y="2168525"/>
            <a:ext cx="720725"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cs typeface="Arial" pitchFamily="34" charset="0"/>
              </a:rPr>
              <a:t>C</a:t>
            </a:r>
            <a:r>
              <a:rPr lang="en-US" sz="2000" b="1" baseline="-25000">
                <a:cs typeface="Arial" pitchFamily="34" charset="0"/>
              </a:rPr>
              <a:t>n-1</a:t>
            </a:r>
          </a:p>
        </p:txBody>
      </p:sp>
      <p:sp>
        <p:nvSpPr>
          <p:cNvPr id="1049" name="Text Box 30"/>
          <p:cNvSpPr txBox="1">
            <a:spLocks noChangeArrowheads="1"/>
          </p:cNvSpPr>
          <p:nvPr/>
        </p:nvSpPr>
        <p:spPr bwMode="auto">
          <a:xfrm>
            <a:off x="4572000" y="4149725"/>
            <a:ext cx="720725"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cs typeface="Arial" pitchFamily="34" charset="0"/>
              </a:rPr>
              <a:t>F</a:t>
            </a:r>
            <a:r>
              <a:rPr lang="en-US" sz="2000" b="1" baseline="-25000">
                <a:cs typeface="Arial" pitchFamily="34" charset="0"/>
              </a:rPr>
              <a:t>n-1</a:t>
            </a:r>
          </a:p>
        </p:txBody>
      </p:sp>
      <p:sp>
        <p:nvSpPr>
          <p:cNvPr id="1050" name="Text Box 31"/>
          <p:cNvSpPr txBox="1">
            <a:spLocks noChangeArrowheads="1"/>
          </p:cNvSpPr>
          <p:nvPr/>
        </p:nvSpPr>
        <p:spPr bwMode="auto">
          <a:xfrm>
            <a:off x="5472113" y="2349500"/>
            <a:ext cx="360362"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cs typeface="Arial" pitchFamily="34" charset="0"/>
              </a:rPr>
              <a:t>A</a:t>
            </a:r>
          </a:p>
        </p:txBody>
      </p:sp>
      <p:sp>
        <p:nvSpPr>
          <p:cNvPr id="1051" name="Text Box 32"/>
          <p:cNvSpPr txBox="1">
            <a:spLocks noChangeArrowheads="1"/>
          </p:cNvSpPr>
          <p:nvPr/>
        </p:nvSpPr>
        <p:spPr bwMode="auto">
          <a:xfrm>
            <a:off x="7272338" y="2349500"/>
            <a:ext cx="360362"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cs typeface="Arial" pitchFamily="34" charset="0"/>
              </a:rPr>
              <a:t>B</a:t>
            </a:r>
          </a:p>
        </p:txBody>
      </p:sp>
      <p:sp>
        <p:nvSpPr>
          <p:cNvPr id="1052" name="Text Box 33"/>
          <p:cNvSpPr txBox="1">
            <a:spLocks noChangeArrowheads="1"/>
          </p:cNvSpPr>
          <p:nvPr/>
        </p:nvSpPr>
        <p:spPr bwMode="auto">
          <a:xfrm>
            <a:off x="6372225" y="3290888"/>
            <a:ext cx="360363"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cs typeface="Arial" pitchFamily="34" charset="0"/>
              </a:rPr>
              <a:t>F</a:t>
            </a:r>
          </a:p>
        </p:txBody>
      </p:sp>
      <p:sp>
        <p:nvSpPr>
          <p:cNvPr id="354338" name="Line 34"/>
          <p:cNvSpPr>
            <a:spLocks noChangeShapeType="1"/>
          </p:cNvSpPr>
          <p:nvPr/>
        </p:nvSpPr>
        <p:spPr bwMode="auto">
          <a:xfrm>
            <a:off x="8532813" y="6742113"/>
            <a:ext cx="539750" cy="0"/>
          </a:xfrm>
          <a:prstGeom prst="line">
            <a:avLst/>
          </a:prstGeom>
          <a:noFill/>
          <a:ln w="9525">
            <a:solidFill>
              <a:schemeClr val="tx1"/>
            </a:solidFill>
            <a:round/>
            <a:tailEnd type="triangle" w="med" len="me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Tree>
    <p:extLst>
      <p:ext uri="{BB962C8B-B14F-4D97-AF65-F5344CB8AC3E}">
        <p14:creationId xmlns="" val="1548973607"/>
      </p:ext>
    </p:extLst>
  </p:cSld>
  <p:clrMapOvr>
    <a:masterClrMapping/>
  </p:clrMapOvr>
  <mc:AlternateContent>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38" grpId="0" animBg="1"/>
    </p:bldLst>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4034" name="Rectangle 4"/>
          <p:cNvSpPr>
            <a:spLocks noGrp="1" noChangeArrowheads="1"/>
          </p:cNvSpPr>
          <p:nvPr>
            <p:ph type="ctrTitle"/>
          </p:nvPr>
        </p:nvSpPr>
        <p:spPr/>
        <p:txBody>
          <a:bodyPr>
            <a:normAutofit/>
          </a:bodyPr>
          <a:lstStyle/>
          <a:p>
            <a:pPr eaLnBrk="1" hangingPunct="1"/>
            <a:r>
              <a:rPr lang="en-US" altLang="zh-CN" sz="5400" smtClean="0">
                <a:solidFill>
                  <a:srgbClr val="FF0000"/>
                </a:solidFill>
                <a:ea typeface="SimSun" pitchFamily="2" charset="-122"/>
              </a:rPr>
              <a:t>Addressing Modes</a:t>
            </a:r>
          </a:p>
        </p:txBody>
      </p:sp>
    </p:spTree>
    <p:extLst>
      <p:ext uri="{BB962C8B-B14F-4D97-AF65-F5344CB8AC3E}">
        <p14:creationId xmlns="" val="3692090972"/>
      </p:ext>
    </p:extLst>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5058" name="Rectangle 2"/>
          <p:cNvSpPr>
            <a:spLocks noGrp="1" noChangeArrowheads="1"/>
          </p:cNvSpPr>
          <p:nvPr>
            <p:ph type="title"/>
          </p:nvPr>
        </p:nvSpPr>
        <p:spPr>
          <a:xfrm>
            <a:off x="457200" y="274638"/>
            <a:ext cx="8229600" cy="562074"/>
          </a:xfrm>
        </p:spPr>
        <p:txBody>
          <a:bodyPr>
            <a:normAutofit fontScale="90000"/>
          </a:bodyPr>
          <a:lstStyle/>
          <a:p>
            <a:pPr eaLnBrk="1" hangingPunct="1"/>
            <a:r>
              <a:rPr lang="en-US" altLang="zh-CN" smtClean="0">
                <a:ea typeface="SimSun" pitchFamily="2" charset="-122"/>
              </a:rPr>
              <a:t>Generating Memory Addresses</a:t>
            </a:r>
          </a:p>
        </p:txBody>
      </p:sp>
      <p:sp>
        <p:nvSpPr>
          <p:cNvPr id="56323" name="Rectangle 3"/>
          <p:cNvSpPr>
            <a:spLocks noGrp="1" noChangeArrowheads="1"/>
          </p:cNvSpPr>
          <p:nvPr>
            <p:ph type="body" idx="4294967295"/>
          </p:nvPr>
        </p:nvSpPr>
        <p:spPr>
          <a:xfrm>
            <a:off x="457200" y="1052736"/>
            <a:ext cx="8507288" cy="5616624"/>
          </a:xfrm>
        </p:spPr>
        <p:txBody>
          <a:bodyPr>
            <a:normAutofit/>
          </a:bodyPr>
          <a:lstStyle/>
          <a:p>
            <a:pPr marL="0" indent="0" eaLnBrk="1" hangingPunct="1">
              <a:buNone/>
            </a:pPr>
            <a:r>
              <a:rPr lang="en-US" altLang="zh-CN" smtClean="0">
                <a:ea typeface="SimSun" pitchFamily="2" charset="-122"/>
              </a:rPr>
              <a:t>Addressing mode is a means of finding the different ways in which the location of an operand is specified in the instruction.</a:t>
            </a:r>
          </a:p>
          <a:p>
            <a:pPr marL="0" indent="0" eaLnBrk="1" hangingPunct="1">
              <a:buNone/>
            </a:pPr>
            <a:endParaRPr lang="en-US" altLang="zh-CN" smtClean="0">
              <a:ea typeface="SimSun" pitchFamily="2" charset="-122"/>
            </a:endParaRPr>
          </a:p>
          <a:p>
            <a:pPr eaLnBrk="1" hangingPunct="1"/>
            <a:r>
              <a:rPr lang="en-US" altLang="zh-CN" smtClean="0">
                <a:ea typeface="SimSun" pitchFamily="2" charset="-122"/>
              </a:rPr>
              <a:t>How to specify the address of branch target?</a:t>
            </a:r>
          </a:p>
          <a:p>
            <a:pPr eaLnBrk="1" hangingPunct="1"/>
            <a:r>
              <a:rPr lang="en-US" altLang="zh-CN" smtClean="0">
                <a:ea typeface="SimSun" pitchFamily="2" charset="-122"/>
              </a:rPr>
              <a:t>Can we give the memory operand address directly in a single Add instruction in the loop?</a:t>
            </a:r>
          </a:p>
          <a:p>
            <a:pPr eaLnBrk="1" hangingPunct="1"/>
            <a:r>
              <a:rPr lang="en-US" altLang="zh-CN" smtClean="0">
                <a:ea typeface="SimSun" pitchFamily="2" charset="-122"/>
              </a:rPr>
              <a:t>Use a register to hold the address of NUM1; then increment by 4 on each pass through the loop.</a:t>
            </a:r>
          </a:p>
        </p:txBody>
      </p:sp>
    </p:spTree>
    <p:extLst>
      <p:ext uri="{BB962C8B-B14F-4D97-AF65-F5344CB8AC3E}">
        <p14:creationId xmlns="" val="28263936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32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uiExpand="1" build="p"/>
    </p:bldLst>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323528" y="404664"/>
            <a:ext cx="8496944" cy="649408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smtClean="0">
                <a:latin typeface="Arial" pitchFamily="34" charset="0"/>
                <a:cs typeface="Arial" pitchFamily="34" charset="0"/>
              </a:rPr>
              <a:t>The different types of addressing modes are –</a:t>
            </a:r>
          </a:p>
          <a:p>
            <a:endParaRPr lang="en-US" sz="3200">
              <a:latin typeface="Arial" pitchFamily="34" charset="0"/>
              <a:cs typeface="Arial" pitchFamily="34" charset="0"/>
            </a:endParaRPr>
          </a:p>
          <a:p>
            <a:pPr marL="457200" indent="-457200">
              <a:buAutoNum type="arabicPeriod"/>
            </a:pPr>
            <a:r>
              <a:rPr lang="en-US" sz="3200" smtClean="0">
                <a:latin typeface="Arial" pitchFamily="34" charset="0"/>
                <a:cs typeface="Arial" pitchFamily="34" charset="0"/>
              </a:rPr>
              <a:t>Register addressing mode</a:t>
            </a:r>
          </a:p>
          <a:p>
            <a:pPr marL="457200" indent="-457200">
              <a:buAutoNum type="arabicPeriod"/>
            </a:pPr>
            <a:r>
              <a:rPr lang="en-US" sz="3200" smtClean="0">
                <a:latin typeface="Arial" pitchFamily="34" charset="0"/>
                <a:cs typeface="Arial" pitchFamily="34" charset="0"/>
              </a:rPr>
              <a:t>Register Indirect addressing mode</a:t>
            </a:r>
          </a:p>
          <a:p>
            <a:pPr marL="457200" indent="-457200">
              <a:buAutoNum type="arabicPeriod"/>
            </a:pPr>
            <a:r>
              <a:rPr lang="en-US" sz="3200" smtClean="0">
                <a:latin typeface="Arial" pitchFamily="34" charset="0"/>
                <a:cs typeface="Arial" pitchFamily="34" charset="0"/>
              </a:rPr>
              <a:t>Absolute/Direct addressing mode</a:t>
            </a:r>
          </a:p>
          <a:p>
            <a:pPr marL="457200" indent="-457200">
              <a:buAutoNum type="arabicPeriod"/>
            </a:pPr>
            <a:r>
              <a:rPr lang="en-US" sz="3200" smtClean="0">
                <a:latin typeface="Arial" pitchFamily="34" charset="0"/>
                <a:cs typeface="Arial" pitchFamily="34" charset="0"/>
              </a:rPr>
              <a:t>Immediate addressing mode</a:t>
            </a:r>
          </a:p>
          <a:p>
            <a:pPr marL="457200" indent="-457200">
              <a:buAutoNum type="arabicPeriod"/>
            </a:pPr>
            <a:r>
              <a:rPr lang="en-US" sz="3200" smtClean="0">
                <a:latin typeface="Arial" pitchFamily="34" charset="0"/>
                <a:cs typeface="Arial" pitchFamily="34" charset="0"/>
              </a:rPr>
              <a:t>Indirect addressing mode</a:t>
            </a:r>
          </a:p>
          <a:p>
            <a:pPr marL="457200" indent="-457200">
              <a:buAutoNum type="arabicPeriod"/>
            </a:pPr>
            <a:r>
              <a:rPr lang="en-US" sz="3200" smtClean="0">
                <a:latin typeface="Arial" pitchFamily="34" charset="0"/>
                <a:cs typeface="Arial" pitchFamily="34" charset="0"/>
              </a:rPr>
              <a:t>Indexed addressing mode</a:t>
            </a:r>
          </a:p>
          <a:p>
            <a:pPr marL="457200" indent="-457200">
              <a:buAutoNum type="arabicPeriod"/>
            </a:pPr>
            <a:r>
              <a:rPr lang="en-US" sz="3200" smtClean="0">
                <a:latin typeface="Arial" pitchFamily="34" charset="0"/>
                <a:cs typeface="Arial" pitchFamily="34" charset="0"/>
              </a:rPr>
              <a:t>Base with index and offset</a:t>
            </a:r>
          </a:p>
          <a:p>
            <a:pPr marL="457200" indent="-457200">
              <a:buAutoNum type="arabicPeriod"/>
            </a:pPr>
            <a:r>
              <a:rPr lang="en-US" sz="3200" smtClean="0">
                <a:latin typeface="Arial" pitchFamily="34" charset="0"/>
                <a:cs typeface="Arial" pitchFamily="34" charset="0"/>
              </a:rPr>
              <a:t>Relative addressing mode</a:t>
            </a:r>
          </a:p>
          <a:p>
            <a:pPr marL="457200" indent="-457200">
              <a:buAutoNum type="arabicPeriod"/>
            </a:pPr>
            <a:r>
              <a:rPr lang="en-US" sz="3200" err="1" smtClean="0">
                <a:latin typeface="Arial" pitchFamily="34" charset="0"/>
                <a:cs typeface="Arial" pitchFamily="34" charset="0"/>
              </a:rPr>
              <a:t>Autoincrement mode</a:t>
            </a:r>
          </a:p>
          <a:p>
            <a:pPr marL="457200" indent="-457200">
              <a:buAutoNum type="arabicPeriod"/>
            </a:pPr>
            <a:r>
              <a:rPr lang="en-US" sz="3200" err="1" smtClean="0">
                <a:latin typeface="Arial" pitchFamily="34" charset="0"/>
                <a:cs typeface="Arial" pitchFamily="34" charset="0"/>
              </a:rPr>
              <a:t>Autodecrement mode</a:t>
            </a:r>
          </a:p>
          <a:p>
            <a:pPr marL="457200" indent="-457200">
              <a:buAutoNum type="arabicPeriod"/>
            </a:pPr>
            <a:endParaRPr lang="en-IN" sz="3200">
              <a:latin typeface="Arial" pitchFamily="34" charset="0"/>
              <a:cs typeface="Arial" pitchFamily="34" charset="0"/>
            </a:endParaRPr>
          </a:p>
        </p:txBody>
      </p:sp>
    </p:spTree>
    <p:extLst>
      <p:ext uri="{BB962C8B-B14F-4D97-AF65-F5344CB8AC3E}">
        <p14:creationId xmlns="" val="4213396003"/>
      </p:ext>
    </p:extLst>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179512" y="404664"/>
            <a:ext cx="8784976" cy="35394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smtClean="0">
                <a:solidFill>
                  <a:srgbClr val="FF0000"/>
                </a:solidFill>
                <a:latin typeface="Arial" pitchFamily="34" charset="0"/>
                <a:cs typeface="Arial" pitchFamily="34" charset="0"/>
              </a:rPr>
              <a:t>Register Addressing mode:</a:t>
            </a:r>
          </a:p>
          <a:p>
            <a:endParaRPr lang="en-US" sz="2800" smtClean="0">
              <a:latin typeface="Arial" pitchFamily="34" charset="0"/>
              <a:cs typeface="Arial" pitchFamily="34" charset="0"/>
            </a:endParaRPr>
          </a:p>
          <a:p>
            <a:r>
              <a:rPr lang="en-US" sz="2800" smtClean="0">
                <a:latin typeface="Arial" pitchFamily="34" charset="0"/>
                <a:cs typeface="Arial" pitchFamily="34" charset="0"/>
              </a:rPr>
              <a:t>In this addressing mode, the operand is the contents of a processor register.  The name of the register is in the instruction.</a:t>
            </a:r>
          </a:p>
          <a:p>
            <a:endParaRPr lang="en-US" sz="2800">
              <a:latin typeface="Arial" pitchFamily="34" charset="0"/>
              <a:cs typeface="Arial" pitchFamily="34" charset="0"/>
            </a:endParaRPr>
          </a:p>
          <a:p>
            <a:r>
              <a:rPr lang="en-US" sz="2800" smtClean="0">
                <a:latin typeface="Arial" pitchFamily="34" charset="0"/>
                <a:cs typeface="Arial" pitchFamily="34" charset="0"/>
              </a:rPr>
              <a:t>Example:   MOVE R1, R2</a:t>
            </a:r>
          </a:p>
          <a:p>
            <a:endParaRPr lang="en-US" sz="2800">
              <a:latin typeface="Arial" pitchFamily="34" charset="0"/>
              <a:cs typeface="Arial" pitchFamily="34" charset="0"/>
            </a:endParaRPr>
          </a:p>
        </p:txBody>
      </p:sp>
    </p:spTree>
    <p:extLst>
      <p:ext uri="{BB962C8B-B14F-4D97-AF65-F5344CB8AC3E}">
        <p14:creationId xmlns="" val="4213396003"/>
      </p:ext>
    </p:extLst>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323528" y="332656"/>
            <a:ext cx="8496944" cy="526297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smtClean="0">
                <a:solidFill>
                  <a:srgbClr val="FF0000"/>
                </a:solidFill>
                <a:latin typeface="Arial" pitchFamily="34" charset="0"/>
                <a:cs typeface="Arial" pitchFamily="34" charset="0"/>
              </a:rPr>
              <a:t>Absolute/ Direct Addressing mode:</a:t>
            </a:r>
          </a:p>
          <a:p>
            <a:endParaRPr lang="en-US" sz="2400">
              <a:latin typeface="Arial" pitchFamily="34" charset="0"/>
              <a:cs typeface="Arial" pitchFamily="34" charset="0"/>
            </a:endParaRPr>
          </a:p>
          <a:p>
            <a:r>
              <a:rPr lang="en-US" sz="2400" smtClean="0">
                <a:latin typeface="Arial" pitchFamily="34" charset="0"/>
                <a:cs typeface="Arial" pitchFamily="34" charset="0"/>
              </a:rPr>
              <a:t>In Absolute addressing mode, the address of the operand is given in the instruction itself.</a:t>
            </a:r>
          </a:p>
          <a:p>
            <a:endParaRPr lang="en-US" sz="2400">
              <a:latin typeface="Arial" pitchFamily="34" charset="0"/>
              <a:cs typeface="Arial" pitchFamily="34" charset="0"/>
            </a:endParaRPr>
          </a:p>
          <a:p>
            <a:r>
              <a:rPr lang="en-US" sz="2400" smtClean="0">
                <a:latin typeface="Arial" pitchFamily="34" charset="0"/>
                <a:cs typeface="Arial" pitchFamily="34" charset="0"/>
              </a:rPr>
              <a:t>Example: MOVE LOC, R0</a:t>
            </a:r>
          </a:p>
          <a:p>
            <a:endParaRPr lang="en-US" sz="2400">
              <a:latin typeface="Arial" pitchFamily="34" charset="0"/>
              <a:cs typeface="Arial" pitchFamily="34" charset="0"/>
            </a:endParaRPr>
          </a:p>
          <a:p>
            <a:r>
              <a:rPr lang="en-US" sz="2400" b="1" smtClean="0">
                <a:solidFill>
                  <a:srgbClr val="FF0000"/>
                </a:solidFill>
                <a:latin typeface="Arial" pitchFamily="34" charset="0"/>
                <a:cs typeface="Arial" pitchFamily="34" charset="0"/>
              </a:rPr>
              <a:t>Immediate Addressing mode:</a:t>
            </a:r>
          </a:p>
          <a:p>
            <a:endParaRPr lang="en-US" sz="2400">
              <a:latin typeface="Arial" pitchFamily="34" charset="0"/>
              <a:cs typeface="Arial" pitchFamily="34" charset="0"/>
            </a:endParaRPr>
          </a:p>
          <a:p>
            <a:r>
              <a:rPr lang="en-US" sz="2400" smtClean="0">
                <a:latin typeface="Arial" pitchFamily="34" charset="0"/>
                <a:cs typeface="Arial" pitchFamily="34" charset="0"/>
              </a:rPr>
              <a:t>In this addressing mode, the data itself is immediately given in the instruction itself.</a:t>
            </a:r>
          </a:p>
          <a:p>
            <a:endParaRPr lang="en-US" sz="2400">
              <a:latin typeface="Arial" pitchFamily="34" charset="0"/>
              <a:cs typeface="Arial" pitchFamily="34" charset="0"/>
            </a:endParaRPr>
          </a:p>
          <a:p>
            <a:r>
              <a:rPr lang="en-US" sz="2400" smtClean="0">
                <a:latin typeface="Arial" pitchFamily="34" charset="0"/>
                <a:cs typeface="Arial" pitchFamily="34" charset="0"/>
              </a:rPr>
              <a:t>Example:  MOV   200</a:t>
            </a:r>
            <a:r>
              <a:rPr lang="en-US" sz="2400" baseline="-25000" smtClean="0">
                <a:latin typeface="Arial" pitchFamily="34" charset="0"/>
                <a:cs typeface="Arial" pitchFamily="34" charset="0"/>
              </a:rPr>
              <a:t>immediate</a:t>
            </a:r>
            <a:r>
              <a:rPr lang="en-US" sz="2400" smtClean="0">
                <a:latin typeface="Arial" pitchFamily="34" charset="0"/>
                <a:cs typeface="Arial" pitchFamily="34" charset="0"/>
              </a:rPr>
              <a:t>, R0</a:t>
            </a:r>
          </a:p>
          <a:p>
            <a:r>
              <a:rPr lang="en-US" sz="2400" smtClean="0">
                <a:latin typeface="Arial" pitchFamily="34" charset="0"/>
                <a:cs typeface="Arial" pitchFamily="34" charset="0"/>
              </a:rPr>
              <a:t>                 MOV   #200, </a:t>
            </a:r>
            <a:r>
              <a:rPr lang="en-US" sz="2400">
                <a:latin typeface="Arial" pitchFamily="34" charset="0"/>
                <a:cs typeface="Arial" pitchFamily="34" charset="0"/>
              </a:rPr>
              <a:t>R0</a:t>
            </a:r>
            <a:endParaRPr lang="en-IN" sz="2400">
              <a:latin typeface="Arial" pitchFamily="34" charset="0"/>
              <a:cs typeface="Arial" pitchFamily="34" charset="0"/>
            </a:endParaRPr>
          </a:p>
        </p:txBody>
      </p:sp>
    </p:spTree>
    <p:extLst>
      <p:ext uri="{BB962C8B-B14F-4D97-AF65-F5344CB8AC3E}">
        <p14:creationId xmlns="" val="1116189159"/>
      </p:ext>
    </p:extLst>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467543" y="87335"/>
            <a:ext cx="8337309" cy="526297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smtClean="0">
                <a:solidFill>
                  <a:srgbClr val="00B050"/>
                </a:solidFill>
                <a:latin typeface="Arial" pitchFamily="34" charset="0"/>
                <a:cs typeface="Arial" pitchFamily="34" charset="0"/>
              </a:rPr>
              <a:t>Indirect addressing mode:</a:t>
            </a:r>
          </a:p>
          <a:p>
            <a:endParaRPr lang="en-US" sz="2400" smtClean="0">
              <a:latin typeface="Arial" pitchFamily="34" charset="0"/>
              <a:cs typeface="Arial" pitchFamily="34" charset="0"/>
            </a:endParaRPr>
          </a:p>
          <a:p>
            <a:r>
              <a:rPr lang="en-US" sz="2400" smtClean="0">
                <a:latin typeface="Arial" pitchFamily="34" charset="0"/>
                <a:cs typeface="Arial" pitchFamily="34" charset="0"/>
              </a:rPr>
              <a:t>There are two Indirect addressing mode.</a:t>
            </a:r>
          </a:p>
          <a:p>
            <a:endParaRPr lang="en-US" sz="2400" smtClean="0">
              <a:latin typeface="Arial" pitchFamily="34" charset="0"/>
              <a:cs typeface="Arial" pitchFamily="34" charset="0"/>
            </a:endParaRPr>
          </a:p>
          <a:p>
            <a:r>
              <a:rPr lang="en-US" sz="2400" smtClean="0">
                <a:solidFill>
                  <a:srgbClr val="FF0000"/>
                </a:solidFill>
                <a:latin typeface="Arial" pitchFamily="34" charset="0"/>
                <a:cs typeface="Arial" pitchFamily="34" charset="0"/>
              </a:rPr>
              <a:t>(a) Register </a:t>
            </a:r>
            <a:r>
              <a:rPr lang="en-US" sz="2400">
                <a:solidFill>
                  <a:srgbClr val="FF0000"/>
                </a:solidFill>
                <a:latin typeface="Arial" pitchFamily="34" charset="0"/>
                <a:cs typeface="Arial" pitchFamily="34" charset="0"/>
              </a:rPr>
              <a:t>Indirect addressing mode:</a:t>
            </a:r>
          </a:p>
          <a:p>
            <a:endParaRPr lang="en-US" sz="2400">
              <a:solidFill>
                <a:srgbClr val="FF0000"/>
              </a:solidFill>
              <a:latin typeface="Arial" pitchFamily="34" charset="0"/>
              <a:cs typeface="Arial" pitchFamily="34" charset="0"/>
            </a:endParaRPr>
          </a:p>
          <a:p>
            <a:r>
              <a:rPr lang="en-US" sz="2400">
                <a:latin typeface="Arial" pitchFamily="34" charset="0"/>
                <a:cs typeface="Arial" pitchFamily="34" charset="0"/>
              </a:rPr>
              <a:t>The effective address of the </a:t>
            </a:r>
            <a:r>
              <a:rPr lang="en-US" sz="2400" smtClean="0">
                <a:latin typeface="Arial" pitchFamily="34" charset="0"/>
                <a:cs typeface="Arial" pitchFamily="34" charset="0"/>
              </a:rPr>
              <a:t>memory operand </a:t>
            </a:r>
            <a:r>
              <a:rPr lang="en-US" sz="2400">
                <a:latin typeface="Arial" pitchFamily="34" charset="0"/>
                <a:cs typeface="Arial" pitchFamily="34" charset="0"/>
              </a:rPr>
              <a:t>is the contents of a register which is mentioned in the instruction</a:t>
            </a:r>
            <a:r>
              <a:rPr lang="en-US" sz="2400" smtClean="0">
                <a:latin typeface="Arial" pitchFamily="34" charset="0"/>
                <a:cs typeface="Arial" pitchFamily="34" charset="0"/>
              </a:rPr>
              <a:t>. It means the memory is accessed by using the address available in the  register.</a:t>
            </a:r>
            <a:endParaRPr lang="en-US" sz="2400">
              <a:latin typeface="Arial" pitchFamily="34" charset="0"/>
              <a:cs typeface="Arial" pitchFamily="34" charset="0"/>
            </a:endParaRPr>
          </a:p>
          <a:p>
            <a:endParaRPr lang="en-US" sz="2400">
              <a:latin typeface="Arial" pitchFamily="34" charset="0"/>
              <a:cs typeface="Arial" pitchFamily="34" charset="0"/>
            </a:endParaRPr>
          </a:p>
          <a:p>
            <a:r>
              <a:rPr lang="en-US" sz="2400">
                <a:latin typeface="Arial" pitchFamily="34" charset="0"/>
                <a:cs typeface="Arial" pitchFamily="34" charset="0"/>
              </a:rPr>
              <a:t>Example: MOVE [</a:t>
            </a:r>
            <a:r>
              <a:rPr lang="en-US" sz="2400" smtClean="0">
                <a:latin typeface="Arial" pitchFamily="34" charset="0"/>
                <a:cs typeface="Arial" pitchFamily="34" charset="0"/>
              </a:rPr>
              <a:t>R2], </a:t>
            </a:r>
            <a:r>
              <a:rPr lang="en-US" sz="2400">
                <a:latin typeface="Arial" pitchFamily="34" charset="0"/>
                <a:cs typeface="Arial" pitchFamily="34" charset="0"/>
              </a:rPr>
              <a:t>R0 </a:t>
            </a:r>
            <a:endParaRPr lang="en-US" sz="2400" smtClean="0">
              <a:latin typeface="Arial" pitchFamily="34" charset="0"/>
              <a:cs typeface="Arial" pitchFamily="34" charset="0"/>
            </a:endParaRPr>
          </a:p>
          <a:p>
            <a:r>
              <a:rPr lang="en-US" sz="2400">
                <a:latin typeface="Arial" pitchFamily="34" charset="0"/>
                <a:cs typeface="Arial" pitchFamily="34" charset="0"/>
              </a:rPr>
              <a:t>	 </a:t>
            </a:r>
            <a:r>
              <a:rPr lang="en-US" sz="2400" smtClean="0">
                <a:latin typeface="Arial" pitchFamily="34" charset="0"/>
                <a:cs typeface="Arial" pitchFamily="34" charset="0"/>
              </a:rPr>
              <a:t>     ADD (R1),R0</a:t>
            </a:r>
            <a:endParaRPr lang="en-US" sz="2400">
              <a:latin typeface="Arial" pitchFamily="34" charset="0"/>
              <a:cs typeface="Arial" pitchFamily="34" charset="0"/>
            </a:endParaRPr>
          </a:p>
          <a:p>
            <a:endParaRPr lang="en-US" sz="2400" smtClean="0">
              <a:latin typeface="Arial" pitchFamily="34" charset="0"/>
              <a:cs typeface="Arial" pitchFamily="34" charset="0"/>
            </a:endParaRPr>
          </a:p>
        </p:txBody>
      </p:sp>
      <p:sp>
        <p:nvSpPr>
          <p:cNvPr id="8" name="TextBox 7"/>
          <p:cNvSpPr txBox="1"/>
          <p:nvPr/>
        </p:nvSpPr>
        <p:spPr>
          <a:xfrm>
            <a:off x="323528" y="4730368"/>
            <a:ext cx="8712968"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Arial" pitchFamily="34" charset="0"/>
                <a:cs typeface="Arial" pitchFamily="34" charset="0"/>
              </a:rPr>
              <a:t>Here the register </a:t>
            </a:r>
            <a:r>
              <a:rPr lang="en-US" sz="2400" smtClean="0">
                <a:latin typeface="Arial" pitchFamily="34" charset="0"/>
                <a:cs typeface="Arial" pitchFamily="34" charset="0"/>
              </a:rPr>
              <a:t>R2 </a:t>
            </a:r>
            <a:r>
              <a:rPr lang="en-US" sz="2400">
                <a:latin typeface="Arial" pitchFamily="34" charset="0"/>
                <a:cs typeface="Arial" pitchFamily="34" charset="0"/>
              </a:rPr>
              <a:t>contains the </a:t>
            </a:r>
            <a:r>
              <a:rPr lang="en-US" sz="2400" smtClean="0">
                <a:latin typeface="Arial" pitchFamily="34" charset="0"/>
                <a:cs typeface="Arial" pitchFamily="34" charset="0"/>
              </a:rPr>
              <a:t>memory address. The data is moved from the memory location pointed by register R2 and moved to register R2</a:t>
            </a:r>
            <a:endParaRPr lang="en-US" sz="2400">
              <a:latin typeface="Arial" pitchFamily="34" charset="0"/>
              <a:cs typeface="Arial" pitchFamily="34" charset="0"/>
            </a:endParaRPr>
          </a:p>
        </p:txBody>
      </p:sp>
    </p:spTree>
    <p:extLst>
      <p:ext uri="{BB962C8B-B14F-4D97-AF65-F5344CB8AC3E}">
        <p14:creationId xmlns="" val="1953948427"/>
      </p:ext>
    </p:extLst>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8434" name="Rectangle 4"/>
          <p:cNvSpPr>
            <a:spLocks noGrp="1" noChangeArrowheads="1"/>
          </p:cNvSpPr>
          <p:nvPr>
            <p:ph type="ctrTitle"/>
          </p:nvPr>
        </p:nvSpPr>
        <p:spPr/>
        <p:txBody>
          <a:bodyPr/>
          <a:lstStyle/>
          <a:p>
            <a:pPr eaLnBrk="1" hangingPunct="1"/>
            <a:r>
              <a:rPr lang="en-US" altLang="zh-CN" sz="4400" smtClean="0">
                <a:ea typeface="SimSun" pitchFamily="2" charset="-122"/>
              </a:rPr>
              <a:t>Memory Locations, Addresses, and Operations</a:t>
            </a:r>
          </a:p>
        </p:txBody>
      </p:sp>
    </p:spTree>
    <p:extLst>
      <p:ext uri="{BB962C8B-B14F-4D97-AF65-F5344CB8AC3E}">
        <p14:creationId xmlns="" val="2203051358"/>
      </p:ext>
    </p:extLst>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323528" y="332656"/>
            <a:ext cx="8496944"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solidFill>
                  <a:srgbClr val="FF0000"/>
                </a:solidFill>
                <a:latin typeface="Arial" pitchFamily="34" charset="0"/>
                <a:cs typeface="Arial" pitchFamily="34" charset="0"/>
              </a:rPr>
              <a:t>(b) Memory Indirect Addressing Mode: </a:t>
            </a:r>
          </a:p>
          <a:p>
            <a:endParaRPr lang="en-US" sz="2400">
              <a:latin typeface="Arial" pitchFamily="34" charset="0"/>
              <a:cs typeface="Arial" pitchFamily="34" charset="0"/>
            </a:endParaRPr>
          </a:p>
          <a:p>
            <a:r>
              <a:rPr lang="en-US" sz="2400" smtClean="0">
                <a:latin typeface="Arial" pitchFamily="34" charset="0"/>
                <a:cs typeface="Arial" pitchFamily="34" charset="0"/>
              </a:rPr>
              <a:t>In this addressing mode, the address of the operand is available in the memory.</a:t>
            </a:r>
            <a:endParaRPr lang="en-IN" sz="2400">
              <a:latin typeface="Arial" pitchFamily="34" charset="0"/>
              <a:cs typeface="Arial" pitchFamily="34" charset="0"/>
            </a:endParaRPr>
          </a:p>
        </p:txBody>
      </p:sp>
      <p:sp>
        <p:nvSpPr>
          <p:cNvPr id="3" name="Text Box 4"/>
          <p:cNvSpPr txBox="1">
            <a:spLocks noChangeArrowheads="1"/>
          </p:cNvSpPr>
          <p:nvPr/>
        </p:nvSpPr>
        <p:spPr bwMode="auto">
          <a:xfrm>
            <a:off x="1835696" y="2000298"/>
            <a:ext cx="1995695" cy="441553"/>
          </a:xfrm>
          <a:prstGeom prst="rect">
            <a:avLst/>
          </a:prstGeom>
          <a:solidFill>
            <a:srgbClr val="00FFFF"/>
          </a:solidFill>
          <a:ln w="28575" algn="ctr">
            <a:solidFill>
              <a:schemeClr val="tx1"/>
            </a:solidFill>
            <a:miter lim="800000"/>
          </a:ln>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latin typeface="Times New Roman" pitchFamily="18" charset="0"/>
                <a:cs typeface="Times New Roman" pitchFamily="18" charset="0"/>
              </a:rPr>
              <a:t>AR = </a:t>
            </a:r>
            <a:r>
              <a:rPr lang="en-US" sz="2000" b="1">
                <a:solidFill>
                  <a:schemeClr val="accent1"/>
                </a:solidFill>
                <a:latin typeface="Times New Roman" pitchFamily="18" charset="0"/>
                <a:cs typeface="Times New Roman" pitchFamily="18" charset="0"/>
              </a:rPr>
              <a:t>101</a:t>
            </a:r>
          </a:p>
        </p:txBody>
      </p:sp>
      <p:cxnSp>
        <p:nvCxnSpPr>
          <p:cNvPr id="4" name="AutoShape 5"/>
          <p:cNvCxnSpPr>
            <a:cxnSpLocks noChangeShapeType="1"/>
            <a:stCxn id="3" idx="3"/>
            <a:endCxn id="8" idx="1"/>
          </p:cNvCxnSpPr>
          <p:nvPr/>
        </p:nvCxnSpPr>
        <p:spPr bwMode="auto">
          <a:xfrm>
            <a:off x="3851193" y="2221076"/>
            <a:ext cx="981345" cy="1553251"/>
          </a:xfrm>
          <a:prstGeom prst="curvedConnector3">
            <a:avLst>
              <a:gd name="adj1" fmla="val 48880"/>
            </a:avLst>
          </a:prstGeom>
          <a:noFill/>
          <a:ln w="28575">
            <a:solidFill>
              <a:schemeClr val="accent1"/>
            </a:solidFill>
            <a:round/>
            <a:tailEnd type="triangle" w="lg" len="lg"/>
          </a:ln>
          <a:extLst>
            <a:ext uri="{909E8E84-426E-40DD-AFC4-6F175D3DCCD1}">
              <a14:hiddenFill xmlns:a14="http://schemas.microsoft.com/office/drawing/2010/main" xmlns="">
                <a:noFill/>
              </a14:hiddenFill>
            </a:ext>
          </a:extLst>
        </p:spPr>
      </p:cxnSp>
      <p:grpSp>
        <p:nvGrpSpPr>
          <p:cNvPr id="5" name="Group 6"/>
          <p:cNvGrpSpPr/>
          <p:nvPr/>
        </p:nvGrpSpPr>
        <p:grpSpPr>
          <a:xfrm>
            <a:off x="4830339" y="1443473"/>
            <a:ext cx="3269682" cy="4765260"/>
            <a:chOff x="3787" y="1535"/>
            <a:chExt cx="1486" cy="2439"/>
          </a:xfrm>
        </p:grpSpPr>
        <p:sp>
          <p:nvSpPr>
            <p:cNvPr id="6" name="AutoShape 7"/>
            <p:cNvSpPr>
              <a:spLocks noChangeArrowheads="1"/>
            </p:cNvSpPr>
            <p:nvPr/>
          </p:nvSpPr>
          <p:spPr bwMode="auto">
            <a:xfrm>
              <a:off x="4127" y="1818"/>
              <a:ext cx="1135" cy="2156"/>
            </a:xfrm>
            <a:prstGeom prst="cube">
              <a:avLst>
                <a:gd name="adj" fmla="val 9514"/>
              </a:avLst>
            </a:prstGeom>
            <a:solidFill>
              <a:srgbClr val="E6E6E6"/>
            </a:solidFill>
            <a:ln w="28575">
              <a:solidFill>
                <a:schemeClr val="tx1"/>
              </a:solidFill>
              <a:miter lim="800000"/>
            </a:ln>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ct val="90000"/>
                </a:lnSpc>
                <a:spcBef>
                  <a:spcPct val="50000"/>
                </a:spcBef>
                <a:buClr>
                  <a:schemeClr val="bg1"/>
                </a:buClr>
                <a:buFont typeface="Arial" pitchFamily="34" charset="0"/>
                <a:buNone/>
              </a:pPr>
              <a:endParaRPr lang="en-US" b="1">
                <a:cs typeface="Arial" pitchFamily="34" charset="0"/>
              </a:endParaRPr>
            </a:p>
          </p:txBody>
        </p:sp>
        <p:sp>
          <p:nvSpPr>
            <p:cNvPr id="7" name="Text Box 8"/>
            <p:cNvSpPr txBox="1">
              <a:spLocks noChangeArrowheads="1"/>
            </p:cNvSpPr>
            <p:nvPr/>
          </p:nvSpPr>
          <p:spPr bwMode="auto">
            <a:xfrm>
              <a:off x="3787" y="2387"/>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000" b="1">
                  <a:cs typeface="Arial" pitchFamily="34" charset="0"/>
                </a:rPr>
                <a:t>100</a:t>
              </a:r>
              <a:endParaRPr lang="en-US" sz="2000" b="1">
                <a:solidFill>
                  <a:schemeClr val="accent1"/>
                </a:solidFill>
                <a:cs typeface="Arial" pitchFamily="34" charset="0"/>
              </a:endParaRPr>
            </a:p>
          </p:txBody>
        </p:sp>
        <p:sp>
          <p:nvSpPr>
            <p:cNvPr id="8" name="Text Box 9"/>
            <p:cNvSpPr txBox="1">
              <a:spLocks noChangeArrowheads="1"/>
            </p:cNvSpPr>
            <p:nvPr/>
          </p:nvSpPr>
          <p:spPr bwMode="auto">
            <a:xfrm>
              <a:off x="3788" y="2614"/>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000" b="1">
                  <a:cs typeface="Arial" pitchFamily="34" charset="0"/>
                </a:rPr>
                <a:t>101</a:t>
              </a:r>
              <a:endParaRPr lang="en-US" sz="2000" b="1">
                <a:solidFill>
                  <a:schemeClr val="accent1"/>
                </a:solidFill>
                <a:cs typeface="Arial" pitchFamily="34" charset="0"/>
              </a:endParaRPr>
            </a:p>
          </p:txBody>
        </p:sp>
        <p:sp>
          <p:nvSpPr>
            <p:cNvPr id="9" name="Text Box 10"/>
            <p:cNvSpPr txBox="1">
              <a:spLocks noChangeArrowheads="1"/>
            </p:cNvSpPr>
            <p:nvPr/>
          </p:nvSpPr>
          <p:spPr bwMode="auto">
            <a:xfrm>
              <a:off x="3789" y="2841"/>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000" b="1">
                  <a:cs typeface="Arial" pitchFamily="34" charset="0"/>
                </a:rPr>
                <a:t>102</a:t>
              </a:r>
              <a:endParaRPr lang="en-US" sz="2000" b="1">
                <a:solidFill>
                  <a:schemeClr val="accent1"/>
                </a:solidFill>
                <a:cs typeface="Arial" pitchFamily="34" charset="0"/>
              </a:endParaRPr>
            </a:p>
          </p:txBody>
        </p:sp>
        <p:sp>
          <p:nvSpPr>
            <p:cNvPr id="10" name="Text Box 11"/>
            <p:cNvSpPr txBox="1">
              <a:spLocks noChangeArrowheads="1"/>
            </p:cNvSpPr>
            <p:nvPr/>
          </p:nvSpPr>
          <p:spPr bwMode="auto">
            <a:xfrm>
              <a:off x="3790" y="3068"/>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000" b="1">
                  <a:cs typeface="Arial" pitchFamily="34" charset="0"/>
                </a:rPr>
                <a:t>103</a:t>
              </a:r>
              <a:endParaRPr lang="en-US" sz="2000" b="1">
                <a:solidFill>
                  <a:schemeClr val="accent1"/>
                </a:solidFill>
                <a:cs typeface="Arial" pitchFamily="34" charset="0"/>
              </a:endParaRPr>
            </a:p>
          </p:txBody>
        </p:sp>
        <p:sp>
          <p:nvSpPr>
            <p:cNvPr id="11" name="Text Box 12"/>
            <p:cNvSpPr txBox="1">
              <a:spLocks noChangeArrowheads="1"/>
            </p:cNvSpPr>
            <p:nvPr/>
          </p:nvSpPr>
          <p:spPr bwMode="auto">
            <a:xfrm>
              <a:off x="3791" y="3295"/>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000" b="1">
                  <a:cs typeface="Arial" pitchFamily="34" charset="0"/>
                </a:rPr>
                <a:t>104</a:t>
              </a:r>
              <a:endParaRPr lang="en-US" sz="2000" b="1">
                <a:solidFill>
                  <a:schemeClr val="accent1"/>
                </a:solidFill>
                <a:cs typeface="Arial" pitchFamily="34" charset="0"/>
              </a:endParaRPr>
            </a:p>
          </p:txBody>
        </p:sp>
        <p:sp>
          <p:nvSpPr>
            <p:cNvPr id="12" name="Line 13"/>
            <p:cNvSpPr>
              <a:spLocks noChangeShapeType="1"/>
            </p:cNvSpPr>
            <p:nvPr/>
          </p:nvSpPr>
          <p:spPr bwMode="auto">
            <a:xfrm>
              <a:off x="4127" y="2385"/>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3" name="Line 14"/>
            <p:cNvSpPr>
              <a:spLocks noChangeShapeType="1"/>
            </p:cNvSpPr>
            <p:nvPr/>
          </p:nvSpPr>
          <p:spPr bwMode="auto">
            <a:xfrm>
              <a:off x="4127" y="2611"/>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4" name="Line 15"/>
            <p:cNvSpPr>
              <a:spLocks noChangeShapeType="1"/>
            </p:cNvSpPr>
            <p:nvPr/>
          </p:nvSpPr>
          <p:spPr bwMode="auto">
            <a:xfrm>
              <a:off x="4127" y="2837"/>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5" name="Line 16"/>
            <p:cNvSpPr>
              <a:spLocks noChangeShapeType="1"/>
            </p:cNvSpPr>
            <p:nvPr/>
          </p:nvSpPr>
          <p:spPr bwMode="auto">
            <a:xfrm>
              <a:off x="4127" y="3063"/>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6" name="Line 17"/>
            <p:cNvSpPr>
              <a:spLocks noChangeShapeType="1"/>
            </p:cNvSpPr>
            <p:nvPr/>
          </p:nvSpPr>
          <p:spPr bwMode="auto">
            <a:xfrm>
              <a:off x="4127" y="3289"/>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7" name="Line 18"/>
            <p:cNvSpPr>
              <a:spLocks noChangeShapeType="1"/>
            </p:cNvSpPr>
            <p:nvPr/>
          </p:nvSpPr>
          <p:spPr bwMode="auto">
            <a:xfrm>
              <a:off x="4127" y="3515"/>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 name="WordArt 19"/>
            <p:cNvSpPr>
              <a:spLocks noChangeArrowheads="1" noChangeShapeType="1" noTextEdit="1"/>
            </p:cNvSpPr>
            <p:nvPr/>
          </p:nvSpPr>
          <p:spPr bwMode="auto">
            <a:xfrm>
              <a:off x="4139" y="1535"/>
              <a:ext cx="1134" cy="242"/>
            </a:xfrm>
            <a:prstGeom prst="rect">
              <a:avLst/>
            </a:prstGeom>
          </p:spPr>
          <p:txBody>
            <a:bodyPr wrap="none" fromWordArt="1">
              <a:prstTxWarp prst="textPlain">
                <a:avLst>
                  <a:gd name="adj" fmla="val 44093"/>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3600" i="1" kern="10" smtClean="0">
                  <a:ln w="9525">
                    <a:solidFill>
                      <a:srgbClr val="000000"/>
                    </a:solidFill>
                    <a:round/>
                  </a:ln>
                  <a:solidFill>
                    <a:srgbClr val="FFFF00"/>
                  </a:solidFill>
                  <a:effectLst>
                    <a:outerShdw dist="35921" dir="2700000" algn="ctr" rotWithShape="0">
                      <a:srgbClr val="808080">
                        <a:alpha val="79999"/>
                      </a:srgbClr>
                    </a:outerShdw>
                  </a:effectLst>
                  <a:latin typeface="Arial Black"/>
                </a:rPr>
                <a:t> Memory  </a:t>
              </a:r>
              <a:endParaRPr lang="en-IN" sz="3600" i="1" kern="10">
                <a:ln w="9525">
                  <a:solidFill>
                    <a:srgbClr val="000000"/>
                  </a:solidFill>
                  <a:round/>
                </a:ln>
                <a:solidFill>
                  <a:srgbClr val="FFFF00"/>
                </a:solidFill>
                <a:effectLst>
                  <a:outerShdw dist="35921" dir="2700000" algn="ctr" rotWithShape="0">
                    <a:srgbClr val="808080">
                      <a:alpha val="79999"/>
                    </a:srgbClr>
                  </a:outerShdw>
                </a:effectLst>
                <a:latin typeface="Arial Black"/>
              </a:endParaRPr>
            </a:p>
          </p:txBody>
        </p:sp>
      </p:grpSp>
      <p:sp>
        <p:nvSpPr>
          <p:cNvPr id="19" name="Text Box 20"/>
          <p:cNvSpPr txBox="1">
            <a:spLocks noChangeArrowheads="1"/>
          </p:cNvSpPr>
          <p:nvPr/>
        </p:nvSpPr>
        <p:spPr bwMode="auto">
          <a:xfrm>
            <a:off x="5578448" y="3551596"/>
            <a:ext cx="2246530" cy="4435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3175"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solidFill>
                  <a:schemeClr val="accent1"/>
                </a:solidFill>
                <a:cs typeface="Arial" pitchFamily="34" charset="0"/>
              </a:rPr>
              <a:t>0  1  0  4</a:t>
            </a:r>
          </a:p>
        </p:txBody>
      </p:sp>
      <p:cxnSp>
        <p:nvCxnSpPr>
          <p:cNvPr id="20" name="AutoShape 21"/>
          <p:cNvCxnSpPr>
            <a:cxnSpLocks noChangeShapeType="1"/>
            <a:stCxn id="19" idx="3"/>
            <a:endCxn id="11" idx="1"/>
          </p:cNvCxnSpPr>
          <p:nvPr/>
        </p:nvCxnSpPr>
        <p:spPr bwMode="auto">
          <a:xfrm flipH="1">
            <a:off x="4839139" y="3774327"/>
            <a:ext cx="2985839" cy="1330522"/>
          </a:xfrm>
          <a:prstGeom prst="curvedConnector5">
            <a:avLst>
              <a:gd name="adj1" fmla="val -21519"/>
              <a:gd name="adj2" fmla="val 43903"/>
              <a:gd name="adj3" fmla="val 120116"/>
            </a:avLst>
          </a:prstGeom>
          <a:noFill/>
          <a:ln w="28575">
            <a:solidFill>
              <a:schemeClr val="accent1"/>
            </a:solidFill>
            <a:round/>
            <a:tailEnd type="triangle" w="lg" len="lg"/>
          </a:ln>
          <a:extLst>
            <a:ext uri="{909E8E84-426E-40DD-AFC4-6F175D3DCCD1}">
              <a14:hiddenFill xmlns:a14="http://schemas.microsoft.com/office/drawing/2010/main" xmlns="">
                <a:noFill/>
              </a14:hiddenFill>
            </a:ext>
          </a:extLst>
        </p:spPr>
      </p:cxnSp>
      <p:sp>
        <p:nvSpPr>
          <p:cNvPr id="21" name="Text Box 22"/>
          <p:cNvSpPr txBox="1">
            <a:spLocks noChangeArrowheads="1"/>
          </p:cNvSpPr>
          <p:nvPr/>
        </p:nvSpPr>
        <p:spPr bwMode="auto">
          <a:xfrm>
            <a:off x="5578448" y="4880164"/>
            <a:ext cx="2246530" cy="4435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3175"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solidFill>
                  <a:schemeClr val="accent2"/>
                </a:solidFill>
                <a:cs typeface="Arial" pitchFamily="34" charset="0"/>
              </a:rPr>
              <a:t>1  1  0  A</a:t>
            </a:r>
          </a:p>
        </p:txBody>
      </p:sp>
      <p:cxnSp>
        <p:nvCxnSpPr>
          <p:cNvPr id="22" name="AutoShape 23"/>
          <p:cNvCxnSpPr>
            <a:cxnSpLocks noChangeShapeType="1"/>
          </p:cNvCxnSpPr>
          <p:nvPr/>
        </p:nvCxnSpPr>
        <p:spPr bwMode="auto">
          <a:xfrm rot="5400000">
            <a:off x="6134617" y="5876466"/>
            <a:ext cx="1107790" cy="2200"/>
          </a:xfrm>
          <a:prstGeom prst="curvedConnector3">
            <a:avLst>
              <a:gd name="adj1" fmla="val 49912"/>
            </a:avLst>
          </a:prstGeom>
          <a:noFill/>
          <a:ln w="28575">
            <a:solidFill>
              <a:schemeClr val="accent2"/>
            </a:solidFill>
            <a:round/>
            <a:tailEnd type="triangle" w="lg" len="lg"/>
          </a:ln>
          <a:extLst>
            <a:ext uri="{909E8E84-426E-40DD-AFC4-6F175D3DCCD1}">
              <a14:hiddenFill xmlns:a14="http://schemas.microsoft.com/office/drawing/2010/main" xmlns="">
                <a:noFill/>
              </a14:hiddenFill>
            </a:ext>
          </a:extLst>
        </p:spPr>
      </p:cxnSp>
      <p:sp>
        <p:nvSpPr>
          <p:cNvPr id="25" name="TextBox 24"/>
          <p:cNvSpPr txBox="1"/>
          <p:nvPr/>
        </p:nvSpPr>
        <p:spPr>
          <a:xfrm>
            <a:off x="107504" y="2997701"/>
            <a:ext cx="4320480"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latin typeface="Arial" pitchFamily="34" charset="0"/>
                <a:cs typeface="Arial" pitchFamily="34" charset="0"/>
              </a:rPr>
              <a:t>MOV [AR], R0</a:t>
            </a:r>
          </a:p>
          <a:p>
            <a:endParaRPr lang="en-US" sz="2400">
              <a:latin typeface="Arial" pitchFamily="34" charset="0"/>
              <a:cs typeface="Arial" pitchFamily="34" charset="0"/>
            </a:endParaRPr>
          </a:p>
          <a:p>
            <a:r>
              <a:rPr lang="en-IN" sz="2400" b="1" smtClean="0">
                <a:latin typeface="Arial" pitchFamily="34" charset="0"/>
                <a:cs typeface="Arial" pitchFamily="34" charset="0"/>
              </a:rPr>
              <a:t>Drawback: </a:t>
            </a:r>
          </a:p>
          <a:p>
            <a:endParaRPr lang="en-IN" sz="2400" b="1" smtClean="0">
              <a:latin typeface="Arial" pitchFamily="34" charset="0"/>
              <a:cs typeface="Arial" pitchFamily="34" charset="0"/>
            </a:endParaRPr>
          </a:p>
          <a:p>
            <a:r>
              <a:rPr lang="en-IN" sz="2400" smtClean="0">
                <a:latin typeface="Arial" pitchFamily="34" charset="0"/>
                <a:cs typeface="Arial" pitchFamily="34" charset="0"/>
              </a:rPr>
              <a:t>Mem is accessed twice to get an operand so not well suited</a:t>
            </a:r>
            <a:endParaRPr lang="en-IN" sz="2400">
              <a:latin typeface="Arial" pitchFamily="34" charset="0"/>
              <a:cs typeface="Arial" pitchFamily="34" charset="0"/>
            </a:endParaRPr>
          </a:p>
        </p:txBody>
      </p:sp>
      <p:sp>
        <p:nvSpPr>
          <p:cNvPr id="26" name="Rectangle 25"/>
          <p:cNvSpPr/>
          <p:nvPr/>
        </p:nvSpPr>
        <p:spPr>
          <a:xfrm>
            <a:off x="3419872" y="6208732"/>
            <a:ext cx="1783421" cy="38862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smtClean="0">
                <a:solidFill>
                  <a:schemeClr val="tx1"/>
                </a:solidFill>
              </a:rPr>
              <a:t>110A</a:t>
            </a:r>
            <a:endParaRPr lang="en-IN" sz="2400" b="1">
              <a:solidFill>
                <a:schemeClr val="tx1"/>
              </a:solidFill>
            </a:endParaRPr>
          </a:p>
        </p:txBody>
      </p:sp>
      <p:cxnSp>
        <p:nvCxnSpPr>
          <p:cNvPr id="28" name="Straight Arrow Connector 27"/>
          <p:cNvCxnSpPr>
            <a:endCxn id="26" idx="3"/>
          </p:cNvCxnSpPr>
          <p:nvPr/>
        </p:nvCxnSpPr>
        <p:spPr>
          <a:xfrm flipH="1">
            <a:off x="5203293" y="6403042"/>
            <a:ext cx="148411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833543" y="6403042"/>
            <a:ext cx="579005"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smtClean="0">
                <a:latin typeface="Arial" pitchFamily="34" charset="0"/>
                <a:cs typeface="Arial" pitchFamily="34" charset="0"/>
              </a:rPr>
              <a:t>R0</a:t>
            </a:r>
            <a:endParaRPr lang="en-IN" sz="2400" b="1">
              <a:latin typeface="Arial" pitchFamily="34" charset="0"/>
              <a:cs typeface="Arial" pitchFamily="34" charset="0"/>
            </a:endParaRPr>
          </a:p>
        </p:txBody>
      </p:sp>
    </p:spTree>
    <p:extLst>
      <p:ext uri="{BB962C8B-B14F-4D97-AF65-F5344CB8AC3E}">
        <p14:creationId xmlns="" val="1953948427"/>
      </p:ext>
    </p:extLst>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323528" y="332656"/>
            <a:ext cx="8496944" cy="378565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smtClean="0">
                <a:solidFill>
                  <a:srgbClr val="FF0000"/>
                </a:solidFill>
                <a:latin typeface="Arial" pitchFamily="34" charset="0"/>
                <a:cs typeface="Arial" pitchFamily="34" charset="0"/>
              </a:rPr>
              <a:t>Implied Addressing mode</a:t>
            </a:r>
          </a:p>
          <a:p>
            <a:endParaRPr lang="en-US" sz="2400" b="1" smtClean="0">
              <a:solidFill>
                <a:srgbClr val="FF0000"/>
              </a:solidFill>
              <a:latin typeface="Arial" pitchFamily="34" charset="0"/>
              <a:cs typeface="Arial" pitchFamily="34" charset="0"/>
            </a:endParaRPr>
          </a:p>
          <a:p>
            <a:r>
              <a:rPr lang="en-US" sz="2400">
                <a:latin typeface="Arial" pitchFamily="34" charset="0"/>
                <a:cs typeface="Arial" pitchFamily="34" charset="0"/>
              </a:rPr>
              <a:t> </a:t>
            </a:r>
            <a:r>
              <a:rPr lang="en-US" sz="2400" smtClean="0">
                <a:latin typeface="Arial" pitchFamily="34" charset="0"/>
                <a:cs typeface="Arial" pitchFamily="34" charset="0"/>
              </a:rPr>
              <a:t> In this addressing mode, it is understood that the operand is on the register.  </a:t>
            </a:r>
          </a:p>
          <a:p>
            <a:endParaRPr lang="en-US" sz="2400" smtClean="0">
              <a:latin typeface="Arial" pitchFamily="34" charset="0"/>
              <a:cs typeface="Arial" pitchFamily="34" charset="0"/>
            </a:endParaRPr>
          </a:p>
          <a:p>
            <a:r>
              <a:rPr lang="en-US" sz="2400" smtClean="0">
                <a:latin typeface="Arial" pitchFamily="34" charset="0"/>
                <a:cs typeface="Arial" pitchFamily="34" charset="0"/>
              </a:rPr>
              <a:t>Example: ADD</a:t>
            </a:r>
          </a:p>
          <a:p>
            <a:endParaRPr lang="en-US" sz="2400">
              <a:latin typeface="Arial" pitchFamily="34" charset="0"/>
              <a:cs typeface="Arial" pitchFamily="34" charset="0"/>
            </a:endParaRPr>
          </a:p>
          <a:p>
            <a:r>
              <a:rPr lang="en-US" sz="2400" smtClean="0">
                <a:latin typeface="Arial" pitchFamily="34" charset="0"/>
                <a:cs typeface="Arial" pitchFamily="34" charset="0"/>
              </a:rPr>
              <a:t>In zero addressing mode the Top of the Stack is understood.</a:t>
            </a:r>
          </a:p>
          <a:p>
            <a:endParaRPr lang="en-US" sz="2400">
              <a:latin typeface="Arial" pitchFamily="34" charset="0"/>
              <a:cs typeface="Arial" pitchFamily="34" charset="0"/>
            </a:endParaRPr>
          </a:p>
          <a:p>
            <a:endParaRPr lang="en-US" sz="2400">
              <a:latin typeface="Arial" pitchFamily="34" charset="0"/>
              <a:cs typeface="Arial" pitchFamily="34" charset="0"/>
            </a:endParaRPr>
          </a:p>
        </p:txBody>
      </p:sp>
    </p:spTree>
    <p:extLst>
      <p:ext uri="{BB962C8B-B14F-4D97-AF65-F5344CB8AC3E}">
        <p14:creationId xmlns="" val="1953948427"/>
      </p:ext>
    </p:extLst>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40995" name="Rectangle 3"/>
          <p:cNvSpPr>
            <a:spLocks noGrp="1" noChangeArrowheads="1"/>
          </p:cNvSpPr>
          <p:nvPr>
            <p:ph type="body" idx="4294967295"/>
          </p:nvPr>
        </p:nvSpPr>
        <p:spPr>
          <a:xfrm>
            <a:off x="179513" y="188640"/>
            <a:ext cx="8893050" cy="6553473"/>
          </a:xfrm>
        </p:spPr>
        <p:txBody>
          <a:bodyPr>
            <a:normAutofit/>
          </a:bodyPr>
          <a:lstStyle/>
          <a:p>
            <a:pPr marL="0" indent="0" eaLnBrk="1" hangingPunct="1">
              <a:buNone/>
            </a:pPr>
            <a:r>
              <a:rPr lang="en-US" sz="2400" b="1" err="1" smtClean="0">
                <a:solidFill>
                  <a:srgbClr val="FF0000"/>
                </a:solidFill>
                <a:latin typeface="Arial" pitchFamily="34" charset="0"/>
                <a:cs typeface="Arial" pitchFamily="34" charset="0"/>
              </a:rPr>
              <a:t>Autoincrement Addressing Mode:</a:t>
            </a:r>
          </a:p>
          <a:p>
            <a:pPr marL="0" indent="0" eaLnBrk="1" hangingPunct="1">
              <a:buNone/>
            </a:pPr>
            <a:r>
              <a:rPr lang="en-US" sz="2400" smtClean="0">
                <a:latin typeface="Arial" pitchFamily="34" charset="0"/>
                <a:cs typeface="Arial" pitchFamily="34" charset="0"/>
              </a:rPr>
              <a:t>  In this mode the effective address of the operand id the contents of a register specified in the instruction.  After accessing the operand, the contents of this register are automatically incremented to point to the next item in a list.</a:t>
            </a:r>
          </a:p>
          <a:p>
            <a:pPr marL="0" indent="0" eaLnBrk="1" hangingPunct="1">
              <a:buNone/>
            </a:pPr>
            <a:r>
              <a:rPr lang="en-US" sz="2400" smtClean="0">
                <a:latin typeface="Arial" pitchFamily="34" charset="0"/>
                <a:cs typeface="Arial" pitchFamily="34" charset="0"/>
              </a:rPr>
              <a:t>	(Ri)+</a:t>
            </a:r>
          </a:p>
          <a:p>
            <a:pPr marL="0" indent="0" eaLnBrk="1" hangingPunct="1">
              <a:buNone/>
            </a:pPr>
            <a:r>
              <a:rPr lang="en-US" sz="2400" smtClean="0">
                <a:latin typeface="Arial" pitchFamily="34" charset="0"/>
                <a:cs typeface="Arial" pitchFamily="34" charset="0"/>
              </a:rPr>
              <a:t>Example:  Add (R2)+, R0</a:t>
            </a:r>
          </a:p>
          <a:p>
            <a:pPr marL="0" indent="0" eaLnBrk="1" hangingPunct="1">
              <a:buNone/>
            </a:pPr>
            <a:r>
              <a:rPr lang="en-US" sz="2400" smtClean="0">
                <a:latin typeface="Arial" pitchFamily="34" charset="0"/>
                <a:cs typeface="Arial" pitchFamily="34" charset="0"/>
              </a:rPr>
              <a:t>Contents of memory pointed by R2 is added to contents of R0 and the result is stored in register R0. After the addition operation the register R2 is increment by the operand size.</a:t>
            </a:r>
          </a:p>
          <a:p>
            <a:pPr marL="0" indent="0" eaLnBrk="1" hangingPunct="1">
              <a:buNone/>
            </a:pPr>
            <a:endParaRPr lang="en-US" sz="2400" smtClean="0">
              <a:latin typeface="Arial" pitchFamily="34" charset="0"/>
              <a:cs typeface="Arial" pitchFamily="34" charset="0"/>
            </a:endParaRPr>
          </a:p>
          <a:p>
            <a:pPr marL="0" indent="0" eaLnBrk="1" hangingPunct="1">
              <a:buNone/>
            </a:pPr>
            <a:r>
              <a:rPr lang="en-US" sz="2400" smtClean="0">
                <a:latin typeface="Arial" pitchFamily="34" charset="0"/>
                <a:cs typeface="Arial" pitchFamily="34" charset="0"/>
              </a:rPr>
              <a:t>Note: If the operand is byte data then the increment is one. </a:t>
            </a:r>
            <a:endParaRPr lang="en-US" sz="2400">
              <a:latin typeface="Arial" pitchFamily="34" charset="0"/>
              <a:cs typeface="Arial" pitchFamily="34" charset="0"/>
            </a:endParaRPr>
          </a:p>
          <a:p>
            <a:pPr marL="0" indent="0" eaLnBrk="1" hangingPunct="1">
              <a:buNone/>
            </a:pPr>
            <a:r>
              <a:rPr lang="en-US" sz="2400" smtClean="0">
                <a:latin typeface="Arial" pitchFamily="34" charset="0"/>
                <a:cs typeface="Arial" pitchFamily="34" charset="0"/>
              </a:rPr>
              <a:t>If the operand is 16bits then the increment is 2</a:t>
            </a:r>
          </a:p>
          <a:p>
            <a:pPr marL="0" indent="0" eaLnBrk="1" hangingPunct="1">
              <a:buNone/>
            </a:pPr>
            <a:r>
              <a:rPr lang="en-US" sz="2400" smtClean="0">
                <a:latin typeface="Arial" pitchFamily="34" charset="0"/>
                <a:cs typeface="Arial" pitchFamily="34" charset="0"/>
              </a:rPr>
              <a:t>If the operand is 32 bits then the increment is 4.</a:t>
            </a:r>
          </a:p>
          <a:p>
            <a:pPr marL="457200" lvl="1" indent="0" eaLnBrk="1" hangingPunct="1">
              <a:buNone/>
            </a:pPr>
            <a:endParaRPr lang="en-US" smtClean="0"/>
          </a:p>
        </p:txBody>
      </p:sp>
      <p:sp>
        <p:nvSpPr>
          <p:cNvPr id="341001" name="Line 9"/>
          <p:cNvSpPr>
            <a:spLocks noChangeShapeType="1"/>
          </p:cNvSpPr>
          <p:nvPr/>
        </p:nvSpPr>
        <p:spPr bwMode="auto">
          <a:xfrm>
            <a:off x="8532813" y="6742113"/>
            <a:ext cx="539750" cy="0"/>
          </a:xfrm>
          <a:prstGeom prst="line">
            <a:avLst/>
          </a:prstGeom>
          <a:noFill/>
          <a:ln w="9525">
            <a:solidFill>
              <a:schemeClr val="tx1"/>
            </a:solidFill>
            <a:round/>
            <a:tailEnd type="triangle" w="med" len="me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Tree>
    <p:extLst>
      <p:ext uri="{BB962C8B-B14F-4D97-AF65-F5344CB8AC3E}">
        <p14:creationId xmlns="" val="16187836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40995">
                                            <p:txEl>
                                              <p:pRg st="0" end="0"/>
                                            </p:txEl>
                                          </p:spTgt>
                                        </p:tgtEl>
                                        <p:attrNameLst>
                                          <p:attrName>style.visibility</p:attrName>
                                        </p:attrNameLst>
                                      </p:cBhvr>
                                      <p:to>
                                        <p:strVal val="visible"/>
                                      </p:to>
                                    </p:set>
                                    <p:animEffect transition="in" filter="wipe(left)">
                                      <p:cBhvr>
                                        <p:cTn id="7" dur="500"/>
                                        <p:tgtEl>
                                          <p:spTgt spid="340995">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0995">
                                            <p:txEl>
                                              <p:pRg st="1" end="1"/>
                                            </p:txEl>
                                          </p:spTgt>
                                        </p:tgtEl>
                                        <p:attrNameLst>
                                          <p:attrName>style.visibility</p:attrName>
                                        </p:attrNameLst>
                                      </p:cBhvr>
                                      <p:to>
                                        <p:strVal val="visible"/>
                                      </p:to>
                                    </p:set>
                                    <p:animEffect transition="in" filter="wipe(left)">
                                      <p:cBhvr>
                                        <p:cTn id="12" dur="500"/>
                                        <p:tgtEl>
                                          <p:spTgt spid="340995">
                                            <p:txEl>
                                              <p:pRg st="1" end="1"/>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0995">
                                            <p:txEl>
                                              <p:pRg st="2" end="2"/>
                                            </p:txEl>
                                          </p:spTgt>
                                        </p:tgtEl>
                                        <p:attrNameLst>
                                          <p:attrName>style.visibility</p:attrName>
                                        </p:attrNameLst>
                                      </p:cBhvr>
                                      <p:to>
                                        <p:strVal val="visible"/>
                                      </p:to>
                                    </p:set>
                                    <p:animEffect transition="in" filter="wipe(left)">
                                      <p:cBhvr>
                                        <p:cTn id="17" dur="500"/>
                                        <p:tgtEl>
                                          <p:spTgt spid="340995">
                                            <p:txEl>
                                              <p:pRg st="2" end="2"/>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40995">
                                            <p:txEl>
                                              <p:pRg st="3" end="3"/>
                                            </p:txEl>
                                          </p:spTgt>
                                        </p:tgtEl>
                                        <p:attrNameLst>
                                          <p:attrName>style.visibility</p:attrName>
                                        </p:attrNameLst>
                                      </p:cBhvr>
                                      <p:to>
                                        <p:strVal val="visible"/>
                                      </p:to>
                                    </p:set>
                                    <p:animEffect transition="in" filter="wipe(left)">
                                      <p:cBhvr>
                                        <p:cTn id="22" dur="500"/>
                                        <p:tgtEl>
                                          <p:spTgt spid="340995">
                                            <p:txEl>
                                              <p:pRg st="3" end="3"/>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40995">
                                            <p:txEl>
                                              <p:pRg st="4" end="4"/>
                                            </p:txEl>
                                          </p:spTgt>
                                        </p:tgtEl>
                                        <p:attrNameLst>
                                          <p:attrName>style.visibility</p:attrName>
                                        </p:attrNameLst>
                                      </p:cBhvr>
                                      <p:to>
                                        <p:strVal val="visible"/>
                                      </p:to>
                                    </p:set>
                                    <p:animEffect transition="in" filter="wipe(left)">
                                      <p:cBhvr>
                                        <p:cTn id="27" dur="500"/>
                                        <p:tgtEl>
                                          <p:spTgt spid="340995">
                                            <p:txEl>
                                              <p:pRg st="4" end="4"/>
                                            </p:txEl>
                                          </p:spTgt>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40995">
                                            <p:txEl>
                                              <p:pRg st="6" end="6"/>
                                            </p:txEl>
                                          </p:spTgt>
                                        </p:tgtEl>
                                        <p:attrNameLst>
                                          <p:attrName>style.visibility</p:attrName>
                                        </p:attrNameLst>
                                      </p:cBhvr>
                                      <p:to>
                                        <p:strVal val="visible"/>
                                      </p:to>
                                    </p:set>
                                    <p:animEffect transition="in" filter="wipe(left)">
                                      <p:cBhvr>
                                        <p:cTn id="32" dur="500"/>
                                        <p:tgtEl>
                                          <p:spTgt spid="340995">
                                            <p:txEl>
                                              <p:pRg st="6" end="6"/>
                                            </p:txEl>
                                          </p:spTgt>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40995">
                                            <p:txEl>
                                              <p:pRg st="7" end="7"/>
                                            </p:txEl>
                                          </p:spTgt>
                                        </p:tgtEl>
                                        <p:attrNameLst>
                                          <p:attrName>style.visibility</p:attrName>
                                        </p:attrNameLst>
                                      </p:cBhvr>
                                      <p:to>
                                        <p:strVal val="visible"/>
                                      </p:to>
                                    </p:set>
                                    <p:animEffect transition="in" filter="wipe(left)">
                                      <p:cBhvr>
                                        <p:cTn id="37" dur="500"/>
                                        <p:tgtEl>
                                          <p:spTgt spid="340995">
                                            <p:txEl>
                                              <p:pRg st="7" end="7"/>
                                            </p:txEl>
                                          </p:spTgt>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40995">
                                            <p:txEl>
                                              <p:pRg st="8" end="8"/>
                                            </p:txEl>
                                          </p:spTgt>
                                        </p:tgtEl>
                                        <p:attrNameLst>
                                          <p:attrName>style.visibility</p:attrName>
                                        </p:attrNameLst>
                                      </p:cBhvr>
                                      <p:to>
                                        <p:strVal val="visible"/>
                                      </p:to>
                                    </p:set>
                                    <p:animEffect transition="in" filter="wipe(left)">
                                      <p:cBhvr>
                                        <p:cTn id="42" dur="500"/>
                                        <p:tgtEl>
                                          <p:spTgt spid="340995">
                                            <p:txEl>
                                              <p:pRg st="8" end="8"/>
                                            </p:txEl>
                                          </p:spTgt>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3410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1" grpId="0" animBg="1"/>
    </p:bldLst>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107504" y="332656"/>
            <a:ext cx="9036496"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smtClean="0">
                <a:solidFill>
                  <a:srgbClr val="FF0000"/>
                </a:solidFill>
                <a:latin typeface="Arial" pitchFamily="34" charset="0"/>
                <a:cs typeface="Arial" pitchFamily="34" charset="0"/>
              </a:rPr>
              <a:t>Auto decrement Addressing Mode:</a:t>
            </a:r>
          </a:p>
          <a:p>
            <a:endParaRPr lang="en-US" sz="2400">
              <a:latin typeface="Arial" pitchFamily="34" charset="0"/>
              <a:cs typeface="Arial" pitchFamily="34" charset="0"/>
            </a:endParaRPr>
          </a:p>
          <a:p>
            <a:r>
              <a:rPr lang="en-US" sz="2400">
                <a:latin typeface="Arial" pitchFamily="34" charset="0"/>
                <a:cs typeface="Arial" pitchFamily="34" charset="0"/>
              </a:rPr>
              <a:t> In this mode the effective </a:t>
            </a:r>
            <a:r>
              <a:rPr lang="en-US" sz="2400" smtClean="0">
                <a:latin typeface="Arial" pitchFamily="34" charset="0"/>
                <a:cs typeface="Arial" pitchFamily="34" charset="0"/>
              </a:rPr>
              <a:t>address mode, the content of a register specified in the instruction are first automatically decremented and are then used as the effective address of the operand.</a:t>
            </a:r>
          </a:p>
          <a:p>
            <a:endParaRPr lang="en-US" sz="2400">
              <a:latin typeface="Arial" pitchFamily="34" charset="0"/>
              <a:cs typeface="Arial" pitchFamily="34" charset="0"/>
            </a:endParaRPr>
          </a:p>
          <a:p>
            <a:r>
              <a:rPr lang="en-US" sz="2400" smtClean="0">
                <a:latin typeface="Arial" pitchFamily="34" charset="0"/>
                <a:cs typeface="Arial" pitchFamily="34" charset="0"/>
              </a:rPr>
              <a:t>			- (Ri)</a:t>
            </a:r>
          </a:p>
          <a:p>
            <a:endParaRPr lang="en-US" sz="2400" smtClean="0">
              <a:latin typeface="Arial" pitchFamily="34" charset="0"/>
              <a:cs typeface="Arial" pitchFamily="34" charset="0"/>
            </a:endParaRPr>
          </a:p>
          <a:p>
            <a:r>
              <a:rPr lang="en-US" sz="2400" smtClean="0">
                <a:latin typeface="Arial" pitchFamily="34" charset="0"/>
                <a:cs typeface="Arial" pitchFamily="34" charset="0"/>
              </a:rPr>
              <a:t>The actions performed by the Autoincrement and Autodecrement addressing mode can  be achieved by using two instructions. One to access the operand and the other to increment or decrement the register that contains the operand.</a:t>
            </a:r>
            <a:endParaRPr lang="en-IN" sz="2400">
              <a:latin typeface="Arial" pitchFamily="34" charset="0"/>
              <a:cs typeface="Arial" pitchFamily="34" charset="0"/>
            </a:endParaRPr>
          </a:p>
        </p:txBody>
      </p:sp>
    </p:spTree>
    <p:extLst>
      <p:ext uri="{BB962C8B-B14F-4D97-AF65-F5344CB8AC3E}">
        <p14:creationId xmlns="" val="167060410"/>
      </p:ext>
    </p:extLst>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44067" name="Rectangle 3"/>
          <p:cNvSpPr>
            <a:spLocks noGrp="1" noChangeArrowheads="1"/>
          </p:cNvSpPr>
          <p:nvPr>
            <p:ph type="body" idx="4294967295"/>
          </p:nvPr>
        </p:nvSpPr>
        <p:spPr>
          <a:xfrm>
            <a:off x="277813" y="182562"/>
            <a:ext cx="8794750" cy="1791495"/>
          </a:xfrm>
        </p:spPr>
        <p:txBody>
          <a:bodyPr>
            <a:normAutofit fontScale="77500" lnSpcReduction="20000"/>
          </a:bodyPr>
          <a:lstStyle/>
          <a:p>
            <a:pPr marL="0" indent="0" eaLnBrk="1" hangingPunct="1">
              <a:buNone/>
            </a:pPr>
            <a:r>
              <a:rPr lang="en-US" b="1" smtClean="0">
                <a:solidFill>
                  <a:srgbClr val="FF0000"/>
                </a:solidFill>
              </a:rPr>
              <a:t>Indexed Addressing Mode:</a:t>
            </a:r>
          </a:p>
          <a:p>
            <a:pPr marL="0" indent="0" eaLnBrk="1" hangingPunct="1">
              <a:buNone/>
            </a:pPr>
            <a:r>
              <a:rPr lang="en-US" smtClean="0"/>
              <a:t>In this addressing mode the effective address of the operand  is generated by adding a constant value to the contents of a register. </a:t>
            </a:r>
          </a:p>
          <a:p>
            <a:pPr marL="0" lvl="1" indent="0">
              <a:buNone/>
            </a:pPr>
            <a:r>
              <a:rPr lang="en-US" b="1" i="1" smtClean="0"/>
              <a:t>	EA</a:t>
            </a:r>
            <a:r>
              <a:rPr lang="en-US" b="1" smtClean="0"/>
              <a:t> </a:t>
            </a:r>
            <a:r>
              <a:rPr lang="en-US" b="1"/>
              <a:t>= </a:t>
            </a:r>
            <a:r>
              <a:rPr lang="en-US" b="1" smtClean="0"/>
              <a:t>X+[Ri]</a:t>
            </a:r>
            <a:endParaRPr lang="en-US" b="1"/>
          </a:p>
          <a:p>
            <a:pPr marL="0" indent="0" eaLnBrk="1" hangingPunct="1">
              <a:buNone/>
            </a:pPr>
            <a:endParaRPr lang="en-US" smtClean="0"/>
          </a:p>
        </p:txBody>
      </p:sp>
      <p:grpSp>
        <p:nvGrpSpPr>
          <p:cNvPr id="2" name="Group 4"/>
          <p:cNvGrpSpPr/>
          <p:nvPr/>
        </p:nvGrpSpPr>
        <p:grpSpPr>
          <a:xfrm>
            <a:off x="6011863" y="1268413"/>
            <a:ext cx="2341562" cy="5040312"/>
            <a:chOff x="3787" y="799"/>
            <a:chExt cx="1475" cy="3175"/>
          </a:xfrm>
        </p:grpSpPr>
        <p:sp>
          <p:nvSpPr>
            <p:cNvPr id="50192" name="AutoShape 5"/>
            <p:cNvSpPr>
              <a:spLocks noChangeArrowheads="1"/>
            </p:cNvSpPr>
            <p:nvPr/>
          </p:nvSpPr>
          <p:spPr bwMode="auto">
            <a:xfrm>
              <a:off x="4127" y="1026"/>
              <a:ext cx="1135" cy="2948"/>
            </a:xfrm>
            <a:prstGeom prst="cube">
              <a:avLst>
                <a:gd name="adj" fmla="val 11102"/>
              </a:avLst>
            </a:prstGeom>
            <a:solidFill>
              <a:srgbClr val="E6E6E6"/>
            </a:solidFill>
            <a:ln w="28575">
              <a:solidFill>
                <a:schemeClr val="tx1"/>
              </a:solidFill>
              <a:miter lim="800000"/>
            </a:ln>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ct val="90000"/>
                </a:lnSpc>
                <a:spcBef>
                  <a:spcPct val="50000"/>
                </a:spcBef>
                <a:buClr>
                  <a:schemeClr val="bg1"/>
                </a:buClr>
                <a:buFont typeface="Arial" pitchFamily="34" charset="0"/>
                <a:buNone/>
              </a:pPr>
              <a:endParaRPr lang="en-US" b="1">
                <a:cs typeface="Arial" pitchFamily="34" charset="0"/>
              </a:endParaRPr>
            </a:p>
          </p:txBody>
        </p:sp>
        <p:sp>
          <p:nvSpPr>
            <p:cNvPr id="50193" name="Text Box 6"/>
            <p:cNvSpPr txBox="1">
              <a:spLocks noChangeArrowheads="1"/>
            </p:cNvSpPr>
            <p:nvPr/>
          </p:nvSpPr>
          <p:spPr bwMode="auto">
            <a:xfrm>
              <a:off x="3787" y="2387"/>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000" b="1">
                  <a:cs typeface="Arial" pitchFamily="34" charset="0"/>
                </a:rPr>
                <a:t>100</a:t>
              </a:r>
              <a:endParaRPr lang="en-US" sz="2000" b="1">
                <a:solidFill>
                  <a:schemeClr val="accent1"/>
                </a:solidFill>
                <a:cs typeface="Arial" pitchFamily="34" charset="0"/>
              </a:endParaRPr>
            </a:p>
          </p:txBody>
        </p:sp>
        <p:sp>
          <p:nvSpPr>
            <p:cNvPr id="50194" name="Text Box 7"/>
            <p:cNvSpPr txBox="1">
              <a:spLocks noChangeArrowheads="1"/>
            </p:cNvSpPr>
            <p:nvPr/>
          </p:nvSpPr>
          <p:spPr bwMode="auto">
            <a:xfrm>
              <a:off x="3788" y="2614"/>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000" b="1">
                  <a:cs typeface="Arial" pitchFamily="34" charset="0"/>
                </a:rPr>
                <a:t>101</a:t>
              </a:r>
              <a:endParaRPr lang="en-US" sz="2000" b="1">
                <a:solidFill>
                  <a:schemeClr val="accent1"/>
                </a:solidFill>
                <a:cs typeface="Arial" pitchFamily="34" charset="0"/>
              </a:endParaRPr>
            </a:p>
          </p:txBody>
        </p:sp>
        <p:sp>
          <p:nvSpPr>
            <p:cNvPr id="50195" name="Text Box 8"/>
            <p:cNvSpPr txBox="1">
              <a:spLocks noChangeArrowheads="1"/>
            </p:cNvSpPr>
            <p:nvPr/>
          </p:nvSpPr>
          <p:spPr bwMode="auto">
            <a:xfrm>
              <a:off x="3789" y="2841"/>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000" b="1">
                  <a:cs typeface="Arial" pitchFamily="34" charset="0"/>
                </a:rPr>
                <a:t>102</a:t>
              </a:r>
              <a:endParaRPr lang="en-US" sz="2000" b="1">
                <a:solidFill>
                  <a:schemeClr val="accent1"/>
                </a:solidFill>
                <a:cs typeface="Arial" pitchFamily="34" charset="0"/>
              </a:endParaRPr>
            </a:p>
          </p:txBody>
        </p:sp>
        <p:sp>
          <p:nvSpPr>
            <p:cNvPr id="50196" name="Text Box 9"/>
            <p:cNvSpPr txBox="1">
              <a:spLocks noChangeArrowheads="1"/>
            </p:cNvSpPr>
            <p:nvPr/>
          </p:nvSpPr>
          <p:spPr bwMode="auto">
            <a:xfrm>
              <a:off x="3790" y="3068"/>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000" b="1">
                  <a:cs typeface="Arial" pitchFamily="34" charset="0"/>
                </a:rPr>
                <a:t>103</a:t>
              </a:r>
              <a:endParaRPr lang="en-US" sz="2000" b="1">
                <a:solidFill>
                  <a:schemeClr val="accent1"/>
                </a:solidFill>
                <a:cs typeface="Arial" pitchFamily="34" charset="0"/>
              </a:endParaRPr>
            </a:p>
          </p:txBody>
        </p:sp>
        <p:sp>
          <p:nvSpPr>
            <p:cNvPr id="50197" name="Text Box 10"/>
            <p:cNvSpPr txBox="1">
              <a:spLocks noChangeArrowheads="1"/>
            </p:cNvSpPr>
            <p:nvPr/>
          </p:nvSpPr>
          <p:spPr bwMode="auto">
            <a:xfrm>
              <a:off x="3791" y="3295"/>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000" b="1">
                  <a:cs typeface="Arial" pitchFamily="34" charset="0"/>
                </a:rPr>
                <a:t>104</a:t>
              </a:r>
              <a:endParaRPr lang="en-US" sz="2000" b="1">
                <a:solidFill>
                  <a:schemeClr val="accent1"/>
                </a:solidFill>
                <a:cs typeface="Arial" pitchFamily="34" charset="0"/>
              </a:endParaRPr>
            </a:p>
          </p:txBody>
        </p:sp>
        <p:sp>
          <p:nvSpPr>
            <p:cNvPr id="50198" name="Line 11"/>
            <p:cNvSpPr>
              <a:spLocks noChangeShapeType="1"/>
            </p:cNvSpPr>
            <p:nvPr/>
          </p:nvSpPr>
          <p:spPr bwMode="auto">
            <a:xfrm>
              <a:off x="4127" y="2385"/>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0199" name="Line 12"/>
            <p:cNvSpPr>
              <a:spLocks noChangeShapeType="1"/>
            </p:cNvSpPr>
            <p:nvPr/>
          </p:nvSpPr>
          <p:spPr bwMode="auto">
            <a:xfrm>
              <a:off x="4127" y="2611"/>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0200" name="Line 13"/>
            <p:cNvSpPr>
              <a:spLocks noChangeShapeType="1"/>
            </p:cNvSpPr>
            <p:nvPr/>
          </p:nvSpPr>
          <p:spPr bwMode="auto">
            <a:xfrm>
              <a:off x="4127" y="2837"/>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0201" name="Line 14"/>
            <p:cNvSpPr>
              <a:spLocks noChangeShapeType="1"/>
            </p:cNvSpPr>
            <p:nvPr/>
          </p:nvSpPr>
          <p:spPr bwMode="auto">
            <a:xfrm>
              <a:off x="4127" y="3063"/>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0202" name="Line 15"/>
            <p:cNvSpPr>
              <a:spLocks noChangeShapeType="1"/>
            </p:cNvSpPr>
            <p:nvPr/>
          </p:nvSpPr>
          <p:spPr bwMode="auto">
            <a:xfrm>
              <a:off x="4127" y="3289"/>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0203" name="Line 16"/>
            <p:cNvSpPr>
              <a:spLocks noChangeShapeType="1"/>
            </p:cNvSpPr>
            <p:nvPr/>
          </p:nvSpPr>
          <p:spPr bwMode="auto">
            <a:xfrm>
              <a:off x="4127" y="3515"/>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0204" name="WordArt 17"/>
            <p:cNvSpPr>
              <a:spLocks noChangeArrowheads="1" noChangeShapeType="1" noTextEdit="1"/>
            </p:cNvSpPr>
            <p:nvPr/>
          </p:nvSpPr>
          <p:spPr bwMode="auto">
            <a:xfrm>
              <a:off x="4127" y="799"/>
              <a:ext cx="1134" cy="227"/>
            </a:xfrm>
            <a:prstGeom prst="rect">
              <a:avLst/>
            </a:prstGeom>
          </p:spPr>
          <p:txBody>
            <a:bodyPr wrap="none" fromWordArt="1">
              <a:prstTxWarp prst="textPlain">
                <a:avLst>
                  <a:gd name="adj" fmla="val 44093"/>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3600" i="1" kern="10">
                  <a:ln w="9525">
                    <a:solidFill>
                      <a:srgbClr val="000000"/>
                    </a:solidFill>
                    <a:round/>
                  </a:ln>
                  <a:solidFill>
                    <a:srgbClr val="FFFF00"/>
                  </a:solidFill>
                  <a:effectLst>
                    <a:outerShdw dist="35921" dir="2700000" algn="ctr" rotWithShape="0">
                      <a:srgbClr val="808080">
                        <a:alpha val="79999"/>
                      </a:srgbClr>
                    </a:outerShdw>
                  </a:effectLst>
                  <a:latin typeface="Arial Black"/>
                </a:rPr>
                <a:t>Memory</a:t>
              </a:r>
            </a:p>
          </p:txBody>
        </p:sp>
        <p:sp>
          <p:nvSpPr>
            <p:cNvPr id="50205" name="Line 18"/>
            <p:cNvSpPr>
              <a:spLocks noChangeShapeType="1"/>
            </p:cNvSpPr>
            <p:nvPr/>
          </p:nvSpPr>
          <p:spPr bwMode="auto">
            <a:xfrm>
              <a:off x="4127" y="1366"/>
              <a:ext cx="1021"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a:solidFill>
                    <a:srgbClr val="000000"/>
                  </a:solidFill>
                  <a:round/>
                  <a:headEnd/>
                  <a:tailEnd/>
                </a14:hiddenLine>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0206" name="Line 19"/>
            <p:cNvSpPr>
              <a:spLocks noChangeShapeType="1"/>
            </p:cNvSpPr>
            <p:nvPr/>
          </p:nvSpPr>
          <p:spPr bwMode="auto">
            <a:xfrm>
              <a:off x="4127" y="1593"/>
              <a:ext cx="1021"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a:solidFill>
                    <a:srgbClr val="000000"/>
                  </a:solidFill>
                  <a:round/>
                  <a:headEnd/>
                  <a:tailEnd/>
                </a14:hiddenLine>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0207" name="Line 20"/>
            <p:cNvSpPr>
              <a:spLocks noChangeShapeType="1"/>
            </p:cNvSpPr>
            <p:nvPr/>
          </p:nvSpPr>
          <p:spPr bwMode="auto">
            <a:xfrm>
              <a:off x="4127" y="1820"/>
              <a:ext cx="1021"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a:solidFill>
                    <a:srgbClr val="000000"/>
                  </a:solidFill>
                  <a:round/>
                  <a:headEnd/>
                  <a:tailEnd/>
                </a14:hiddenLine>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0208" name="Text Box 21"/>
            <p:cNvSpPr txBox="1">
              <a:spLocks noChangeArrowheads="1"/>
            </p:cNvSpPr>
            <p:nvPr/>
          </p:nvSpPr>
          <p:spPr bwMode="auto">
            <a:xfrm>
              <a:off x="3787" y="1139"/>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endParaRPr lang="en-US" sz="2000" b="1">
                <a:solidFill>
                  <a:schemeClr val="accent1"/>
                </a:solidFill>
                <a:cs typeface="Arial" pitchFamily="34" charset="0"/>
              </a:endParaRPr>
            </a:p>
          </p:txBody>
        </p:sp>
        <p:sp>
          <p:nvSpPr>
            <p:cNvPr id="50209" name="Text Box 22"/>
            <p:cNvSpPr txBox="1">
              <a:spLocks noChangeArrowheads="1"/>
            </p:cNvSpPr>
            <p:nvPr/>
          </p:nvSpPr>
          <p:spPr bwMode="auto">
            <a:xfrm>
              <a:off x="3787" y="1366"/>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endParaRPr lang="en-US" sz="2000" b="1">
                <a:solidFill>
                  <a:schemeClr val="accent1"/>
                </a:solidFill>
                <a:cs typeface="Arial" pitchFamily="34" charset="0"/>
              </a:endParaRPr>
            </a:p>
          </p:txBody>
        </p:sp>
        <p:sp>
          <p:nvSpPr>
            <p:cNvPr id="50210" name="Text Box 23"/>
            <p:cNvSpPr txBox="1">
              <a:spLocks noChangeArrowheads="1"/>
            </p:cNvSpPr>
            <p:nvPr/>
          </p:nvSpPr>
          <p:spPr bwMode="auto">
            <a:xfrm>
              <a:off x="3787" y="1593"/>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endParaRPr lang="en-US" sz="2000" b="1">
                <a:solidFill>
                  <a:schemeClr val="accent1"/>
                </a:solidFill>
                <a:cs typeface="Arial" pitchFamily="34" charset="0"/>
              </a:endParaRPr>
            </a:p>
          </p:txBody>
        </p:sp>
      </p:grpSp>
      <p:sp>
        <p:nvSpPr>
          <p:cNvPr id="344088" name="Text Box 24"/>
          <p:cNvSpPr txBox="1">
            <a:spLocks noChangeArrowheads="1"/>
          </p:cNvSpPr>
          <p:nvPr/>
        </p:nvSpPr>
        <p:spPr bwMode="auto">
          <a:xfrm>
            <a:off x="3851275" y="3968750"/>
            <a:ext cx="1439863" cy="358775"/>
          </a:xfrm>
          <a:prstGeom prst="rect">
            <a:avLst/>
          </a:prstGeom>
          <a:solidFill>
            <a:srgbClr val="00FFFF"/>
          </a:solidFill>
          <a:ln w="28575" algn="ctr">
            <a:solidFill>
              <a:schemeClr val="tx1"/>
            </a:solidFill>
            <a:miter lim="800000"/>
          </a:ln>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smtClean="0">
                <a:latin typeface="Times New Roman" pitchFamily="18" charset="0"/>
                <a:cs typeface="Times New Roman" pitchFamily="18" charset="0"/>
              </a:rPr>
              <a:t>R2 </a:t>
            </a:r>
            <a:r>
              <a:rPr lang="en-US" sz="2000" b="1">
                <a:latin typeface="Times New Roman" pitchFamily="18" charset="0"/>
                <a:cs typeface="Times New Roman" pitchFamily="18" charset="0"/>
              </a:rPr>
              <a:t>= </a:t>
            </a:r>
            <a:r>
              <a:rPr lang="en-US" sz="2000" b="1">
                <a:solidFill>
                  <a:schemeClr val="accent1"/>
                </a:solidFill>
                <a:latin typeface="Times New Roman" pitchFamily="18" charset="0"/>
                <a:cs typeface="Times New Roman" pitchFamily="18" charset="0"/>
              </a:rPr>
              <a:t>100</a:t>
            </a:r>
          </a:p>
        </p:txBody>
      </p:sp>
      <p:cxnSp>
        <p:nvCxnSpPr>
          <p:cNvPr id="344089" name="AutoShape 25"/>
          <p:cNvCxnSpPr>
            <a:cxnSpLocks noChangeShapeType="1"/>
            <a:stCxn id="344088" idx="0"/>
            <a:endCxn id="344093" idx="4"/>
          </p:cNvCxnSpPr>
          <p:nvPr/>
        </p:nvCxnSpPr>
        <p:spPr bwMode="auto">
          <a:xfrm rot="-5400000">
            <a:off x="4406106" y="3788569"/>
            <a:ext cx="331788" cy="0"/>
          </a:xfrm>
          <a:prstGeom prst="straightConnector1">
            <a:avLst/>
          </a:prstGeom>
          <a:noFill/>
          <a:ln w="28575">
            <a:solidFill>
              <a:schemeClr val="accent1"/>
            </a:solidFill>
            <a:round/>
            <a:tailEnd type="triangle" w="lg" len="lg"/>
          </a:ln>
          <a:extLst>
            <a:ext uri="{909E8E84-426E-40DD-AFC4-6F175D3DCCD1}">
              <a14:hiddenFill xmlns:a14="http://schemas.microsoft.com/office/drawing/2010/main" xmlns="">
                <a:noFill/>
              </a14:hiddenFill>
            </a:ext>
          </a:extLst>
        </p:spPr>
      </p:cxnSp>
      <p:sp>
        <p:nvSpPr>
          <p:cNvPr id="344090" name="Text Box 26"/>
          <p:cNvSpPr txBox="1">
            <a:spLocks noChangeArrowheads="1"/>
          </p:cNvSpPr>
          <p:nvPr/>
        </p:nvSpPr>
        <p:spPr bwMode="auto">
          <a:xfrm>
            <a:off x="6551613" y="4508500"/>
            <a:ext cx="1620837"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3175"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solidFill>
                  <a:schemeClr val="accent2"/>
                </a:solidFill>
                <a:cs typeface="Arial" pitchFamily="34" charset="0"/>
              </a:rPr>
              <a:t>1  1  0  A</a:t>
            </a:r>
          </a:p>
        </p:txBody>
      </p:sp>
      <p:cxnSp>
        <p:nvCxnSpPr>
          <p:cNvPr id="344091" name="AutoShape 27"/>
          <p:cNvCxnSpPr>
            <a:cxnSpLocks noChangeShapeType="1"/>
          </p:cNvCxnSpPr>
          <p:nvPr/>
        </p:nvCxnSpPr>
        <p:spPr bwMode="auto">
          <a:xfrm rot="5400000">
            <a:off x="6461919" y="5679282"/>
            <a:ext cx="1620837" cy="0"/>
          </a:xfrm>
          <a:prstGeom prst="straightConnector1">
            <a:avLst/>
          </a:prstGeom>
          <a:noFill/>
          <a:ln w="28575">
            <a:solidFill>
              <a:schemeClr val="accent2"/>
            </a:solidFill>
            <a:round/>
            <a:tailEnd type="triangle" w="lg" len="lg"/>
          </a:ln>
          <a:extLst>
            <a:ext uri="{909E8E84-426E-40DD-AFC4-6F175D3DCCD1}">
              <a14:hiddenFill xmlns:a14="http://schemas.microsoft.com/office/drawing/2010/main" xmlns="">
                <a:noFill/>
              </a14:hiddenFill>
            </a:ext>
          </a:extLst>
        </p:spPr>
      </p:cxnSp>
      <p:sp>
        <p:nvSpPr>
          <p:cNvPr id="344092" name="Text Box 28"/>
          <p:cNvSpPr txBox="1">
            <a:spLocks noChangeArrowheads="1"/>
          </p:cNvSpPr>
          <p:nvPr/>
        </p:nvSpPr>
        <p:spPr bwMode="auto">
          <a:xfrm>
            <a:off x="3851275" y="2528888"/>
            <a:ext cx="1439863" cy="358775"/>
          </a:xfrm>
          <a:prstGeom prst="rect">
            <a:avLst/>
          </a:prstGeom>
          <a:solidFill>
            <a:srgbClr val="00FFFF"/>
          </a:solidFill>
          <a:ln w="28575" algn="ctr">
            <a:solidFill>
              <a:schemeClr val="tx1"/>
            </a:solidFill>
            <a:miter lim="800000"/>
          </a:ln>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smtClean="0">
                <a:latin typeface="Times New Roman" pitchFamily="18" charset="0"/>
                <a:cs typeface="Times New Roman" pitchFamily="18" charset="0"/>
              </a:rPr>
              <a:t>X1 </a:t>
            </a:r>
            <a:r>
              <a:rPr lang="en-US" sz="2000" b="1">
                <a:latin typeface="Times New Roman" pitchFamily="18" charset="0"/>
                <a:cs typeface="Times New Roman" pitchFamily="18" charset="0"/>
              </a:rPr>
              <a:t>= </a:t>
            </a:r>
            <a:r>
              <a:rPr lang="en-US" sz="2000" b="1">
                <a:solidFill>
                  <a:schemeClr val="accent1"/>
                </a:solidFill>
                <a:latin typeface="Times New Roman" pitchFamily="18" charset="0"/>
                <a:cs typeface="Times New Roman" pitchFamily="18" charset="0"/>
              </a:rPr>
              <a:t>2</a:t>
            </a:r>
          </a:p>
        </p:txBody>
      </p:sp>
      <p:sp>
        <p:nvSpPr>
          <p:cNvPr id="344093" name="Oval 29"/>
          <p:cNvSpPr>
            <a:spLocks noChangeArrowheads="1"/>
          </p:cNvSpPr>
          <p:nvPr/>
        </p:nvSpPr>
        <p:spPr bwMode="auto">
          <a:xfrm>
            <a:off x="4392613" y="3248025"/>
            <a:ext cx="358775" cy="360363"/>
          </a:xfrm>
          <a:prstGeom prst="ellipse">
            <a:avLst/>
          </a:prstGeom>
          <a:noFill/>
          <a:ln w="28575" algn="ctr">
            <a:solidFill>
              <a:schemeClr val="tx1"/>
            </a:solidFill>
            <a:round/>
          </a:ln>
          <a:extLst>
            <a:ext uri="{909E8E84-426E-40DD-AFC4-6F175D3DCCD1}">
              <a14:hiddenFill xmlns:a14="http://schemas.microsoft.com/office/drawing/2010/main" xmlns="">
                <a:solidFill>
                  <a:srgbClr val="FFFFFF"/>
                </a:solidFill>
              </a14:hiddenFill>
            </a:ext>
          </a:extLst>
        </p:spPr>
        <p:txBody>
          <a:bodyPr wrap="none"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ct val="90000"/>
              </a:lnSpc>
              <a:spcBef>
                <a:spcPct val="50000"/>
              </a:spcBef>
              <a:buClr>
                <a:schemeClr val="bg1"/>
              </a:buClr>
              <a:buFont typeface="Arial" pitchFamily="34" charset="0"/>
              <a:buNone/>
            </a:pPr>
            <a:r>
              <a:rPr lang="en-US" b="1">
                <a:cs typeface="Arial" pitchFamily="34" charset="0"/>
              </a:rPr>
              <a:t>+</a:t>
            </a:r>
          </a:p>
        </p:txBody>
      </p:sp>
      <p:cxnSp>
        <p:nvCxnSpPr>
          <p:cNvPr id="344094" name="AutoShape 30"/>
          <p:cNvCxnSpPr>
            <a:cxnSpLocks noChangeShapeType="1"/>
            <a:stCxn id="344092" idx="2"/>
            <a:endCxn id="344093" idx="0"/>
          </p:cNvCxnSpPr>
          <p:nvPr/>
        </p:nvCxnSpPr>
        <p:spPr bwMode="auto">
          <a:xfrm rot="5400000">
            <a:off x="4406106" y="3067844"/>
            <a:ext cx="331788" cy="0"/>
          </a:xfrm>
          <a:prstGeom prst="straightConnector1">
            <a:avLst/>
          </a:prstGeom>
          <a:noFill/>
          <a:ln w="28575">
            <a:solidFill>
              <a:schemeClr val="accent1"/>
            </a:solidFill>
            <a:round/>
            <a:tailEnd type="triangle" w="lg" len="lg"/>
          </a:ln>
          <a:extLst>
            <a:ext uri="{909E8E84-426E-40DD-AFC4-6F175D3DCCD1}">
              <a14:hiddenFill xmlns:a14="http://schemas.microsoft.com/office/drawing/2010/main" xmlns="">
                <a:noFill/>
              </a14:hiddenFill>
            </a:ext>
          </a:extLst>
        </p:spPr>
      </p:cxnSp>
      <p:cxnSp>
        <p:nvCxnSpPr>
          <p:cNvPr id="344095" name="AutoShape 31"/>
          <p:cNvCxnSpPr>
            <a:cxnSpLocks noChangeShapeType="1"/>
            <a:stCxn id="344093" idx="6"/>
            <a:endCxn id="50195" idx="1"/>
          </p:cNvCxnSpPr>
          <p:nvPr/>
        </p:nvCxnSpPr>
        <p:spPr bwMode="auto">
          <a:xfrm>
            <a:off x="4765675" y="3429000"/>
            <a:ext cx="1249363" cy="1262063"/>
          </a:xfrm>
          <a:prstGeom prst="curvedConnector3">
            <a:avLst>
              <a:gd name="adj1" fmla="val 70648"/>
            </a:avLst>
          </a:prstGeom>
          <a:noFill/>
          <a:ln w="28575">
            <a:solidFill>
              <a:schemeClr val="accent1"/>
            </a:solidFill>
            <a:round/>
            <a:tailEnd type="triangle" w="lg" len="lg"/>
          </a:ln>
          <a:extLst>
            <a:ext uri="{909E8E84-426E-40DD-AFC4-6F175D3DCCD1}">
              <a14:hiddenFill xmlns:a14="http://schemas.microsoft.com/office/drawing/2010/main" xmlns="">
                <a:noFill/>
              </a14:hiddenFill>
            </a:ext>
          </a:extLst>
        </p:spPr>
      </p:cxnSp>
      <p:sp>
        <p:nvSpPr>
          <p:cNvPr id="3" name="TextBox 2"/>
          <p:cNvSpPr txBox="1"/>
          <p:nvPr/>
        </p:nvSpPr>
        <p:spPr>
          <a:xfrm>
            <a:off x="251519" y="1988344"/>
            <a:ext cx="3599755" cy="34163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latin typeface="Arial" pitchFamily="34" charset="0"/>
                <a:cs typeface="Arial" pitchFamily="34" charset="0"/>
              </a:rPr>
              <a:t>   X (Ri)</a:t>
            </a:r>
          </a:p>
          <a:p>
            <a:endParaRPr lang="en-US" sz="2400" smtClean="0">
              <a:latin typeface="Arial" pitchFamily="34" charset="0"/>
              <a:cs typeface="Arial" pitchFamily="34" charset="0"/>
            </a:endParaRPr>
          </a:p>
          <a:p>
            <a:r>
              <a:rPr lang="en-US" sz="2400" smtClean="0">
                <a:latin typeface="Arial" pitchFamily="34" charset="0"/>
                <a:cs typeface="Arial" pitchFamily="34" charset="0"/>
              </a:rPr>
              <a:t>Where X denotes the constant value contained in the instruction and Ri is the name of the register involved.</a:t>
            </a:r>
          </a:p>
          <a:p>
            <a:endParaRPr lang="en-US" sz="2400">
              <a:latin typeface="Arial" pitchFamily="34" charset="0"/>
              <a:cs typeface="Arial" pitchFamily="34" charset="0"/>
            </a:endParaRPr>
          </a:p>
          <a:p>
            <a:r>
              <a:rPr lang="en-US" sz="2400" smtClean="0">
                <a:latin typeface="Arial" pitchFamily="34" charset="0"/>
                <a:cs typeface="Arial" pitchFamily="34" charset="0"/>
              </a:rPr>
              <a:t>Example:</a:t>
            </a:r>
            <a:r>
              <a:rPr lang="en-IN" sz="2400" smtClean="0">
                <a:latin typeface="Arial" pitchFamily="34" charset="0"/>
                <a:cs typeface="Arial" pitchFamily="34" charset="0"/>
              </a:rPr>
              <a:t>Add X1(R2),R0</a:t>
            </a:r>
          </a:p>
        </p:txBody>
      </p:sp>
      <p:sp>
        <p:nvSpPr>
          <p:cNvPr id="6" name="TextBox 5"/>
          <p:cNvSpPr txBox="1"/>
          <p:nvPr/>
        </p:nvSpPr>
        <p:spPr>
          <a:xfrm>
            <a:off x="251519" y="5580063"/>
            <a:ext cx="6035775"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latin typeface="Arial" pitchFamily="34" charset="0"/>
                <a:cs typeface="Arial" pitchFamily="34" charset="0"/>
              </a:rPr>
              <a:t>If X1 =2, and </a:t>
            </a:r>
            <a:r>
              <a:rPr lang="en-US" sz="2400" smtClean="0">
                <a:latin typeface="Arial" pitchFamily="34" charset="0"/>
                <a:cs typeface="Arial" pitchFamily="34" charset="0"/>
              </a:rPr>
              <a:t>R2=100 then the figure shows that the contents of memory 102 is accessed to add with R0 and stored in R0</a:t>
            </a:r>
            <a:r>
              <a:rPr lang="en-IN" sz="2400" smtClean="0"/>
              <a:t> </a:t>
            </a:r>
            <a:endParaRPr lang="en-US" sz="2400">
              <a:latin typeface="Arial" pitchFamily="34" charset="0"/>
              <a:cs typeface="Arial" pitchFamily="34" charset="0"/>
            </a:endParaRPr>
          </a:p>
        </p:txBody>
      </p:sp>
    </p:spTree>
    <p:extLst>
      <p:ext uri="{BB962C8B-B14F-4D97-AF65-F5344CB8AC3E}">
        <p14:creationId xmlns="" val="4117247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344067">
                                            <p:txEl>
                                              <p:pRg st="0" end="0"/>
                                            </p:txEl>
                                          </p:spTgt>
                                        </p:tgtEl>
                                        <p:attrNameLst>
                                          <p:attrName>style.visibility</p:attrName>
                                        </p:attrNameLst>
                                      </p:cBhvr>
                                      <p:to>
                                        <p:strVal val="visible"/>
                                      </p:to>
                                    </p:set>
                                    <p:animEffect transition="in" filter="wipe(left)">
                                      <p:cBhvr>
                                        <p:cTn id="7" dur="500"/>
                                        <p:tgtEl>
                                          <p:spTgt spid="344067">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44067">
                                            <p:txEl>
                                              <p:pRg st="1" end="1"/>
                                            </p:txEl>
                                          </p:spTgt>
                                        </p:tgtEl>
                                        <p:attrNameLst>
                                          <p:attrName>style.visibility</p:attrName>
                                        </p:attrNameLst>
                                      </p:cBhvr>
                                      <p:to>
                                        <p:strVal val="visible"/>
                                      </p:to>
                                    </p:set>
                                    <p:animEffect transition="in" filter="wipe(left)">
                                      <p:cBhvr>
                                        <p:cTn id="11" dur="500"/>
                                        <p:tgtEl>
                                          <p:spTgt spid="344067">
                                            <p:txEl>
                                              <p:pRg st="1" end="1"/>
                                            </p:txEl>
                                          </p:spTgt>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4067">
                                            <p:txEl>
                                              <p:pRg st="2" end="2"/>
                                            </p:txEl>
                                          </p:spTgt>
                                        </p:tgtEl>
                                        <p:attrNameLst>
                                          <p:attrName>style.visibility</p:attrName>
                                        </p:attrNameLst>
                                      </p:cBhvr>
                                      <p:to>
                                        <p:strVal val="visible"/>
                                      </p:to>
                                    </p:set>
                                    <p:animEffect transition="in" filter="wipe(left)">
                                      <p:cBhvr>
                                        <p:cTn id="15" dur="500"/>
                                        <p:tgtEl>
                                          <p:spTgt spid="344067">
                                            <p:txEl>
                                              <p:pRg st="2" end="2"/>
                                            </p:txEl>
                                          </p:spTgt>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44092"/>
                                        </p:tgtEl>
                                        <p:attrNameLst>
                                          <p:attrName>style.visibility</p:attrName>
                                        </p:attrNameLst>
                                      </p:cBhvr>
                                      <p:to>
                                        <p:strVal val="visible"/>
                                      </p:to>
                                    </p:set>
                                    <p:animEffect transition="in" filter="wipe(up)">
                                      <p:cBhvr>
                                        <p:cTn id="23" dur="500"/>
                                        <p:tgtEl>
                                          <p:spTgt spid="344092"/>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44088"/>
                                        </p:tgtEl>
                                        <p:attrNameLst>
                                          <p:attrName>style.visibility</p:attrName>
                                        </p:attrNameLst>
                                      </p:cBhvr>
                                      <p:to>
                                        <p:strVal val="visible"/>
                                      </p:to>
                                    </p:set>
                                    <p:animEffect transition="in" filter="wipe(up)">
                                      <p:cBhvr>
                                        <p:cTn id="27" dur="500"/>
                                        <p:tgtEl>
                                          <p:spTgt spid="344088"/>
                                        </p:tgtEl>
                                      </p:cBhvr>
                                    </p:animEffect>
                                  </p:childTnLst>
                                </p:cTn>
                              </p:par>
                            </p:childTnLst>
                          </p:cTn>
                        </p:par>
                      </p:childTnLst>
                    </p:cTn>
                  </p:par>
                  <p:par>
                    <p:cTn id="28" fill="hold" nodeType="clickPar">
                      <p:stCondLst>
                        <p:cond delay="indefinite"/>
                        <p:cond evt="onBegin" delay="0">
                          <p:tn val="27"/>
                        </p:cond>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344094"/>
                                        </p:tgtEl>
                                        <p:attrNameLst>
                                          <p:attrName>style.visibility</p:attrName>
                                        </p:attrNameLst>
                                      </p:cBhvr>
                                      <p:to>
                                        <p:strVal val="visible"/>
                                      </p:to>
                                    </p:set>
                                    <p:animEffect transition="in" filter="wipe(up)">
                                      <p:cBhvr>
                                        <p:cTn id="32" dur="500"/>
                                        <p:tgtEl>
                                          <p:spTgt spid="344094"/>
                                        </p:tgtEl>
                                      </p:cBhvr>
                                    </p:animEffect>
                                  </p:childTnLst>
                                </p:cTn>
                              </p:par>
                            </p:childTnLst>
                          </p:cTn>
                        </p:par>
                        <p:par>
                          <p:cTn id="33" fill="hold" nodeType="afterGroup">
                            <p:stCondLst>
                              <p:cond delay="500"/>
                            </p:stCondLst>
                            <p:childTnLst>
                              <p:par>
                                <p:cTn id="34" presetID="22" presetClass="entr" presetSubtype="4" fill="hold" nodeType="afterEffect">
                                  <p:stCondLst>
                                    <p:cond delay="0"/>
                                  </p:stCondLst>
                                  <p:childTnLst>
                                    <p:set>
                                      <p:cBhvr>
                                        <p:cTn id="35" dur="1" fill="hold">
                                          <p:stCondLst>
                                            <p:cond delay="0"/>
                                          </p:stCondLst>
                                        </p:cTn>
                                        <p:tgtEl>
                                          <p:spTgt spid="344089"/>
                                        </p:tgtEl>
                                        <p:attrNameLst>
                                          <p:attrName>style.visibility</p:attrName>
                                        </p:attrNameLst>
                                      </p:cBhvr>
                                      <p:to>
                                        <p:strVal val="visible"/>
                                      </p:to>
                                    </p:set>
                                    <p:animEffect transition="in" filter="wipe(down)">
                                      <p:cBhvr>
                                        <p:cTn id="36" dur="500"/>
                                        <p:tgtEl>
                                          <p:spTgt spid="344089"/>
                                        </p:tgtEl>
                                      </p:cBhvr>
                                    </p:animEffect>
                                  </p:childTnLst>
                                </p:cTn>
                              </p:par>
                            </p:childTnLst>
                          </p:cTn>
                        </p:par>
                        <p:par>
                          <p:cTn id="37" fill="hold" nodeType="afterGroup">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344093"/>
                                        </p:tgtEl>
                                        <p:attrNameLst>
                                          <p:attrName>style.visibility</p:attrName>
                                        </p:attrNameLst>
                                      </p:cBhvr>
                                      <p:to>
                                        <p:strVal val="visible"/>
                                      </p:to>
                                    </p:set>
                                    <p:animEffect transition="in" filter="wipe(left)">
                                      <p:cBhvr>
                                        <p:cTn id="40" dur="500"/>
                                        <p:tgtEl>
                                          <p:spTgt spid="344093"/>
                                        </p:tgtEl>
                                      </p:cBhvr>
                                    </p:animEffect>
                                  </p:childTnLst>
                                </p:cTn>
                              </p:par>
                            </p:childTnLst>
                          </p:cTn>
                        </p:par>
                        <p:par>
                          <p:cTn id="41" fill="hold" nodeType="afterGroup">
                            <p:stCondLst>
                              <p:cond delay="1500"/>
                            </p:stCondLst>
                            <p:childTnLst>
                              <p:par>
                                <p:cTn id="42" presetID="22" presetClass="entr" presetSubtype="1" fill="hold" nodeType="afterEffect">
                                  <p:stCondLst>
                                    <p:cond delay="0"/>
                                  </p:stCondLst>
                                  <p:childTnLst>
                                    <p:set>
                                      <p:cBhvr>
                                        <p:cTn id="43" dur="1" fill="hold">
                                          <p:stCondLst>
                                            <p:cond delay="0"/>
                                          </p:stCondLst>
                                        </p:cTn>
                                        <p:tgtEl>
                                          <p:spTgt spid="344095"/>
                                        </p:tgtEl>
                                        <p:attrNameLst>
                                          <p:attrName>style.visibility</p:attrName>
                                        </p:attrNameLst>
                                      </p:cBhvr>
                                      <p:to>
                                        <p:strVal val="visible"/>
                                      </p:to>
                                    </p:set>
                                    <p:animEffect transition="in" filter="wipe(up)">
                                      <p:cBhvr>
                                        <p:cTn id="44" dur="500"/>
                                        <p:tgtEl>
                                          <p:spTgt spid="344095"/>
                                        </p:tgtEl>
                                      </p:cBhvr>
                                    </p:animEffect>
                                  </p:childTnLst>
                                </p:cTn>
                              </p:par>
                            </p:childTnLst>
                          </p:cTn>
                        </p:par>
                        <p:par>
                          <p:cTn id="45" fill="hold" nodeType="afterGroup">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344090"/>
                                        </p:tgtEl>
                                        <p:attrNameLst>
                                          <p:attrName>style.visibility</p:attrName>
                                        </p:attrNameLst>
                                      </p:cBhvr>
                                      <p:to>
                                        <p:strVal val="visible"/>
                                      </p:to>
                                    </p:set>
                                    <p:animEffect transition="in" filter="wipe(left)">
                                      <p:cBhvr>
                                        <p:cTn id="48" dur="500"/>
                                        <p:tgtEl>
                                          <p:spTgt spid="344090"/>
                                        </p:tgtEl>
                                      </p:cBhvr>
                                    </p:animEffect>
                                  </p:childTnLst>
                                </p:cTn>
                              </p:par>
                            </p:childTnLst>
                          </p:cTn>
                        </p:par>
                        <p:par>
                          <p:cTn id="49" fill="hold" nodeType="afterGroup">
                            <p:stCondLst>
                              <p:cond delay="2500"/>
                            </p:stCondLst>
                            <p:childTnLst>
                              <p:par>
                                <p:cTn id="50" presetID="22" presetClass="entr" presetSubtype="1" fill="hold" nodeType="afterEffect">
                                  <p:stCondLst>
                                    <p:cond delay="0"/>
                                  </p:stCondLst>
                                  <p:childTnLst>
                                    <p:set>
                                      <p:cBhvr>
                                        <p:cTn id="51" dur="1" fill="hold">
                                          <p:stCondLst>
                                            <p:cond delay="0"/>
                                          </p:stCondLst>
                                        </p:cTn>
                                        <p:tgtEl>
                                          <p:spTgt spid="344091"/>
                                        </p:tgtEl>
                                        <p:attrNameLst>
                                          <p:attrName>style.visibility</p:attrName>
                                        </p:attrNameLst>
                                      </p:cBhvr>
                                      <p:to>
                                        <p:strVal val="visible"/>
                                      </p:to>
                                    </p:set>
                                    <p:animEffect transition="in" filter="wipe(up)">
                                      <p:cBhvr>
                                        <p:cTn id="52" dur="500"/>
                                        <p:tgtEl>
                                          <p:spTgt spid="344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88" grpId="0" animBg="1"/>
      <p:bldP spid="344090" grpId="0"/>
      <p:bldP spid="344092" grpId="0" animBg="1"/>
      <p:bldP spid="344093" grpId="0" animBg="1"/>
    </p:bldLst>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pSp>
        <p:nvGrpSpPr>
          <p:cNvPr id="2" name="Group 2"/>
          <p:cNvGrpSpPr/>
          <p:nvPr/>
        </p:nvGrpSpPr>
        <p:grpSpPr>
          <a:xfrm>
            <a:off x="6011863" y="1268413"/>
            <a:ext cx="2341562" cy="5040312"/>
            <a:chOff x="3787" y="799"/>
            <a:chExt cx="1475" cy="3175"/>
          </a:xfrm>
        </p:grpSpPr>
        <p:sp>
          <p:nvSpPr>
            <p:cNvPr id="49170" name="AutoShape 3"/>
            <p:cNvSpPr>
              <a:spLocks noChangeArrowheads="1"/>
            </p:cNvSpPr>
            <p:nvPr/>
          </p:nvSpPr>
          <p:spPr bwMode="auto">
            <a:xfrm>
              <a:off x="4127" y="1026"/>
              <a:ext cx="1135" cy="2948"/>
            </a:xfrm>
            <a:prstGeom prst="cube">
              <a:avLst>
                <a:gd name="adj" fmla="val 11102"/>
              </a:avLst>
            </a:prstGeom>
            <a:solidFill>
              <a:srgbClr val="E6E6E6"/>
            </a:solidFill>
            <a:ln w="28575">
              <a:solidFill>
                <a:schemeClr val="tx1"/>
              </a:solidFill>
              <a:miter lim="800000"/>
            </a:ln>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ct val="90000"/>
                </a:lnSpc>
                <a:spcBef>
                  <a:spcPct val="50000"/>
                </a:spcBef>
                <a:buClr>
                  <a:schemeClr val="bg1"/>
                </a:buClr>
                <a:buFont typeface="Arial" pitchFamily="34" charset="0"/>
                <a:buNone/>
              </a:pPr>
              <a:endParaRPr lang="en-US" b="1">
                <a:cs typeface="Arial" pitchFamily="34" charset="0"/>
              </a:endParaRPr>
            </a:p>
          </p:txBody>
        </p:sp>
        <p:sp>
          <p:nvSpPr>
            <p:cNvPr id="49171" name="Text Box 4"/>
            <p:cNvSpPr txBox="1">
              <a:spLocks noChangeArrowheads="1"/>
            </p:cNvSpPr>
            <p:nvPr/>
          </p:nvSpPr>
          <p:spPr bwMode="auto">
            <a:xfrm>
              <a:off x="3787" y="2387"/>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000" b="1">
                  <a:cs typeface="Arial" pitchFamily="34" charset="0"/>
                </a:rPr>
                <a:t>100</a:t>
              </a:r>
              <a:endParaRPr lang="en-US" sz="2000" b="1">
                <a:solidFill>
                  <a:schemeClr val="accent1"/>
                </a:solidFill>
                <a:cs typeface="Arial" pitchFamily="34" charset="0"/>
              </a:endParaRPr>
            </a:p>
          </p:txBody>
        </p:sp>
        <p:sp>
          <p:nvSpPr>
            <p:cNvPr id="49172" name="Text Box 5"/>
            <p:cNvSpPr txBox="1">
              <a:spLocks noChangeArrowheads="1"/>
            </p:cNvSpPr>
            <p:nvPr/>
          </p:nvSpPr>
          <p:spPr bwMode="auto">
            <a:xfrm>
              <a:off x="3788" y="2614"/>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000" b="1">
                  <a:cs typeface="Arial" pitchFamily="34" charset="0"/>
                </a:rPr>
                <a:t>101</a:t>
              </a:r>
              <a:endParaRPr lang="en-US" sz="2000" b="1">
                <a:solidFill>
                  <a:schemeClr val="accent1"/>
                </a:solidFill>
                <a:cs typeface="Arial" pitchFamily="34" charset="0"/>
              </a:endParaRPr>
            </a:p>
          </p:txBody>
        </p:sp>
        <p:sp>
          <p:nvSpPr>
            <p:cNvPr id="49173" name="Text Box 6"/>
            <p:cNvSpPr txBox="1">
              <a:spLocks noChangeArrowheads="1"/>
            </p:cNvSpPr>
            <p:nvPr/>
          </p:nvSpPr>
          <p:spPr bwMode="auto">
            <a:xfrm>
              <a:off x="3789" y="2841"/>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000" b="1">
                  <a:cs typeface="Arial" pitchFamily="34" charset="0"/>
                </a:rPr>
                <a:t>102</a:t>
              </a:r>
              <a:endParaRPr lang="en-US" sz="2000" b="1">
                <a:solidFill>
                  <a:schemeClr val="accent1"/>
                </a:solidFill>
                <a:cs typeface="Arial" pitchFamily="34" charset="0"/>
              </a:endParaRPr>
            </a:p>
          </p:txBody>
        </p:sp>
        <p:sp>
          <p:nvSpPr>
            <p:cNvPr id="49174" name="Text Box 7"/>
            <p:cNvSpPr txBox="1">
              <a:spLocks noChangeArrowheads="1"/>
            </p:cNvSpPr>
            <p:nvPr/>
          </p:nvSpPr>
          <p:spPr bwMode="auto">
            <a:xfrm>
              <a:off x="3790" y="3068"/>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000" b="1">
                  <a:cs typeface="Arial" pitchFamily="34" charset="0"/>
                </a:rPr>
                <a:t>103</a:t>
              </a:r>
              <a:endParaRPr lang="en-US" sz="2000" b="1">
                <a:solidFill>
                  <a:schemeClr val="accent1"/>
                </a:solidFill>
                <a:cs typeface="Arial" pitchFamily="34" charset="0"/>
              </a:endParaRPr>
            </a:p>
          </p:txBody>
        </p:sp>
        <p:sp>
          <p:nvSpPr>
            <p:cNvPr id="49175" name="Text Box 8"/>
            <p:cNvSpPr txBox="1">
              <a:spLocks noChangeArrowheads="1"/>
            </p:cNvSpPr>
            <p:nvPr/>
          </p:nvSpPr>
          <p:spPr bwMode="auto">
            <a:xfrm>
              <a:off x="3791" y="3295"/>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000" b="1">
                  <a:cs typeface="Arial" pitchFamily="34" charset="0"/>
                </a:rPr>
                <a:t>104</a:t>
              </a:r>
              <a:endParaRPr lang="en-US" sz="2000" b="1">
                <a:solidFill>
                  <a:schemeClr val="accent1"/>
                </a:solidFill>
                <a:cs typeface="Arial" pitchFamily="34" charset="0"/>
              </a:endParaRPr>
            </a:p>
          </p:txBody>
        </p:sp>
        <p:sp>
          <p:nvSpPr>
            <p:cNvPr id="49176" name="Line 9"/>
            <p:cNvSpPr>
              <a:spLocks noChangeShapeType="1"/>
            </p:cNvSpPr>
            <p:nvPr/>
          </p:nvSpPr>
          <p:spPr bwMode="auto">
            <a:xfrm>
              <a:off x="4127" y="2385"/>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9177" name="Line 10"/>
            <p:cNvSpPr>
              <a:spLocks noChangeShapeType="1"/>
            </p:cNvSpPr>
            <p:nvPr/>
          </p:nvSpPr>
          <p:spPr bwMode="auto">
            <a:xfrm>
              <a:off x="4127" y="2611"/>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9178" name="Line 11"/>
            <p:cNvSpPr>
              <a:spLocks noChangeShapeType="1"/>
            </p:cNvSpPr>
            <p:nvPr/>
          </p:nvSpPr>
          <p:spPr bwMode="auto">
            <a:xfrm>
              <a:off x="4127" y="2837"/>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9179" name="Line 12"/>
            <p:cNvSpPr>
              <a:spLocks noChangeShapeType="1"/>
            </p:cNvSpPr>
            <p:nvPr/>
          </p:nvSpPr>
          <p:spPr bwMode="auto">
            <a:xfrm>
              <a:off x="4127" y="3063"/>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9180" name="Line 13"/>
            <p:cNvSpPr>
              <a:spLocks noChangeShapeType="1"/>
            </p:cNvSpPr>
            <p:nvPr/>
          </p:nvSpPr>
          <p:spPr bwMode="auto">
            <a:xfrm>
              <a:off x="4127" y="3289"/>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9181" name="Line 14"/>
            <p:cNvSpPr>
              <a:spLocks noChangeShapeType="1"/>
            </p:cNvSpPr>
            <p:nvPr/>
          </p:nvSpPr>
          <p:spPr bwMode="auto">
            <a:xfrm>
              <a:off x="4127" y="3515"/>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9182" name="WordArt 15"/>
            <p:cNvSpPr>
              <a:spLocks noChangeArrowheads="1" noChangeShapeType="1" noTextEdit="1"/>
            </p:cNvSpPr>
            <p:nvPr/>
          </p:nvSpPr>
          <p:spPr bwMode="auto">
            <a:xfrm>
              <a:off x="4127" y="799"/>
              <a:ext cx="1134" cy="227"/>
            </a:xfrm>
            <a:prstGeom prst="rect">
              <a:avLst/>
            </a:prstGeom>
          </p:spPr>
          <p:txBody>
            <a:bodyPr wrap="none" fromWordArt="1">
              <a:prstTxWarp prst="textPlain">
                <a:avLst>
                  <a:gd name="adj" fmla="val 44093"/>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3600" i="1" kern="10">
                  <a:ln w="9525">
                    <a:solidFill>
                      <a:srgbClr val="000000"/>
                    </a:solidFill>
                    <a:round/>
                  </a:ln>
                  <a:solidFill>
                    <a:srgbClr val="FFFF00"/>
                  </a:solidFill>
                  <a:effectLst>
                    <a:outerShdw dist="35921" dir="2700000" algn="ctr" rotWithShape="0">
                      <a:srgbClr val="808080">
                        <a:alpha val="79999"/>
                      </a:srgbClr>
                    </a:outerShdw>
                  </a:effectLst>
                  <a:latin typeface="Arial Black"/>
                </a:rPr>
                <a:t>Memory</a:t>
              </a:r>
            </a:p>
          </p:txBody>
        </p:sp>
        <p:sp>
          <p:nvSpPr>
            <p:cNvPr id="49183" name="Line 16"/>
            <p:cNvSpPr>
              <a:spLocks noChangeShapeType="1"/>
            </p:cNvSpPr>
            <p:nvPr/>
          </p:nvSpPr>
          <p:spPr bwMode="auto">
            <a:xfrm>
              <a:off x="4127" y="1366"/>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9184" name="Line 17"/>
            <p:cNvSpPr>
              <a:spLocks noChangeShapeType="1"/>
            </p:cNvSpPr>
            <p:nvPr/>
          </p:nvSpPr>
          <p:spPr bwMode="auto">
            <a:xfrm>
              <a:off x="4127" y="1593"/>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9185" name="Line 18"/>
            <p:cNvSpPr>
              <a:spLocks noChangeShapeType="1"/>
            </p:cNvSpPr>
            <p:nvPr/>
          </p:nvSpPr>
          <p:spPr bwMode="auto">
            <a:xfrm>
              <a:off x="4127" y="1820"/>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9186" name="Text Box 19"/>
            <p:cNvSpPr txBox="1">
              <a:spLocks noChangeArrowheads="1"/>
            </p:cNvSpPr>
            <p:nvPr/>
          </p:nvSpPr>
          <p:spPr bwMode="auto">
            <a:xfrm>
              <a:off x="3787" y="1139"/>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cs typeface="Arial" pitchFamily="34" charset="0"/>
                </a:rPr>
                <a:t>0</a:t>
              </a:r>
              <a:endParaRPr lang="en-US" sz="2000" b="1">
                <a:solidFill>
                  <a:schemeClr val="accent1"/>
                </a:solidFill>
                <a:cs typeface="Arial" pitchFamily="34" charset="0"/>
              </a:endParaRPr>
            </a:p>
          </p:txBody>
        </p:sp>
        <p:sp>
          <p:nvSpPr>
            <p:cNvPr id="49187" name="Text Box 20"/>
            <p:cNvSpPr txBox="1">
              <a:spLocks noChangeArrowheads="1"/>
            </p:cNvSpPr>
            <p:nvPr/>
          </p:nvSpPr>
          <p:spPr bwMode="auto">
            <a:xfrm>
              <a:off x="3787" y="1366"/>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cs typeface="Arial" pitchFamily="34" charset="0"/>
                </a:rPr>
                <a:t>1</a:t>
              </a:r>
              <a:endParaRPr lang="en-US" sz="2000" b="1">
                <a:solidFill>
                  <a:schemeClr val="accent1"/>
                </a:solidFill>
                <a:cs typeface="Arial" pitchFamily="34" charset="0"/>
              </a:endParaRPr>
            </a:p>
          </p:txBody>
        </p:sp>
        <p:sp>
          <p:nvSpPr>
            <p:cNvPr id="49188" name="Text Box 21"/>
            <p:cNvSpPr txBox="1">
              <a:spLocks noChangeArrowheads="1"/>
            </p:cNvSpPr>
            <p:nvPr/>
          </p:nvSpPr>
          <p:spPr bwMode="auto">
            <a:xfrm>
              <a:off x="3787" y="1593"/>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cs typeface="Arial" pitchFamily="34" charset="0"/>
                </a:rPr>
                <a:t>2</a:t>
              </a:r>
              <a:endParaRPr lang="en-US" sz="2000" b="1">
                <a:solidFill>
                  <a:schemeClr val="accent1"/>
                </a:solidFill>
                <a:cs typeface="Arial" pitchFamily="34" charset="0"/>
              </a:endParaRPr>
            </a:p>
          </p:txBody>
        </p:sp>
      </p:grpSp>
      <p:sp>
        <p:nvSpPr>
          <p:cNvPr id="343063" name="Rectangle 23"/>
          <p:cNvSpPr>
            <a:spLocks noGrp="1" noChangeArrowheads="1"/>
          </p:cNvSpPr>
          <p:nvPr>
            <p:ph type="body" idx="4294967295"/>
          </p:nvPr>
        </p:nvSpPr>
        <p:spPr>
          <a:xfrm>
            <a:off x="474712" y="182562"/>
            <a:ext cx="8327976" cy="1446213"/>
          </a:xfrm>
        </p:spPr>
        <p:txBody>
          <a:bodyPr>
            <a:normAutofit fontScale="92500" lnSpcReduction="10000"/>
          </a:bodyPr>
          <a:lstStyle/>
          <a:p>
            <a:pPr marL="0" indent="0" eaLnBrk="1" hangingPunct="1">
              <a:buNone/>
            </a:pPr>
            <a:r>
              <a:rPr lang="en-US" b="1" smtClean="0">
                <a:solidFill>
                  <a:srgbClr val="FF0000"/>
                </a:solidFill>
              </a:rPr>
              <a:t>Relative Addressing Mode</a:t>
            </a:r>
          </a:p>
          <a:p>
            <a:pPr marL="0" indent="0" eaLnBrk="1" hangingPunct="1">
              <a:buNone/>
            </a:pPr>
            <a:r>
              <a:rPr lang="en-US" smtClean="0"/>
              <a:t>In this addressing mode, the address of the operand  is calculated relative to the PC.</a:t>
            </a:r>
          </a:p>
        </p:txBody>
      </p:sp>
      <p:sp>
        <p:nvSpPr>
          <p:cNvPr id="343064" name="Text Box 24"/>
          <p:cNvSpPr txBox="1">
            <a:spLocks noChangeArrowheads="1"/>
          </p:cNvSpPr>
          <p:nvPr/>
        </p:nvSpPr>
        <p:spPr bwMode="auto">
          <a:xfrm>
            <a:off x="3851275" y="3968750"/>
            <a:ext cx="1439863" cy="358775"/>
          </a:xfrm>
          <a:prstGeom prst="rect">
            <a:avLst/>
          </a:prstGeom>
          <a:solidFill>
            <a:srgbClr val="00FFFF"/>
          </a:solidFill>
          <a:ln w="28575" algn="ctr">
            <a:solidFill>
              <a:schemeClr val="tx1"/>
            </a:solidFill>
            <a:miter lim="800000"/>
          </a:ln>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latin typeface="Times New Roman" pitchFamily="18" charset="0"/>
                <a:cs typeface="Times New Roman" pitchFamily="18" charset="0"/>
              </a:rPr>
              <a:t>AR = </a:t>
            </a:r>
            <a:r>
              <a:rPr lang="en-US" sz="2000" b="1">
                <a:solidFill>
                  <a:schemeClr val="accent1"/>
                </a:solidFill>
                <a:latin typeface="Times New Roman" pitchFamily="18" charset="0"/>
                <a:cs typeface="Times New Roman" pitchFamily="18" charset="0"/>
              </a:rPr>
              <a:t>100</a:t>
            </a:r>
          </a:p>
        </p:txBody>
      </p:sp>
      <p:cxnSp>
        <p:nvCxnSpPr>
          <p:cNvPr id="343065" name="AutoShape 25"/>
          <p:cNvCxnSpPr>
            <a:cxnSpLocks noChangeShapeType="1"/>
            <a:stCxn id="343064" idx="0"/>
            <a:endCxn id="343070" idx="4"/>
          </p:cNvCxnSpPr>
          <p:nvPr/>
        </p:nvCxnSpPr>
        <p:spPr bwMode="auto">
          <a:xfrm rot="-5400000">
            <a:off x="4406106" y="3788569"/>
            <a:ext cx="331788" cy="0"/>
          </a:xfrm>
          <a:prstGeom prst="straightConnector1">
            <a:avLst/>
          </a:prstGeom>
          <a:noFill/>
          <a:ln w="28575">
            <a:solidFill>
              <a:schemeClr val="accent1"/>
            </a:solidFill>
            <a:round/>
            <a:tailEnd type="triangle" w="lg" len="lg"/>
          </a:ln>
          <a:extLst>
            <a:ext uri="{909E8E84-426E-40DD-AFC4-6F175D3DCCD1}">
              <a14:hiddenFill xmlns:a14="http://schemas.microsoft.com/office/drawing/2010/main" xmlns="">
                <a:noFill/>
              </a14:hiddenFill>
            </a:ext>
          </a:extLst>
        </p:spPr>
      </p:cxnSp>
      <p:sp>
        <p:nvSpPr>
          <p:cNvPr id="343066" name="Text Box 26"/>
          <p:cNvSpPr txBox="1">
            <a:spLocks noChangeArrowheads="1"/>
          </p:cNvSpPr>
          <p:nvPr/>
        </p:nvSpPr>
        <p:spPr bwMode="auto">
          <a:xfrm>
            <a:off x="6551613" y="4508500"/>
            <a:ext cx="1620837"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3175"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solidFill>
                  <a:schemeClr val="accent2"/>
                </a:solidFill>
                <a:cs typeface="Arial" pitchFamily="34" charset="0"/>
              </a:rPr>
              <a:t>1  1  0  A</a:t>
            </a:r>
          </a:p>
        </p:txBody>
      </p:sp>
      <p:cxnSp>
        <p:nvCxnSpPr>
          <p:cNvPr id="343067" name="AutoShape 27"/>
          <p:cNvCxnSpPr>
            <a:cxnSpLocks noChangeShapeType="1"/>
          </p:cNvCxnSpPr>
          <p:nvPr/>
        </p:nvCxnSpPr>
        <p:spPr bwMode="auto">
          <a:xfrm rot="5400000">
            <a:off x="6461919" y="5679282"/>
            <a:ext cx="1620837" cy="0"/>
          </a:xfrm>
          <a:prstGeom prst="straightConnector1">
            <a:avLst/>
          </a:prstGeom>
          <a:noFill/>
          <a:ln w="28575">
            <a:solidFill>
              <a:schemeClr val="accent2"/>
            </a:solidFill>
            <a:round/>
            <a:tailEnd type="triangle" w="lg" len="lg"/>
          </a:ln>
          <a:extLst>
            <a:ext uri="{909E8E84-426E-40DD-AFC4-6F175D3DCCD1}">
              <a14:hiddenFill xmlns:a14="http://schemas.microsoft.com/office/drawing/2010/main" xmlns="">
                <a:noFill/>
              </a14:hiddenFill>
            </a:ext>
          </a:extLst>
        </p:spPr>
      </p:cxnSp>
      <p:sp>
        <p:nvSpPr>
          <p:cNvPr id="343068" name="Text Box 28"/>
          <p:cNvSpPr txBox="1">
            <a:spLocks noChangeArrowheads="1"/>
          </p:cNvSpPr>
          <p:nvPr/>
        </p:nvSpPr>
        <p:spPr bwMode="auto">
          <a:xfrm>
            <a:off x="3851275" y="2528888"/>
            <a:ext cx="1439863" cy="358775"/>
          </a:xfrm>
          <a:prstGeom prst="rect">
            <a:avLst/>
          </a:prstGeom>
          <a:solidFill>
            <a:srgbClr val="00FFFF"/>
          </a:solidFill>
          <a:ln w="28575" algn="ctr">
            <a:solidFill>
              <a:schemeClr val="tx1"/>
            </a:solidFill>
            <a:miter lim="800000"/>
          </a:ln>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latin typeface="Times New Roman" pitchFamily="18" charset="0"/>
                <a:cs typeface="Times New Roman" pitchFamily="18" charset="0"/>
              </a:rPr>
              <a:t>PC = </a:t>
            </a:r>
            <a:r>
              <a:rPr lang="en-US" sz="2000" b="1">
                <a:solidFill>
                  <a:schemeClr val="accent1"/>
                </a:solidFill>
                <a:latin typeface="Times New Roman" pitchFamily="18" charset="0"/>
                <a:cs typeface="Times New Roman" pitchFamily="18" charset="0"/>
              </a:rPr>
              <a:t>2</a:t>
            </a:r>
          </a:p>
        </p:txBody>
      </p:sp>
      <p:cxnSp>
        <p:nvCxnSpPr>
          <p:cNvPr id="343069" name="AutoShape 29"/>
          <p:cNvCxnSpPr>
            <a:cxnSpLocks noChangeShapeType="1"/>
            <a:stCxn id="343068" idx="3"/>
            <a:endCxn id="49188" idx="1"/>
          </p:cNvCxnSpPr>
          <p:nvPr/>
        </p:nvCxnSpPr>
        <p:spPr bwMode="auto">
          <a:xfrm>
            <a:off x="5305425" y="2708275"/>
            <a:ext cx="706438" cy="1588"/>
          </a:xfrm>
          <a:prstGeom prst="curvedConnector3">
            <a:avLst>
              <a:gd name="adj1" fmla="val 48764"/>
            </a:avLst>
          </a:prstGeom>
          <a:noFill/>
          <a:ln w="28575">
            <a:solidFill>
              <a:schemeClr val="accent1"/>
            </a:solidFill>
            <a:round/>
            <a:tailEnd type="triangle" w="lg" len="lg"/>
          </a:ln>
          <a:extLst>
            <a:ext uri="{909E8E84-426E-40DD-AFC4-6F175D3DCCD1}">
              <a14:hiddenFill xmlns:a14="http://schemas.microsoft.com/office/drawing/2010/main" xmlns="">
                <a:noFill/>
              </a14:hiddenFill>
            </a:ext>
          </a:extLst>
        </p:spPr>
      </p:cxnSp>
      <p:sp>
        <p:nvSpPr>
          <p:cNvPr id="343070" name="Oval 30"/>
          <p:cNvSpPr>
            <a:spLocks noChangeArrowheads="1"/>
          </p:cNvSpPr>
          <p:nvPr/>
        </p:nvSpPr>
        <p:spPr bwMode="auto">
          <a:xfrm>
            <a:off x="4392613" y="3248025"/>
            <a:ext cx="358775" cy="360363"/>
          </a:xfrm>
          <a:prstGeom prst="ellipse">
            <a:avLst/>
          </a:prstGeom>
          <a:noFill/>
          <a:ln w="28575" algn="ctr">
            <a:solidFill>
              <a:schemeClr val="tx1"/>
            </a:solidFill>
            <a:round/>
          </a:ln>
          <a:extLst>
            <a:ext uri="{909E8E84-426E-40DD-AFC4-6F175D3DCCD1}">
              <a14:hiddenFill xmlns:a14="http://schemas.microsoft.com/office/drawing/2010/main" xmlns="">
                <a:solidFill>
                  <a:srgbClr val="FFFFFF"/>
                </a:solidFill>
              </a14:hiddenFill>
            </a:ext>
          </a:extLst>
        </p:spPr>
        <p:txBody>
          <a:bodyPr wrap="none"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ct val="90000"/>
              </a:lnSpc>
              <a:spcBef>
                <a:spcPct val="50000"/>
              </a:spcBef>
              <a:buClr>
                <a:schemeClr val="bg1"/>
              </a:buClr>
              <a:buFont typeface="Arial" pitchFamily="34" charset="0"/>
              <a:buNone/>
            </a:pPr>
            <a:r>
              <a:rPr lang="en-US" b="1">
                <a:cs typeface="Arial" pitchFamily="34" charset="0"/>
              </a:rPr>
              <a:t>+</a:t>
            </a:r>
          </a:p>
        </p:txBody>
      </p:sp>
      <p:cxnSp>
        <p:nvCxnSpPr>
          <p:cNvPr id="343071" name="AutoShape 31"/>
          <p:cNvCxnSpPr>
            <a:cxnSpLocks noChangeShapeType="1"/>
            <a:stCxn id="343068" idx="2"/>
            <a:endCxn id="343070" idx="0"/>
          </p:cNvCxnSpPr>
          <p:nvPr/>
        </p:nvCxnSpPr>
        <p:spPr bwMode="auto">
          <a:xfrm rot="5400000">
            <a:off x="4406106" y="3067844"/>
            <a:ext cx="331788" cy="0"/>
          </a:xfrm>
          <a:prstGeom prst="straightConnector1">
            <a:avLst/>
          </a:prstGeom>
          <a:noFill/>
          <a:ln w="28575">
            <a:solidFill>
              <a:schemeClr val="accent1"/>
            </a:solidFill>
            <a:round/>
            <a:tailEnd type="triangle" w="lg" len="lg"/>
          </a:ln>
          <a:extLst>
            <a:ext uri="{909E8E84-426E-40DD-AFC4-6F175D3DCCD1}">
              <a14:hiddenFill xmlns:a14="http://schemas.microsoft.com/office/drawing/2010/main" xmlns="">
                <a:noFill/>
              </a14:hiddenFill>
            </a:ext>
          </a:extLst>
        </p:spPr>
      </p:cxnSp>
      <p:cxnSp>
        <p:nvCxnSpPr>
          <p:cNvPr id="343072" name="AutoShape 32"/>
          <p:cNvCxnSpPr>
            <a:cxnSpLocks noChangeShapeType="1"/>
            <a:stCxn id="343070" idx="6"/>
            <a:endCxn id="49173" idx="1"/>
          </p:cNvCxnSpPr>
          <p:nvPr/>
        </p:nvCxnSpPr>
        <p:spPr bwMode="auto">
          <a:xfrm>
            <a:off x="4765675" y="3429000"/>
            <a:ext cx="1249363" cy="1262063"/>
          </a:xfrm>
          <a:prstGeom prst="curvedConnector3">
            <a:avLst>
              <a:gd name="adj1" fmla="val 69505"/>
            </a:avLst>
          </a:prstGeom>
          <a:noFill/>
          <a:ln w="28575">
            <a:solidFill>
              <a:schemeClr val="accent1"/>
            </a:solidFill>
            <a:round/>
            <a:tailEnd type="triangle" w="lg" len="lg"/>
          </a:ln>
          <a:extLst>
            <a:ext uri="{909E8E84-426E-40DD-AFC4-6F175D3DCCD1}">
              <a14:hiddenFill xmlns:a14="http://schemas.microsoft.com/office/drawing/2010/main" xmlns="">
                <a:noFill/>
              </a14:hiddenFill>
            </a:ext>
          </a:extLst>
        </p:spPr>
      </p:cxnSp>
      <p:sp>
        <p:nvSpPr>
          <p:cNvPr id="343073" name="WordArt 33"/>
          <p:cNvSpPr>
            <a:spLocks noChangeArrowheads="1" noChangeShapeType="1" noTextEdit="1"/>
          </p:cNvSpPr>
          <p:nvPr/>
        </p:nvSpPr>
        <p:spPr bwMode="auto">
          <a:xfrm rot="-1832824">
            <a:off x="6577013" y="2168525"/>
            <a:ext cx="1620837" cy="360363"/>
          </a:xfrm>
          <a:prstGeom prst="rect">
            <a:avLst/>
          </a:prstGeom>
        </p:spPr>
        <p:txBody>
          <a:bodyPr wrap="none" fromWordArt="1">
            <a:prstTxWarp prst="textPlain">
              <a:avLst>
                <a:gd name="adj" fmla="val 50000"/>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3600" kern="10">
                <a:ln w="9525">
                  <a:solidFill>
                    <a:srgbClr val="000000"/>
                  </a:solidFill>
                  <a:round/>
                </a:ln>
                <a:solidFill>
                  <a:srgbClr val="00FF00"/>
                </a:solidFill>
                <a:latin typeface="Arial Black"/>
              </a:rPr>
              <a:t>Program</a:t>
            </a:r>
          </a:p>
        </p:txBody>
      </p:sp>
      <p:sp>
        <p:nvSpPr>
          <p:cNvPr id="343074" name="WordArt 34"/>
          <p:cNvSpPr>
            <a:spLocks noChangeArrowheads="1" noChangeShapeType="1" noTextEdit="1"/>
          </p:cNvSpPr>
          <p:nvPr/>
        </p:nvSpPr>
        <p:spPr bwMode="auto">
          <a:xfrm rot="-1832824">
            <a:off x="6770688" y="3917950"/>
            <a:ext cx="862012" cy="368300"/>
          </a:xfrm>
          <a:prstGeom prst="rect">
            <a:avLst/>
          </a:prstGeom>
        </p:spPr>
        <p:txBody>
          <a:bodyPr wrap="none" fromWordArt="1">
            <a:prstTxWarp prst="textPlain">
              <a:avLst>
                <a:gd name="adj" fmla="val 50000"/>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3600" kern="10">
                <a:ln w="9525">
                  <a:solidFill>
                    <a:srgbClr val="000000"/>
                  </a:solidFill>
                  <a:round/>
                </a:ln>
                <a:solidFill>
                  <a:srgbClr val="0066FF"/>
                </a:solidFill>
                <a:latin typeface="Arial Black"/>
              </a:rPr>
              <a:t>Data</a:t>
            </a:r>
          </a:p>
        </p:txBody>
      </p:sp>
      <p:sp>
        <p:nvSpPr>
          <p:cNvPr id="343075" name="AutoShape 35"/>
          <p:cNvSpPr>
            <a:spLocks noChangeArrowheads="1"/>
          </p:cNvSpPr>
          <p:nvPr/>
        </p:nvSpPr>
        <p:spPr bwMode="auto">
          <a:xfrm>
            <a:off x="3581400" y="5050631"/>
            <a:ext cx="2339975" cy="900112"/>
          </a:xfrm>
          <a:prstGeom prst="wedgeRoundRectCallout">
            <a:avLst>
              <a:gd name="adj1" fmla="val -6299"/>
              <a:gd name="adj2" fmla="val -130729"/>
              <a:gd name="adj3" fmla="val 16667"/>
            </a:avLst>
          </a:prstGeom>
          <a:noFill/>
          <a:ln w="28575" algn="ctr">
            <a:solidFill>
              <a:schemeClr val="accent1"/>
            </a:solidFill>
            <a:miter lim="800000"/>
          </a:ln>
          <a:extLst>
            <a:ext uri="{909E8E84-426E-40DD-AFC4-6F175D3DCCD1}">
              <a14:hiddenFill xmlns:a14="http://schemas.microsoft.com/office/drawing/2010/main" xmlns="">
                <a:solidFill>
                  <a:srgbClr val="FFFFFF"/>
                </a:solidFill>
              </a14:hiddenFill>
            </a:ext>
          </a:ex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ct val="90000"/>
              </a:lnSpc>
              <a:spcBef>
                <a:spcPct val="50000"/>
              </a:spcBef>
              <a:buClr>
                <a:schemeClr val="bg1"/>
              </a:buClr>
              <a:buFont typeface="Arial" pitchFamily="34" charset="0"/>
              <a:buNone/>
            </a:pPr>
            <a:r>
              <a:rPr lang="en-US" b="1">
                <a:cs typeface="Arial" pitchFamily="34" charset="0"/>
              </a:rPr>
              <a:t>Could be Positive or Negative</a:t>
            </a:r>
            <a:br>
              <a:rPr lang="en-US" b="1">
                <a:cs typeface="Arial" pitchFamily="34" charset="0"/>
              </a:rPr>
            </a:br>
            <a:r>
              <a:rPr lang="en-US" b="1">
                <a:cs typeface="Arial" pitchFamily="34" charset="0"/>
              </a:rPr>
              <a:t>(2’s Complement)</a:t>
            </a:r>
          </a:p>
        </p:txBody>
      </p:sp>
      <p:sp>
        <p:nvSpPr>
          <p:cNvPr id="4" name="TextBox 3"/>
          <p:cNvSpPr txBox="1"/>
          <p:nvPr/>
        </p:nvSpPr>
        <p:spPr>
          <a:xfrm>
            <a:off x="395535" y="1808163"/>
            <a:ext cx="3366839" cy="34163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t>Example:</a:t>
            </a:r>
          </a:p>
          <a:p>
            <a:r>
              <a:rPr lang="en-US" sz="2400" smtClean="0"/>
              <a:t>      Branch &gt; 0 LOOP</a:t>
            </a:r>
            <a:endParaRPr lang="en-US" sz="2400"/>
          </a:p>
          <a:p>
            <a:r>
              <a:rPr lang="en-US" sz="2400" smtClean="0"/>
              <a:t> The effective address of the operand is calculated with respect to PC</a:t>
            </a:r>
          </a:p>
          <a:p>
            <a:endParaRPr lang="en-US" sz="2400"/>
          </a:p>
          <a:p>
            <a:pPr marL="0" lvl="1"/>
            <a:r>
              <a:rPr lang="en-US" sz="2400" i="1">
                <a:latin typeface="Arial" pitchFamily="34" charset="0"/>
                <a:cs typeface="Arial" pitchFamily="34" charset="0"/>
              </a:rPr>
              <a:t>EA</a:t>
            </a:r>
            <a:r>
              <a:rPr lang="en-US" sz="2400">
                <a:latin typeface="Arial" pitchFamily="34" charset="0"/>
                <a:cs typeface="Arial" pitchFamily="34" charset="0"/>
              </a:rPr>
              <a:t> = PC + Relative Addr</a:t>
            </a:r>
            <a:endParaRPr lang="en-US" sz="2400">
              <a:latin typeface="Arial" pitchFamily="34" charset="0"/>
              <a:cs typeface="Arial" pitchFamily="34" charset="0"/>
            </a:endParaRPr>
          </a:p>
          <a:p>
            <a:endParaRPr lang="en-IN" sz="2400"/>
          </a:p>
        </p:txBody>
      </p:sp>
    </p:spTree>
    <p:extLst>
      <p:ext uri="{BB962C8B-B14F-4D97-AF65-F5344CB8AC3E}">
        <p14:creationId xmlns="" val="33414702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343063">
                                            <p:txEl>
                                              <p:pRg st="0" end="0"/>
                                            </p:txEl>
                                          </p:spTgt>
                                        </p:tgtEl>
                                        <p:attrNameLst>
                                          <p:attrName>style.visibility</p:attrName>
                                        </p:attrNameLst>
                                      </p:cBhvr>
                                      <p:to>
                                        <p:strVal val="visible"/>
                                      </p:to>
                                    </p:set>
                                    <p:animEffect transition="in" filter="wipe(left)">
                                      <p:cBhvr>
                                        <p:cTn id="7" dur="500"/>
                                        <p:tgtEl>
                                          <p:spTgt spid="343063">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43063">
                                            <p:txEl>
                                              <p:pRg st="1" end="1"/>
                                            </p:txEl>
                                          </p:spTgt>
                                        </p:tgtEl>
                                        <p:attrNameLst>
                                          <p:attrName>style.visibility</p:attrName>
                                        </p:attrNameLst>
                                      </p:cBhvr>
                                      <p:to>
                                        <p:strVal val="visible"/>
                                      </p:to>
                                    </p:set>
                                    <p:animEffect transition="in" filter="wipe(left)">
                                      <p:cBhvr>
                                        <p:cTn id="11" dur="500"/>
                                        <p:tgtEl>
                                          <p:spTgt spid="343063">
                                            <p:txEl>
                                              <p:pRg st="1" end="1"/>
                                            </p:txEl>
                                          </p:spTgt>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43068"/>
                                        </p:tgtEl>
                                        <p:attrNameLst>
                                          <p:attrName>style.visibility</p:attrName>
                                        </p:attrNameLst>
                                      </p:cBhvr>
                                      <p:to>
                                        <p:strVal val="visible"/>
                                      </p:to>
                                    </p:set>
                                    <p:animEffect transition="in" filter="wipe(up)">
                                      <p:cBhvr>
                                        <p:cTn id="19" dur="500"/>
                                        <p:tgtEl>
                                          <p:spTgt spid="343068"/>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343069"/>
                                        </p:tgtEl>
                                        <p:attrNameLst>
                                          <p:attrName>style.visibility</p:attrName>
                                        </p:attrNameLst>
                                      </p:cBhvr>
                                      <p:to>
                                        <p:strVal val="visible"/>
                                      </p:to>
                                    </p:set>
                                    <p:animEffect transition="in" filter="wipe(left)">
                                      <p:cBhvr>
                                        <p:cTn id="23" dur="500"/>
                                        <p:tgtEl>
                                          <p:spTgt spid="343069"/>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43073"/>
                                        </p:tgtEl>
                                        <p:attrNameLst>
                                          <p:attrName>style.visibility</p:attrName>
                                        </p:attrNameLst>
                                      </p:cBhvr>
                                      <p:to>
                                        <p:strVal val="visible"/>
                                      </p:to>
                                    </p:set>
                                    <p:animEffect transition="in" filter="wipe(left)">
                                      <p:cBhvr>
                                        <p:cTn id="27" dur="500"/>
                                        <p:tgtEl>
                                          <p:spTgt spid="343073"/>
                                        </p:tgtEl>
                                      </p:cBhvr>
                                    </p:animEffect>
                                  </p:childTnLst>
                                </p:cTn>
                              </p:par>
                            </p:childTnLst>
                          </p:cTn>
                        </p:par>
                        <p:par>
                          <p:cTn id="28" fill="hold" nodeType="afterGroup">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343064"/>
                                        </p:tgtEl>
                                        <p:attrNameLst>
                                          <p:attrName>style.visibility</p:attrName>
                                        </p:attrNameLst>
                                      </p:cBhvr>
                                      <p:to>
                                        <p:strVal val="visible"/>
                                      </p:to>
                                    </p:set>
                                    <p:animEffect transition="in" filter="wipe(up)">
                                      <p:cBhvr>
                                        <p:cTn id="31" dur="500"/>
                                        <p:tgtEl>
                                          <p:spTgt spid="343064"/>
                                        </p:tgtEl>
                                      </p:cBhvr>
                                    </p:animEffect>
                                  </p:childTnLst>
                                </p:cTn>
                              </p:par>
                            </p:childTnLst>
                          </p:cTn>
                        </p:par>
                        <p:par>
                          <p:cTn id="32" fill="hold" nodeType="afterGroup">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43074"/>
                                        </p:tgtEl>
                                        <p:attrNameLst>
                                          <p:attrName>style.visibility</p:attrName>
                                        </p:attrNameLst>
                                      </p:cBhvr>
                                      <p:to>
                                        <p:strVal val="visible"/>
                                      </p:to>
                                    </p:set>
                                    <p:animEffect transition="in" filter="wipe(left)">
                                      <p:cBhvr>
                                        <p:cTn id="35" dur="500"/>
                                        <p:tgtEl>
                                          <p:spTgt spid="343074"/>
                                        </p:tgtEl>
                                      </p:cBhvr>
                                    </p:animEffect>
                                  </p:childTnLst>
                                </p:cTn>
                              </p:par>
                            </p:childTnLst>
                          </p:cTn>
                        </p:par>
                      </p:childTnLst>
                    </p:cTn>
                  </p:par>
                  <p:par>
                    <p:cTn id="36" fill="hold" nodeType="clickPar">
                      <p:stCondLst>
                        <p:cond delay="indefinite"/>
                        <p:cond evt="onBegin" delay="0">
                          <p:tn val="35"/>
                        </p:cond>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343071"/>
                                        </p:tgtEl>
                                        <p:attrNameLst>
                                          <p:attrName>style.visibility</p:attrName>
                                        </p:attrNameLst>
                                      </p:cBhvr>
                                      <p:to>
                                        <p:strVal val="visible"/>
                                      </p:to>
                                    </p:set>
                                    <p:animEffect transition="in" filter="wipe(up)">
                                      <p:cBhvr>
                                        <p:cTn id="40" dur="500"/>
                                        <p:tgtEl>
                                          <p:spTgt spid="343071"/>
                                        </p:tgtEl>
                                      </p:cBhvr>
                                    </p:animEffect>
                                  </p:childTnLst>
                                </p:cTn>
                              </p:par>
                            </p:childTnLst>
                          </p:cTn>
                        </p:par>
                        <p:par>
                          <p:cTn id="41" fill="hold" nodeType="afterGroup">
                            <p:stCondLst>
                              <p:cond delay="500"/>
                            </p:stCondLst>
                            <p:childTnLst>
                              <p:par>
                                <p:cTn id="42" presetID="22" presetClass="entr" presetSubtype="4" fill="hold" nodeType="afterEffect">
                                  <p:stCondLst>
                                    <p:cond delay="0"/>
                                  </p:stCondLst>
                                  <p:childTnLst>
                                    <p:set>
                                      <p:cBhvr>
                                        <p:cTn id="43" dur="1" fill="hold">
                                          <p:stCondLst>
                                            <p:cond delay="0"/>
                                          </p:stCondLst>
                                        </p:cTn>
                                        <p:tgtEl>
                                          <p:spTgt spid="343065"/>
                                        </p:tgtEl>
                                        <p:attrNameLst>
                                          <p:attrName>style.visibility</p:attrName>
                                        </p:attrNameLst>
                                      </p:cBhvr>
                                      <p:to>
                                        <p:strVal val="visible"/>
                                      </p:to>
                                    </p:set>
                                    <p:animEffect transition="in" filter="wipe(down)">
                                      <p:cBhvr>
                                        <p:cTn id="44" dur="500"/>
                                        <p:tgtEl>
                                          <p:spTgt spid="343065"/>
                                        </p:tgtEl>
                                      </p:cBhvr>
                                    </p:animEffect>
                                  </p:childTnLst>
                                </p:cTn>
                              </p:par>
                            </p:childTnLst>
                          </p:cTn>
                        </p:par>
                        <p:par>
                          <p:cTn id="45" fill="hold" nodeType="afterGroup">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343070"/>
                                        </p:tgtEl>
                                        <p:attrNameLst>
                                          <p:attrName>style.visibility</p:attrName>
                                        </p:attrNameLst>
                                      </p:cBhvr>
                                      <p:to>
                                        <p:strVal val="visible"/>
                                      </p:to>
                                    </p:set>
                                    <p:animEffect transition="in" filter="wipe(left)">
                                      <p:cBhvr>
                                        <p:cTn id="48" dur="500"/>
                                        <p:tgtEl>
                                          <p:spTgt spid="343070"/>
                                        </p:tgtEl>
                                      </p:cBhvr>
                                    </p:animEffect>
                                  </p:childTnLst>
                                </p:cTn>
                              </p:par>
                            </p:childTnLst>
                          </p:cTn>
                        </p:par>
                        <p:par>
                          <p:cTn id="49" fill="hold" nodeType="afterGroup">
                            <p:stCondLst>
                              <p:cond delay="1500"/>
                            </p:stCondLst>
                            <p:childTnLst>
                              <p:par>
                                <p:cTn id="50" presetID="22" presetClass="entr" presetSubtype="1" fill="hold" nodeType="afterEffect">
                                  <p:stCondLst>
                                    <p:cond delay="0"/>
                                  </p:stCondLst>
                                  <p:childTnLst>
                                    <p:set>
                                      <p:cBhvr>
                                        <p:cTn id="51" dur="1" fill="hold">
                                          <p:stCondLst>
                                            <p:cond delay="0"/>
                                          </p:stCondLst>
                                        </p:cTn>
                                        <p:tgtEl>
                                          <p:spTgt spid="343072"/>
                                        </p:tgtEl>
                                        <p:attrNameLst>
                                          <p:attrName>style.visibility</p:attrName>
                                        </p:attrNameLst>
                                      </p:cBhvr>
                                      <p:to>
                                        <p:strVal val="visible"/>
                                      </p:to>
                                    </p:set>
                                    <p:animEffect transition="in" filter="wipe(up)">
                                      <p:cBhvr>
                                        <p:cTn id="52" dur="500"/>
                                        <p:tgtEl>
                                          <p:spTgt spid="343072"/>
                                        </p:tgtEl>
                                      </p:cBhvr>
                                    </p:animEffect>
                                  </p:childTnLst>
                                </p:cTn>
                              </p:par>
                            </p:childTnLst>
                          </p:cTn>
                        </p:par>
                        <p:par>
                          <p:cTn id="53" fill="hold" nodeType="afterGroup">
                            <p:stCondLst>
                              <p:cond delay="2000"/>
                            </p:stCondLst>
                            <p:childTnLst>
                              <p:par>
                                <p:cTn id="54" presetID="22" presetClass="entr" presetSubtype="8" fill="hold" grpId="0" nodeType="afterEffect">
                                  <p:stCondLst>
                                    <p:cond delay="0"/>
                                  </p:stCondLst>
                                  <p:childTnLst>
                                    <p:set>
                                      <p:cBhvr>
                                        <p:cTn id="55" dur="1" fill="hold">
                                          <p:stCondLst>
                                            <p:cond delay="0"/>
                                          </p:stCondLst>
                                        </p:cTn>
                                        <p:tgtEl>
                                          <p:spTgt spid="343066"/>
                                        </p:tgtEl>
                                        <p:attrNameLst>
                                          <p:attrName>style.visibility</p:attrName>
                                        </p:attrNameLst>
                                      </p:cBhvr>
                                      <p:to>
                                        <p:strVal val="visible"/>
                                      </p:to>
                                    </p:set>
                                    <p:animEffect transition="in" filter="wipe(left)">
                                      <p:cBhvr>
                                        <p:cTn id="56" dur="500"/>
                                        <p:tgtEl>
                                          <p:spTgt spid="343066"/>
                                        </p:tgtEl>
                                      </p:cBhvr>
                                    </p:animEffect>
                                  </p:childTnLst>
                                </p:cTn>
                              </p:par>
                            </p:childTnLst>
                          </p:cTn>
                        </p:par>
                        <p:par>
                          <p:cTn id="57" fill="hold" nodeType="afterGroup">
                            <p:stCondLst>
                              <p:cond delay="2500"/>
                            </p:stCondLst>
                            <p:childTnLst>
                              <p:par>
                                <p:cTn id="58" presetID="22" presetClass="entr" presetSubtype="1" fill="hold" nodeType="afterEffect">
                                  <p:stCondLst>
                                    <p:cond delay="0"/>
                                  </p:stCondLst>
                                  <p:childTnLst>
                                    <p:set>
                                      <p:cBhvr>
                                        <p:cTn id="59" dur="1" fill="hold">
                                          <p:stCondLst>
                                            <p:cond delay="0"/>
                                          </p:stCondLst>
                                        </p:cTn>
                                        <p:tgtEl>
                                          <p:spTgt spid="343067"/>
                                        </p:tgtEl>
                                        <p:attrNameLst>
                                          <p:attrName>style.visibility</p:attrName>
                                        </p:attrNameLst>
                                      </p:cBhvr>
                                      <p:to>
                                        <p:strVal val="visible"/>
                                      </p:to>
                                    </p:set>
                                    <p:animEffect transition="in" filter="wipe(up)">
                                      <p:cBhvr>
                                        <p:cTn id="60" dur="500"/>
                                        <p:tgtEl>
                                          <p:spTgt spid="343067"/>
                                        </p:tgtEl>
                                      </p:cBhvr>
                                    </p:animEffect>
                                  </p:childTnLst>
                                </p:cTn>
                              </p:par>
                            </p:childTnLst>
                          </p:cTn>
                        </p:par>
                      </p:childTnLst>
                    </p:cTn>
                  </p:par>
                  <p:par>
                    <p:cTn id="61" fill="hold" nodeType="clickPar">
                      <p:stCondLst>
                        <p:cond delay="indefinite"/>
                        <p:cond evt="onBegin" delay="0">
                          <p:tn val="60"/>
                        </p:cond>
                      </p:stCondLst>
                      <p:childTnLst>
                        <p:par>
                          <p:cTn id="62" fill="hold" nodeType="withGroup">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343075"/>
                                        </p:tgtEl>
                                        <p:attrNameLst>
                                          <p:attrName>style.visibility</p:attrName>
                                        </p:attrNameLst>
                                      </p:cBhvr>
                                      <p:to>
                                        <p:strVal val="visible"/>
                                      </p:to>
                                    </p:set>
                                    <p:animEffect transition="in" filter="wipe(up)">
                                      <p:cBhvr>
                                        <p:cTn id="65" dur="500"/>
                                        <p:tgtEl>
                                          <p:spTgt spid="34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64" grpId="0" animBg="1"/>
      <p:bldP spid="343066" grpId="0"/>
      <p:bldP spid="343068" grpId="0" animBg="1"/>
      <p:bldP spid="343070" grpId="0" animBg="1"/>
      <p:bldP spid="343073" grpId="0" animBg="1"/>
      <p:bldP spid="343074" grpId="0" animBg="1"/>
      <p:bldP spid="343075" grpId="0" animBg="1"/>
    </p:bldLst>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45091" name="Rectangle 3"/>
          <p:cNvSpPr>
            <a:spLocks noGrp="1" noChangeArrowheads="1"/>
          </p:cNvSpPr>
          <p:nvPr>
            <p:ph type="body" idx="4294967295"/>
          </p:nvPr>
        </p:nvSpPr>
        <p:spPr>
          <a:xfrm>
            <a:off x="0" y="188640"/>
            <a:ext cx="9144000" cy="2248173"/>
          </a:xfrm>
        </p:spPr>
        <p:txBody>
          <a:bodyPr/>
          <a:lstStyle/>
          <a:p>
            <a:pPr marL="0" indent="0" eaLnBrk="1" hangingPunct="1">
              <a:buNone/>
            </a:pPr>
            <a:r>
              <a:rPr lang="en-US" smtClean="0">
                <a:solidFill>
                  <a:srgbClr val="FF0000"/>
                </a:solidFill>
              </a:rPr>
              <a:t>Base Register addressing mode</a:t>
            </a:r>
          </a:p>
          <a:p>
            <a:pPr lvl="1" eaLnBrk="1" hangingPunct="1"/>
            <a:r>
              <a:rPr lang="en-US" i="1" smtClean="0"/>
              <a:t>EA</a:t>
            </a:r>
            <a:r>
              <a:rPr lang="en-US" smtClean="0"/>
              <a:t> = Base Register + Relative Addr</a:t>
            </a:r>
            <a:endParaRPr lang="en-US" smtClean="0"/>
          </a:p>
          <a:p>
            <a:pPr marL="457200" lvl="1" indent="0" eaLnBrk="1" hangingPunct="1">
              <a:buNone/>
            </a:pPr>
            <a:r>
              <a:rPr lang="en-US" smtClean="0"/>
              <a:t>BR = Base Register;  AR = Relative Address</a:t>
            </a:r>
          </a:p>
        </p:txBody>
      </p:sp>
      <p:grpSp>
        <p:nvGrpSpPr>
          <p:cNvPr id="2" name="Group 4"/>
          <p:cNvGrpSpPr/>
          <p:nvPr/>
        </p:nvGrpSpPr>
        <p:grpSpPr>
          <a:xfrm>
            <a:off x="6407844" y="1627708"/>
            <a:ext cx="2341562" cy="5040312"/>
            <a:chOff x="3787" y="799"/>
            <a:chExt cx="1475" cy="3175"/>
          </a:xfrm>
        </p:grpSpPr>
        <p:sp>
          <p:nvSpPr>
            <p:cNvPr id="51221" name="AutoShape 5"/>
            <p:cNvSpPr>
              <a:spLocks noChangeArrowheads="1"/>
            </p:cNvSpPr>
            <p:nvPr/>
          </p:nvSpPr>
          <p:spPr bwMode="auto">
            <a:xfrm>
              <a:off x="4127" y="1026"/>
              <a:ext cx="1135" cy="2948"/>
            </a:xfrm>
            <a:prstGeom prst="cube">
              <a:avLst>
                <a:gd name="adj" fmla="val 11102"/>
              </a:avLst>
            </a:prstGeom>
            <a:solidFill>
              <a:srgbClr val="E6E6E6"/>
            </a:solidFill>
            <a:ln w="28575">
              <a:solidFill>
                <a:schemeClr val="tx1"/>
              </a:solidFill>
              <a:miter lim="800000"/>
            </a:ln>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ct val="90000"/>
                </a:lnSpc>
                <a:spcBef>
                  <a:spcPct val="50000"/>
                </a:spcBef>
                <a:buClr>
                  <a:schemeClr val="bg1"/>
                </a:buClr>
                <a:buFont typeface="Arial" pitchFamily="34" charset="0"/>
                <a:buNone/>
              </a:pPr>
              <a:endParaRPr lang="en-US" b="1">
                <a:cs typeface="Arial" pitchFamily="34" charset="0"/>
              </a:endParaRPr>
            </a:p>
          </p:txBody>
        </p:sp>
        <p:sp>
          <p:nvSpPr>
            <p:cNvPr id="51222" name="Text Box 6"/>
            <p:cNvSpPr txBox="1">
              <a:spLocks noChangeArrowheads="1"/>
            </p:cNvSpPr>
            <p:nvPr/>
          </p:nvSpPr>
          <p:spPr bwMode="auto">
            <a:xfrm>
              <a:off x="3787" y="2387"/>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000" b="1">
                  <a:cs typeface="Arial" pitchFamily="34" charset="0"/>
                </a:rPr>
                <a:t>100</a:t>
              </a:r>
              <a:endParaRPr lang="en-US" sz="2000" b="1">
                <a:solidFill>
                  <a:schemeClr val="accent1"/>
                </a:solidFill>
                <a:cs typeface="Arial" pitchFamily="34" charset="0"/>
              </a:endParaRPr>
            </a:p>
          </p:txBody>
        </p:sp>
        <p:sp>
          <p:nvSpPr>
            <p:cNvPr id="51223" name="Text Box 7"/>
            <p:cNvSpPr txBox="1">
              <a:spLocks noChangeArrowheads="1"/>
            </p:cNvSpPr>
            <p:nvPr/>
          </p:nvSpPr>
          <p:spPr bwMode="auto">
            <a:xfrm>
              <a:off x="3788" y="2614"/>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000" b="1">
                  <a:cs typeface="Arial" pitchFamily="34" charset="0"/>
                </a:rPr>
                <a:t>101</a:t>
              </a:r>
              <a:endParaRPr lang="en-US" sz="2000" b="1">
                <a:solidFill>
                  <a:schemeClr val="accent1"/>
                </a:solidFill>
                <a:cs typeface="Arial" pitchFamily="34" charset="0"/>
              </a:endParaRPr>
            </a:p>
          </p:txBody>
        </p:sp>
        <p:sp>
          <p:nvSpPr>
            <p:cNvPr id="51224" name="Text Box 8"/>
            <p:cNvSpPr txBox="1">
              <a:spLocks noChangeArrowheads="1"/>
            </p:cNvSpPr>
            <p:nvPr/>
          </p:nvSpPr>
          <p:spPr bwMode="auto">
            <a:xfrm>
              <a:off x="3789" y="2841"/>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000" b="1">
                  <a:cs typeface="Arial" pitchFamily="34" charset="0"/>
                </a:rPr>
                <a:t>102</a:t>
              </a:r>
              <a:endParaRPr lang="en-US" sz="2000" b="1">
                <a:solidFill>
                  <a:schemeClr val="accent1"/>
                </a:solidFill>
                <a:cs typeface="Arial" pitchFamily="34" charset="0"/>
              </a:endParaRPr>
            </a:p>
          </p:txBody>
        </p:sp>
        <p:sp>
          <p:nvSpPr>
            <p:cNvPr id="51225" name="Text Box 9"/>
            <p:cNvSpPr txBox="1">
              <a:spLocks noChangeArrowheads="1"/>
            </p:cNvSpPr>
            <p:nvPr/>
          </p:nvSpPr>
          <p:spPr bwMode="auto">
            <a:xfrm>
              <a:off x="3790" y="3068"/>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000" b="1">
                  <a:cs typeface="Arial" pitchFamily="34" charset="0"/>
                </a:rPr>
                <a:t>103</a:t>
              </a:r>
              <a:endParaRPr lang="en-US" sz="2000" b="1">
                <a:solidFill>
                  <a:schemeClr val="accent1"/>
                </a:solidFill>
                <a:cs typeface="Arial" pitchFamily="34" charset="0"/>
              </a:endParaRPr>
            </a:p>
          </p:txBody>
        </p:sp>
        <p:sp>
          <p:nvSpPr>
            <p:cNvPr id="51226" name="Text Box 10"/>
            <p:cNvSpPr txBox="1">
              <a:spLocks noChangeArrowheads="1"/>
            </p:cNvSpPr>
            <p:nvPr/>
          </p:nvSpPr>
          <p:spPr bwMode="auto">
            <a:xfrm>
              <a:off x="3791" y="3295"/>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nSpc>
                  <a:spcPct val="90000"/>
                </a:lnSpc>
                <a:spcBef>
                  <a:spcPct val="50000"/>
                </a:spcBef>
                <a:buClr>
                  <a:schemeClr val="bg1"/>
                </a:buClr>
                <a:buFont typeface="Arial" pitchFamily="34" charset="0"/>
                <a:buNone/>
              </a:pPr>
              <a:r>
                <a:rPr lang="en-US" sz="2000" b="1">
                  <a:cs typeface="Arial" pitchFamily="34" charset="0"/>
                </a:rPr>
                <a:t>104</a:t>
              </a:r>
              <a:endParaRPr lang="en-US" sz="2000" b="1">
                <a:solidFill>
                  <a:schemeClr val="accent1"/>
                </a:solidFill>
                <a:cs typeface="Arial" pitchFamily="34" charset="0"/>
              </a:endParaRPr>
            </a:p>
          </p:txBody>
        </p:sp>
        <p:sp>
          <p:nvSpPr>
            <p:cNvPr id="51227" name="Line 11"/>
            <p:cNvSpPr>
              <a:spLocks noChangeShapeType="1"/>
            </p:cNvSpPr>
            <p:nvPr/>
          </p:nvSpPr>
          <p:spPr bwMode="auto">
            <a:xfrm>
              <a:off x="4127" y="2385"/>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28" name="Line 12"/>
            <p:cNvSpPr>
              <a:spLocks noChangeShapeType="1"/>
            </p:cNvSpPr>
            <p:nvPr/>
          </p:nvSpPr>
          <p:spPr bwMode="auto">
            <a:xfrm>
              <a:off x="4127" y="2611"/>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29" name="Line 13"/>
            <p:cNvSpPr>
              <a:spLocks noChangeShapeType="1"/>
            </p:cNvSpPr>
            <p:nvPr/>
          </p:nvSpPr>
          <p:spPr bwMode="auto">
            <a:xfrm>
              <a:off x="4127" y="2837"/>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30" name="Line 14"/>
            <p:cNvSpPr>
              <a:spLocks noChangeShapeType="1"/>
            </p:cNvSpPr>
            <p:nvPr/>
          </p:nvSpPr>
          <p:spPr bwMode="auto">
            <a:xfrm>
              <a:off x="4127" y="3063"/>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31" name="Line 15"/>
            <p:cNvSpPr>
              <a:spLocks noChangeShapeType="1"/>
            </p:cNvSpPr>
            <p:nvPr/>
          </p:nvSpPr>
          <p:spPr bwMode="auto">
            <a:xfrm>
              <a:off x="4127" y="3289"/>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32" name="Line 16"/>
            <p:cNvSpPr>
              <a:spLocks noChangeShapeType="1"/>
            </p:cNvSpPr>
            <p:nvPr/>
          </p:nvSpPr>
          <p:spPr bwMode="auto">
            <a:xfrm>
              <a:off x="4127" y="3515"/>
              <a:ext cx="1021" cy="0"/>
            </a:xfrm>
            <a:prstGeom prst="line">
              <a:avLst/>
            </a:prstGeom>
            <a:noFill/>
            <a:ln w="28575">
              <a:solidFill>
                <a:schemeClr val="tx1"/>
              </a:solidFill>
              <a:round/>
            </a:ln>
            <a:extLst>
              <a:ext uri="{909E8E84-426E-40DD-AFC4-6F175D3DCCD1}">
                <a14:hiddenFill xmlns:a14="http://schemas.microsoft.com/office/drawing/2010/main" xmlns="">
                  <a:noFill/>
                </a14:hiddenFill>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33" name="WordArt 17"/>
            <p:cNvSpPr>
              <a:spLocks noChangeArrowheads="1" noChangeShapeType="1" noTextEdit="1"/>
            </p:cNvSpPr>
            <p:nvPr/>
          </p:nvSpPr>
          <p:spPr bwMode="auto">
            <a:xfrm>
              <a:off x="4127" y="799"/>
              <a:ext cx="1134" cy="227"/>
            </a:xfrm>
            <a:prstGeom prst="rect">
              <a:avLst/>
            </a:prstGeom>
          </p:spPr>
          <p:txBody>
            <a:bodyPr wrap="none" fromWordArt="1">
              <a:prstTxWarp prst="textPlain">
                <a:avLst>
                  <a:gd name="adj" fmla="val 44093"/>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3600" i="1" kern="10">
                  <a:ln w="9525">
                    <a:solidFill>
                      <a:srgbClr val="000000"/>
                    </a:solidFill>
                    <a:round/>
                  </a:ln>
                  <a:solidFill>
                    <a:srgbClr val="FFFF00"/>
                  </a:solidFill>
                  <a:effectLst>
                    <a:outerShdw dist="35921" dir="2700000" algn="ctr" rotWithShape="0">
                      <a:srgbClr val="808080">
                        <a:alpha val="79999"/>
                      </a:srgbClr>
                    </a:outerShdw>
                  </a:effectLst>
                  <a:latin typeface="Arial Black"/>
                </a:rPr>
                <a:t>Memory</a:t>
              </a:r>
            </a:p>
          </p:txBody>
        </p:sp>
        <p:sp>
          <p:nvSpPr>
            <p:cNvPr id="51234" name="Line 18"/>
            <p:cNvSpPr>
              <a:spLocks noChangeShapeType="1"/>
            </p:cNvSpPr>
            <p:nvPr/>
          </p:nvSpPr>
          <p:spPr bwMode="auto">
            <a:xfrm>
              <a:off x="4127" y="1366"/>
              <a:ext cx="1021"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a:solidFill>
                    <a:srgbClr val="000000"/>
                  </a:solidFill>
                  <a:round/>
                  <a:headEnd/>
                  <a:tailEnd/>
                </a14:hiddenLine>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35" name="Line 19"/>
            <p:cNvSpPr>
              <a:spLocks noChangeShapeType="1"/>
            </p:cNvSpPr>
            <p:nvPr/>
          </p:nvSpPr>
          <p:spPr bwMode="auto">
            <a:xfrm>
              <a:off x="4127" y="1593"/>
              <a:ext cx="1021"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a:solidFill>
                    <a:srgbClr val="000000"/>
                  </a:solidFill>
                  <a:round/>
                  <a:headEnd/>
                  <a:tailEnd/>
                </a14:hiddenLine>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36" name="Line 20"/>
            <p:cNvSpPr>
              <a:spLocks noChangeShapeType="1"/>
            </p:cNvSpPr>
            <p:nvPr/>
          </p:nvSpPr>
          <p:spPr bwMode="auto">
            <a:xfrm>
              <a:off x="4127" y="1820"/>
              <a:ext cx="1021"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8575">
                  <a:solidFill>
                    <a:srgbClr val="000000"/>
                  </a:solidFill>
                  <a:round/>
                  <a:headEnd/>
                  <a:tailEnd/>
                </a14:hiddenLine>
              </a:ext>
            </a:extLst>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237" name="Text Box 21"/>
            <p:cNvSpPr txBox="1">
              <a:spLocks noChangeArrowheads="1"/>
            </p:cNvSpPr>
            <p:nvPr/>
          </p:nvSpPr>
          <p:spPr bwMode="auto">
            <a:xfrm>
              <a:off x="3787" y="1139"/>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endParaRPr lang="en-US" sz="2000" b="1">
                <a:solidFill>
                  <a:schemeClr val="accent1"/>
                </a:solidFill>
                <a:cs typeface="Arial" pitchFamily="34" charset="0"/>
              </a:endParaRPr>
            </a:p>
          </p:txBody>
        </p:sp>
        <p:sp>
          <p:nvSpPr>
            <p:cNvPr id="51238" name="Text Box 22"/>
            <p:cNvSpPr txBox="1">
              <a:spLocks noChangeArrowheads="1"/>
            </p:cNvSpPr>
            <p:nvPr/>
          </p:nvSpPr>
          <p:spPr bwMode="auto">
            <a:xfrm>
              <a:off x="3787" y="1366"/>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endParaRPr lang="en-US" sz="2000" b="1">
                <a:solidFill>
                  <a:schemeClr val="accent1"/>
                </a:solidFill>
                <a:cs typeface="Arial" pitchFamily="34" charset="0"/>
              </a:endParaRPr>
            </a:p>
          </p:txBody>
        </p:sp>
        <p:sp>
          <p:nvSpPr>
            <p:cNvPr id="51239" name="Text Box 23"/>
            <p:cNvSpPr txBox="1">
              <a:spLocks noChangeArrowheads="1"/>
            </p:cNvSpPr>
            <p:nvPr/>
          </p:nvSpPr>
          <p:spPr bwMode="auto">
            <a:xfrm>
              <a:off x="3787" y="1593"/>
              <a:ext cx="339"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endParaRPr lang="en-US" sz="2000" b="1">
                <a:solidFill>
                  <a:schemeClr val="accent1"/>
                </a:solidFill>
                <a:cs typeface="Arial" pitchFamily="34" charset="0"/>
              </a:endParaRPr>
            </a:p>
          </p:txBody>
        </p:sp>
      </p:grpSp>
      <p:sp>
        <p:nvSpPr>
          <p:cNvPr id="345112" name="Text Box 24"/>
          <p:cNvSpPr txBox="1">
            <a:spLocks noChangeArrowheads="1"/>
          </p:cNvSpPr>
          <p:nvPr/>
        </p:nvSpPr>
        <p:spPr bwMode="auto">
          <a:xfrm>
            <a:off x="4247256" y="4328045"/>
            <a:ext cx="1439863" cy="358775"/>
          </a:xfrm>
          <a:prstGeom prst="rect">
            <a:avLst/>
          </a:prstGeom>
          <a:solidFill>
            <a:srgbClr val="00FFFF"/>
          </a:solidFill>
          <a:ln w="28575" algn="ctr">
            <a:solidFill>
              <a:schemeClr val="tx1"/>
            </a:solidFill>
            <a:miter lim="800000"/>
          </a:ln>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latin typeface="Times New Roman" pitchFamily="18" charset="0"/>
                <a:cs typeface="Times New Roman" pitchFamily="18" charset="0"/>
              </a:rPr>
              <a:t>BR = </a:t>
            </a:r>
            <a:r>
              <a:rPr lang="en-US" sz="2000" b="1">
                <a:solidFill>
                  <a:schemeClr val="accent1"/>
                </a:solidFill>
                <a:latin typeface="Times New Roman" pitchFamily="18" charset="0"/>
                <a:cs typeface="Times New Roman" pitchFamily="18" charset="0"/>
              </a:rPr>
              <a:t>100</a:t>
            </a:r>
          </a:p>
        </p:txBody>
      </p:sp>
      <p:cxnSp>
        <p:nvCxnSpPr>
          <p:cNvPr id="345113" name="AutoShape 25"/>
          <p:cNvCxnSpPr>
            <a:cxnSpLocks noChangeShapeType="1"/>
            <a:stCxn id="345112" idx="0"/>
            <a:endCxn id="345117" idx="4"/>
          </p:cNvCxnSpPr>
          <p:nvPr/>
        </p:nvCxnSpPr>
        <p:spPr bwMode="auto">
          <a:xfrm rot="-5400000">
            <a:off x="4802087" y="4147864"/>
            <a:ext cx="331788" cy="0"/>
          </a:xfrm>
          <a:prstGeom prst="straightConnector1">
            <a:avLst/>
          </a:prstGeom>
          <a:noFill/>
          <a:ln w="28575">
            <a:solidFill>
              <a:schemeClr val="accent1"/>
            </a:solidFill>
            <a:round/>
            <a:tailEnd type="triangle" w="lg" len="lg"/>
          </a:ln>
          <a:extLst>
            <a:ext uri="{909E8E84-426E-40DD-AFC4-6F175D3DCCD1}">
              <a14:hiddenFill xmlns:a14="http://schemas.microsoft.com/office/drawing/2010/main" xmlns="">
                <a:noFill/>
              </a14:hiddenFill>
            </a:ext>
          </a:extLst>
        </p:spPr>
      </p:cxnSp>
      <p:sp>
        <p:nvSpPr>
          <p:cNvPr id="345114" name="Text Box 26"/>
          <p:cNvSpPr txBox="1">
            <a:spLocks noChangeArrowheads="1"/>
          </p:cNvSpPr>
          <p:nvPr/>
        </p:nvSpPr>
        <p:spPr bwMode="auto">
          <a:xfrm>
            <a:off x="6947594" y="4867795"/>
            <a:ext cx="1620837"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3175"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solidFill>
                  <a:schemeClr val="accent2"/>
                </a:solidFill>
                <a:cs typeface="Arial" pitchFamily="34" charset="0"/>
              </a:rPr>
              <a:t>0  0  0  A</a:t>
            </a:r>
          </a:p>
        </p:txBody>
      </p:sp>
      <p:cxnSp>
        <p:nvCxnSpPr>
          <p:cNvPr id="345115" name="AutoShape 27"/>
          <p:cNvCxnSpPr>
            <a:cxnSpLocks noChangeShapeType="1"/>
          </p:cNvCxnSpPr>
          <p:nvPr/>
        </p:nvCxnSpPr>
        <p:spPr bwMode="auto">
          <a:xfrm rot="5400000">
            <a:off x="6915050" y="6038577"/>
            <a:ext cx="1620837" cy="0"/>
          </a:xfrm>
          <a:prstGeom prst="straightConnector1">
            <a:avLst/>
          </a:prstGeom>
          <a:noFill/>
          <a:ln w="28575">
            <a:solidFill>
              <a:schemeClr val="accent1"/>
            </a:solidFill>
            <a:round/>
            <a:tailEnd type="triangle" w="lg" len="lg"/>
          </a:ln>
          <a:extLst>
            <a:ext uri="{909E8E84-426E-40DD-AFC4-6F175D3DCCD1}">
              <a14:hiddenFill xmlns:a14="http://schemas.microsoft.com/office/drawing/2010/main" xmlns="">
                <a:noFill/>
              </a14:hiddenFill>
            </a:ext>
          </a:extLst>
        </p:spPr>
      </p:cxnSp>
      <p:sp>
        <p:nvSpPr>
          <p:cNvPr id="345116" name="Text Box 28"/>
          <p:cNvSpPr txBox="1">
            <a:spLocks noChangeArrowheads="1"/>
          </p:cNvSpPr>
          <p:nvPr/>
        </p:nvSpPr>
        <p:spPr bwMode="auto">
          <a:xfrm>
            <a:off x="4247256" y="2888183"/>
            <a:ext cx="1439863" cy="358775"/>
          </a:xfrm>
          <a:prstGeom prst="rect">
            <a:avLst/>
          </a:prstGeom>
          <a:solidFill>
            <a:srgbClr val="00FFFF"/>
          </a:solidFill>
          <a:ln w="28575" algn="ctr">
            <a:solidFill>
              <a:schemeClr val="tx1"/>
            </a:solidFill>
            <a:miter lim="800000"/>
          </a:ln>
        </p:spPr>
        <p:txBody>
          <a:bodyPr lIns="0" tIns="0" rIns="0" bIns="0" anchor="ct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latin typeface="Times New Roman" pitchFamily="18" charset="0"/>
                <a:cs typeface="Times New Roman" pitchFamily="18" charset="0"/>
              </a:rPr>
              <a:t>AR = </a:t>
            </a:r>
            <a:r>
              <a:rPr lang="en-US" sz="2000" b="1">
                <a:solidFill>
                  <a:schemeClr val="accent1"/>
                </a:solidFill>
                <a:latin typeface="Times New Roman" pitchFamily="18" charset="0"/>
                <a:cs typeface="Times New Roman" pitchFamily="18" charset="0"/>
              </a:rPr>
              <a:t>2</a:t>
            </a:r>
          </a:p>
        </p:txBody>
      </p:sp>
      <p:sp>
        <p:nvSpPr>
          <p:cNvPr id="345117" name="Oval 29"/>
          <p:cNvSpPr>
            <a:spLocks noChangeArrowheads="1"/>
          </p:cNvSpPr>
          <p:nvPr/>
        </p:nvSpPr>
        <p:spPr bwMode="auto">
          <a:xfrm>
            <a:off x="4788594" y="3607320"/>
            <a:ext cx="358775" cy="360363"/>
          </a:xfrm>
          <a:prstGeom prst="ellipse">
            <a:avLst/>
          </a:prstGeom>
          <a:noFill/>
          <a:ln w="28575" algn="ctr">
            <a:solidFill>
              <a:schemeClr val="tx1"/>
            </a:solidFill>
            <a:round/>
          </a:ln>
          <a:extLst>
            <a:ext uri="{909E8E84-426E-40DD-AFC4-6F175D3DCCD1}">
              <a14:hiddenFill xmlns:a14="http://schemas.microsoft.com/office/drawing/2010/main" xmlns="">
                <a:solidFill>
                  <a:srgbClr val="FFFFFF"/>
                </a:solidFill>
              </a14:hiddenFill>
            </a:ext>
          </a:extLst>
        </p:spPr>
        <p:txBody>
          <a:bodyPr wrap="none"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ct val="90000"/>
              </a:lnSpc>
              <a:spcBef>
                <a:spcPct val="50000"/>
              </a:spcBef>
              <a:buClr>
                <a:schemeClr val="bg1"/>
              </a:buClr>
              <a:buFont typeface="Arial" pitchFamily="34" charset="0"/>
              <a:buNone/>
            </a:pPr>
            <a:r>
              <a:rPr lang="en-US" b="1">
                <a:cs typeface="Arial" pitchFamily="34" charset="0"/>
              </a:rPr>
              <a:t>+</a:t>
            </a:r>
          </a:p>
        </p:txBody>
      </p:sp>
      <p:cxnSp>
        <p:nvCxnSpPr>
          <p:cNvPr id="345118" name="AutoShape 30"/>
          <p:cNvCxnSpPr>
            <a:cxnSpLocks noChangeShapeType="1"/>
            <a:stCxn id="345116" idx="2"/>
            <a:endCxn id="345117" idx="0"/>
          </p:cNvCxnSpPr>
          <p:nvPr/>
        </p:nvCxnSpPr>
        <p:spPr bwMode="auto">
          <a:xfrm rot="5400000">
            <a:off x="4802087" y="3427139"/>
            <a:ext cx="331788" cy="0"/>
          </a:xfrm>
          <a:prstGeom prst="straightConnector1">
            <a:avLst/>
          </a:prstGeom>
          <a:noFill/>
          <a:ln w="28575">
            <a:solidFill>
              <a:schemeClr val="accent1"/>
            </a:solidFill>
            <a:round/>
            <a:tailEnd type="triangle" w="lg" len="lg"/>
          </a:ln>
          <a:extLst>
            <a:ext uri="{909E8E84-426E-40DD-AFC4-6F175D3DCCD1}">
              <a14:hiddenFill xmlns:a14="http://schemas.microsoft.com/office/drawing/2010/main" xmlns="">
                <a:noFill/>
              </a14:hiddenFill>
            </a:ext>
          </a:extLst>
        </p:spPr>
      </p:cxnSp>
      <p:cxnSp>
        <p:nvCxnSpPr>
          <p:cNvPr id="345119" name="AutoShape 31"/>
          <p:cNvCxnSpPr>
            <a:cxnSpLocks noChangeShapeType="1"/>
            <a:stCxn id="345117" idx="6"/>
            <a:endCxn id="51224" idx="1"/>
          </p:cNvCxnSpPr>
          <p:nvPr/>
        </p:nvCxnSpPr>
        <p:spPr bwMode="auto">
          <a:xfrm>
            <a:off x="5161656" y="3788295"/>
            <a:ext cx="1249363" cy="1262063"/>
          </a:xfrm>
          <a:prstGeom prst="curvedConnector3">
            <a:avLst>
              <a:gd name="adj1" fmla="val 69630"/>
            </a:avLst>
          </a:prstGeom>
          <a:noFill/>
          <a:ln w="28575">
            <a:solidFill>
              <a:schemeClr val="accent1"/>
            </a:solidFill>
            <a:round/>
            <a:tailEnd type="triangle" w="lg" len="lg"/>
          </a:ln>
          <a:extLst>
            <a:ext uri="{909E8E84-426E-40DD-AFC4-6F175D3DCCD1}">
              <a14:hiddenFill xmlns:a14="http://schemas.microsoft.com/office/drawing/2010/main" xmlns="">
                <a:noFill/>
              </a14:hiddenFill>
            </a:ext>
          </a:extLst>
        </p:spPr>
      </p:cxnSp>
      <p:sp>
        <p:nvSpPr>
          <p:cNvPr id="345120" name="AutoShape 32"/>
          <p:cNvSpPr>
            <a:spLocks noChangeArrowheads="1"/>
          </p:cNvSpPr>
          <p:nvPr/>
        </p:nvSpPr>
        <p:spPr bwMode="auto">
          <a:xfrm>
            <a:off x="1367531" y="2888183"/>
            <a:ext cx="2339975" cy="900112"/>
          </a:xfrm>
          <a:prstGeom prst="wedgeRoundRectCallout">
            <a:avLst>
              <a:gd name="adj1" fmla="val 66417"/>
              <a:gd name="adj2" fmla="val -19667"/>
              <a:gd name="adj3" fmla="val 16667"/>
            </a:avLst>
          </a:prstGeom>
          <a:noFill/>
          <a:ln w="28575" algn="ctr">
            <a:solidFill>
              <a:schemeClr val="accent1"/>
            </a:solidFill>
            <a:miter lim="800000"/>
          </a:ln>
          <a:extLst>
            <a:ext uri="{909E8E84-426E-40DD-AFC4-6F175D3DCCD1}">
              <a14:hiddenFill xmlns:a14="http://schemas.microsoft.com/office/drawing/2010/main" xmlns="">
                <a:solidFill>
                  <a:srgbClr val="FFFFFF"/>
                </a:solidFill>
              </a14:hiddenFill>
            </a:ext>
          </a:ex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ct val="90000"/>
              </a:lnSpc>
              <a:spcBef>
                <a:spcPct val="50000"/>
              </a:spcBef>
              <a:buClr>
                <a:schemeClr val="bg1"/>
              </a:buClr>
              <a:buFont typeface="Arial" pitchFamily="34" charset="0"/>
              <a:buNone/>
            </a:pPr>
            <a:r>
              <a:rPr lang="en-US" b="1">
                <a:cs typeface="Arial" pitchFamily="34" charset="0"/>
              </a:rPr>
              <a:t>Could be Positive or Negative</a:t>
            </a:r>
            <a:br>
              <a:rPr lang="en-US" b="1">
                <a:cs typeface="Arial" pitchFamily="34" charset="0"/>
              </a:rPr>
            </a:br>
            <a:r>
              <a:rPr lang="en-US" b="1">
                <a:cs typeface="Arial" pitchFamily="34" charset="0"/>
              </a:rPr>
              <a:t>(2’s Complement)</a:t>
            </a:r>
          </a:p>
        </p:txBody>
      </p:sp>
      <p:cxnSp>
        <p:nvCxnSpPr>
          <p:cNvPr id="345121" name="AutoShape 33"/>
          <p:cNvCxnSpPr>
            <a:cxnSpLocks noChangeShapeType="1"/>
            <a:stCxn id="345112" idx="3"/>
            <a:endCxn id="51222" idx="1"/>
          </p:cNvCxnSpPr>
          <p:nvPr/>
        </p:nvCxnSpPr>
        <p:spPr bwMode="auto">
          <a:xfrm flipV="1">
            <a:off x="5701406" y="4329633"/>
            <a:ext cx="706438" cy="177800"/>
          </a:xfrm>
          <a:prstGeom prst="straightConnector1">
            <a:avLst/>
          </a:prstGeom>
          <a:noFill/>
          <a:ln w="28575">
            <a:solidFill>
              <a:srgbClr val="996633"/>
            </a:solidFill>
            <a:round/>
            <a:tailEnd type="triangle" w="lg" len="lg"/>
          </a:ln>
          <a:extLst>
            <a:ext uri="{909E8E84-426E-40DD-AFC4-6F175D3DCCD1}">
              <a14:hiddenFill xmlns:a14="http://schemas.microsoft.com/office/drawing/2010/main" xmlns="">
                <a:noFill/>
              </a14:hiddenFill>
            </a:ext>
          </a:extLst>
        </p:spPr>
      </p:cxnSp>
      <p:sp>
        <p:nvSpPr>
          <p:cNvPr id="345122" name="AutoShape 34"/>
          <p:cNvSpPr>
            <a:spLocks noChangeArrowheads="1"/>
          </p:cNvSpPr>
          <p:nvPr/>
        </p:nvSpPr>
        <p:spPr bwMode="auto">
          <a:xfrm>
            <a:off x="2447031" y="5228158"/>
            <a:ext cx="1981200" cy="900112"/>
          </a:xfrm>
          <a:prstGeom prst="wedgeRoundRectCallout">
            <a:avLst>
              <a:gd name="adj1" fmla="val 45755"/>
              <a:gd name="adj2" fmla="val -102380"/>
              <a:gd name="adj3" fmla="val 16667"/>
            </a:avLst>
          </a:prstGeom>
          <a:noFill/>
          <a:ln w="28575" algn="ctr">
            <a:solidFill>
              <a:schemeClr val="accent1"/>
            </a:solidFill>
            <a:miter lim="800000"/>
          </a:ln>
          <a:extLst>
            <a:ext uri="{909E8E84-426E-40DD-AFC4-6F175D3DCCD1}">
              <a14:hiddenFill xmlns:a14="http://schemas.microsoft.com/office/drawing/2010/main" xmlns="">
                <a:solidFill>
                  <a:srgbClr val="FFFFFF"/>
                </a:solidFill>
              </a14:hiddenFill>
            </a:ext>
          </a:ex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ct val="90000"/>
              </a:lnSpc>
              <a:spcBef>
                <a:spcPct val="50000"/>
              </a:spcBef>
              <a:buClr>
                <a:schemeClr val="bg1"/>
              </a:buClr>
              <a:buFont typeface="Arial" pitchFamily="34" charset="0"/>
              <a:buNone/>
            </a:pPr>
            <a:r>
              <a:rPr lang="en-US" b="1">
                <a:cs typeface="Arial" pitchFamily="34" charset="0"/>
              </a:rPr>
              <a:t>Usually points to the beginning of an array</a:t>
            </a:r>
          </a:p>
        </p:txBody>
      </p:sp>
      <p:sp>
        <p:nvSpPr>
          <p:cNvPr id="345123" name="Text Box 35"/>
          <p:cNvSpPr txBox="1">
            <a:spLocks noChangeArrowheads="1"/>
          </p:cNvSpPr>
          <p:nvPr/>
        </p:nvSpPr>
        <p:spPr bwMode="auto">
          <a:xfrm>
            <a:off x="6947594" y="4148658"/>
            <a:ext cx="1620837" cy="360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3175"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solidFill>
                  <a:schemeClr val="accent2"/>
                </a:solidFill>
                <a:cs typeface="Arial" pitchFamily="34" charset="0"/>
              </a:rPr>
              <a:t>0  0  0  5</a:t>
            </a:r>
          </a:p>
        </p:txBody>
      </p:sp>
      <p:sp>
        <p:nvSpPr>
          <p:cNvPr id="345124" name="Text Box 36"/>
          <p:cNvSpPr txBox="1">
            <a:spLocks noChangeArrowheads="1"/>
          </p:cNvSpPr>
          <p:nvPr/>
        </p:nvSpPr>
        <p:spPr bwMode="auto">
          <a:xfrm>
            <a:off x="6947594" y="4507433"/>
            <a:ext cx="1620837" cy="360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3175"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solidFill>
                  <a:schemeClr val="accent2"/>
                </a:solidFill>
                <a:cs typeface="Arial" pitchFamily="34" charset="0"/>
              </a:rPr>
              <a:t>0  0  1  2</a:t>
            </a:r>
          </a:p>
        </p:txBody>
      </p:sp>
      <p:sp>
        <p:nvSpPr>
          <p:cNvPr id="345125" name="Text Box 37"/>
          <p:cNvSpPr txBox="1">
            <a:spLocks noChangeArrowheads="1"/>
          </p:cNvSpPr>
          <p:nvPr/>
        </p:nvSpPr>
        <p:spPr bwMode="auto">
          <a:xfrm>
            <a:off x="6947594" y="5228158"/>
            <a:ext cx="1620837" cy="360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3175"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solidFill>
                  <a:schemeClr val="accent2"/>
                </a:solidFill>
                <a:cs typeface="Arial" pitchFamily="34" charset="0"/>
              </a:rPr>
              <a:t>0  1  0  7</a:t>
            </a:r>
          </a:p>
        </p:txBody>
      </p:sp>
      <p:sp>
        <p:nvSpPr>
          <p:cNvPr id="345126" name="Text Box 38"/>
          <p:cNvSpPr txBox="1">
            <a:spLocks noChangeArrowheads="1"/>
          </p:cNvSpPr>
          <p:nvPr/>
        </p:nvSpPr>
        <p:spPr bwMode="auto">
          <a:xfrm>
            <a:off x="6947594" y="5588520"/>
            <a:ext cx="1620837"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a14:hiddenLine>
            </a:ext>
          </a:extLst>
        </p:spPr>
        <p:txBody>
          <a:bodyPr lIns="0" tIns="0" rIns="0" bIns="0" anchor="ctr"/>
          <a:lstStyle>
            <a:defPPr>
              <a:defRPr lang="en-US"/>
            </a:defPPr>
            <a:lvl1pPr marL="3175"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algn="ctr">
              <a:lnSpc>
                <a:spcPct val="90000"/>
              </a:lnSpc>
              <a:spcBef>
                <a:spcPct val="50000"/>
              </a:spcBef>
              <a:buClr>
                <a:schemeClr val="bg1"/>
              </a:buClr>
              <a:buFont typeface="Arial" pitchFamily="34" charset="0"/>
              <a:buNone/>
            </a:pPr>
            <a:r>
              <a:rPr lang="en-US" sz="2000" b="1">
                <a:solidFill>
                  <a:schemeClr val="accent2"/>
                </a:solidFill>
                <a:cs typeface="Arial" pitchFamily="34" charset="0"/>
              </a:rPr>
              <a:t>0  0  5  9</a:t>
            </a:r>
          </a:p>
        </p:txBody>
      </p:sp>
      <p:sp>
        <p:nvSpPr>
          <p:cNvPr id="3" name="TextBox 2"/>
          <p:cNvSpPr txBox="1"/>
          <p:nvPr/>
        </p:nvSpPr>
        <p:spPr>
          <a:xfrm>
            <a:off x="251520" y="1988070"/>
            <a:ext cx="6408712"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smtClean="0">
                <a:latin typeface="Arial" pitchFamily="34" charset="0"/>
                <a:cs typeface="Arial" pitchFamily="34" charset="0"/>
              </a:rPr>
              <a:t>In this addressing mode the base register contents is considered to be a part of the</a:t>
            </a:r>
            <a:endParaRPr lang="en-IN" sz="2400">
              <a:latin typeface="Arial" pitchFamily="34" charset="0"/>
              <a:cs typeface="Arial" pitchFamily="34" charset="0"/>
            </a:endParaRPr>
          </a:p>
        </p:txBody>
      </p:sp>
      <p:sp>
        <p:nvSpPr>
          <p:cNvPr id="4" name="TextBox 3"/>
          <p:cNvSpPr txBox="1"/>
          <p:nvPr/>
        </p:nvSpPr>
        <p:spPr>
          <a:xfrm>
            <a:off x="251520" y="4145483"/>
            <a:ext cx="2016224" cy="20313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latin typeface="Arial" pitchFamily="34" charset="0"/>
                <a:cs typeface="Arial" pitchFamily="34" charset="0"/>
              </a:rPr>
              <a:t>address.  This value is added to  the  Relative address to calculate the effective address. </a:t>
            </a:r>
          </a:p>
          <a:p>
            <a:endParaRPr lang="en-IN"/>
          </a:p>
        </p:txBody>
      </p:sp>
    </p:spTree>
    <p:extLst>
      <p:ext uri="{BB962C8B-B14F-4D97-AF65-F5344CB8AC3E}">
        <p14:creationId xmlns="" val="8302623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345091">
                                            <p:txEl>
                                              <p:pRg st="0" end="0"/>
                                            </p:txEl>
                                          </p:spTgt>
                                        </p:tgtEl>
                                        <p:attrNameLst>
                                          <p:attrName>style.visibility</p:attrName>
                                        </p:attrNameLst>
                                      </p:cBhvr>
                                      <p:to>
                                        <p:strVal val="visible"/>
                                      </p:to>
                                    </p:set>
                                    <p:animEffect transition="in" filter="wipe(left)">
                                      <p:cBhvr>
                                        <p:cTn id="7" dur="500"/>
                                        <p:tgtEl>
                                          <p:spTgt spid="345091">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45091">
                                            <p:txEl>
                                              <p:pRg st="1" end="1"/>
                                            </p:txEl>
                                          </p:spTgt>
                                        </p:tgtEl>
                                        <p:attrNameLst>
                                          <p:attrName>style.visibility</p:attrName>
                                        </p:attrNameLst>
                                      </p:cBhvr>
                                      <p:to>
                                        <p:strVal val="visible"/>
                                      </p:to>
                                    </p:set>
                                    <p:animEffect transition="in" filter="wipe(left)">
                                      <p:cBhvr>
                                        <p:cTn id="11" dur="500"/>
                                        <p:tgtEl>
                                          <p:spTgt spid="345091">
                                            <p:txEl>
                                              <p:pRg st="1" end="1"/>
                                            </p:txEl>
                                          </p:spTgt>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5091">
                                            <p:txEl>
                                              <p:pRg st="2" end="2"/>
                                            </p:txEl>
                                          </p:spTgt>
                                        </p:tgtEl>
                                        <p:attrNameLst>
                                          <p:attrName>style.visibility</p:attrName>
                                        </p:attrNameLst>
                                      </p:cBhvr>
                                      <p:to>
                                        <p:strVal val="visible"/>
                                      </p:to>
                                    </p:set>
                                    <p:animEffect transition="in" filter="wipe(left)">
                                      <p:cBhvr>
                                        <p:cTn id="15" dur="500"/>
                                        <p:tgtEl>
                                          <p:spTgt spid="345091">
                                            <p:txEl>
                                              <p:pRg st="2" end="2"/>
                                            </p:txEl>
                                          </p:spTgt>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45116"/>
                                        </p:tgtEl>
                                        <p:attrNameLst>
                                          <p:attrName>style.visibility</p:attrName>
                                        </p:attrNameLst>
                                      </p:cBhvr>
                                      <p:to>
                                        <p:strVal val="visible"/>
                                      </p:to>
                                    </p:set>
                                    <p:animEffect transition="in" filter="wipe(up)">
                                      <p:cBhvr>
                                        <p:cTn id="23" dur="500"/>
                                        <p:tgtEl>
                                          <p:spTgt spid="345116"/>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45112"/>
                                        </p:tgtEl>
                                        <p:attrNameLst>
                                          <p:attrName>style.visibility</p:attrName>
                                        </p:attrNameLst>
                                      </p:cBhvr>
                                      <p:to>
                                        <p:strVal val="visible"/>
                                      </p:to>
                                    </p:set>
                                    <p:animEffect transition="in" filter="wipe(up)">
                                      <p:cBhvr>
                                        <p:cTn id="27" dur="500"/>
                                        <p:tgtEl>
                                          <p:spTgt spid="345112"/>
                                        </p:tgtEl>
                                      </p:cBhvr>
                                    </p:animEffect>
                                  </p:childTnLst>
                                </p:cTn>
                              </p:par>
                            </p:childTnLst>
                          </p:cTn>
                        </p:par>
                      </p:childTnLst>
                    </p:cTn>
                  </p:par>
                  <p:par>
                    <p:cTn id="28" fill="hold" nodeType="clickPar">
                      <p:stCondLst>
                        <p:cond delay="indefinite"/>
                        <p:cond evt="onBegin" delay="0">
                          <p:tn val="27"/>
                        </p:cond>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45122"/>
                                        </p:tgtEl>
                                        <p:attrNameLst>
                                          <p:attrName>style.visibility</p:attrName>
                                        </p:attrNameLst>
                                      </p:cBhvr>
                                      <p:to>
                                        <p:strVal val="visible"/>
                                      </p:to>
                                    </p:set>
                                    <p:animEffect transition="in" filter="wipe(up)">
                                      <p:cBhvr>
                                        <p:cTn id="32" dur="500"/>
                                        <p:tgtEl>
                                          <p:spTgt spid="345122"/>
                                        </p:tgtEl>
                                      </p:cBhvr>
                                    </p:animEffect>
                                  </p:childTnLst>
                                </p:cTn>
                              </p:par>
                            </p:childTnLst>
                          </p:cTn>
                        </p:par>
                        <p:par>
                          <p:cTn id="33" fill="hold" nodeType="afterGroup">
                            <p:stCondLst>
                              <p:cond delay="500"/>
                            </p:stCondLst>
                            <p:childTnLst>
                              <p:par>
                                <p:cTn id="34" presetID="22" presetClass="entr" presetSubtype="1" fill="hold" nodeType="afterEffect">
                                  <p:stCondLst>
                                    <p:cond delay="0"/>
                                  </p:stCondLst>
                                  <p:childTnLst>
                                    <p:set>
                                      <p:cBhvr>
                                        <p:cTn id="35" dur="1" fill="hold">
                                          <p:stCondLst>
                                            <p:cond delay="0"/>
                                          </p:stCondLst>
                                        </p:cTn>
                                        <p:tgtEl>
                                          <p:spTgt spid="345121"/>
                                        </p:tgtEl>
                                        <p:attrNameLst>
                                          <p:attrName>style.visibility</p:attrName>
                                        </p:attrNameLst>
                                      </p:cBhvr>
                                      <p:to>
                                        <p:strVal val="visible"/>
                                      </p:to>
                                    </p:set>
                                    <p:animEffect transition="in" filter="wipe(up)">
                                      <p:cBhvr>
                                        <p:cTn id="36" dur="500"/>
                                        <p:tgtEl>
                                          <p:spTgt spid="345121"/>
                                        </p:tgtEl>
                                      </p:cBhvr>
                                    </p:animEffect>
                                  </p:childTnLst>
                                </p:cTn>
                              </p:par>
                            </p:childTnLst>
                          </p:cTn>
                        </p:par>
                        <p:par>
                          <p:cTn id="37" fill="hold" nodeType="afterGroup">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345123"/>
                                        </p:tgtEl>
                                        <p:attrNameLst>
                                          <p:attrName>style.visibility</p:attrName>
                                        </p:attrNameLst>
                                      </p:cBhvr>
                                      <p:to>
                                        <p:strVal val="visible"/>
                                      </p:to>
                                    </p:set>
                                    <p:animEffect transition="in" filter="wipe(left)">
                                      <p:cBhvr>
                                        <p:cTn id="40" dur="500"/>
                                        <p:tgtEl>
                                          <p:spTgt spid="345123"/>
                                        </p:tgtEl>
                                      </p:cBhvr>
                                    </p:animEffect>
                                  </p:childTnLst>
                                </p:cTn>
                              </p:par>
                            </p:childTnLst>
                          </p:cTn>
                        </p:par>
                        <p:par>
                          <p:cTn id="41" fill="hold" nodeType="afterGroup">
                            <p:stCondLst>
                              <p:cond delay="1500"/>
                            </p:stCondLst>
                            <p:childTnLst>
                              <p:par>
                                <p:cTn id="42" presetID="22" presetClass="entr" presetSubtype="8" fill="hold" grpId="0" nodeType="afterEffect">
                                  <p:stCondLst>
                                    <p:cond delay="0"/>
                                  </p:stCondLst>
                                  <p:childTnLst>
                                    <p:set>
                                      <p:cBhvr>
                                        <p:cTn id="43" dur="1" fill="hold">
                                          <p:stCondLst>
                                            <p:cond delay="0"/>
                                          </p:stCondLst>
                                        </p:cTn>
                                        <p:tgtEl>
                                          <p:spTgt spid="345124"/>
                                        </p:tgtEl>
                                        <p:attrNameLst>
                                          <p:attrName>style.visibility</p:attrName>
                                        </p:attrNameLst>
                                      </p:cBhvr>
                                      <p:to>
                                        <p:strVal val="visible"/>
                                      </p:to>
                                    </p:set>
                                    <p:animEffect transition="in" filter="wipe(left)">
                                      <p:cBhvr>
                                        <p:cTn id="44" dur="500"/>
                                        <p:tgtEl>
                                          <p:spTgt spid="345124"/>
                                        </p:tgtEl>
                                      </p:cBhvr>
                                    </p:animEffect>
                                  </p:childTnLst>
                                </p:cTn>
                              </p:par>
                            </p:childTnLst>
                          </p:cTn>
                        </p:par>
                        <p:par>
                          <p:cTn id="45" fill="hold" nodeType="afterGroup">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345114"/>
                                        </p:tgtEl>
                                        <p:attrNameLst>
                                          <p:attrName>style.visibility</p:attrName>
                                        </p:attrNameLst>
                                      </p:cBhvr>
                                      <p:to>
                                        <p:strVal val="visible"/>
                                      </p:to>
                                    </p:set>
                                    <p:animEffect transition="in" filter="wipe(left)">
                                      <p:cBhvr>
                                        <p:cTn id="48" dur="500"/>
                                        <p:tgtEl>
                                          <p:spTgt spid="345114"/>
                                        </p:tgtEl>
                                      </p:cBhvr>
                                    </p:animEffect>
                                  </p:childTnLst>
                                </p:cTn>
                              </p:par>
                            </p:childTnLst>
                          </p:cTn>
                        </p:par>
                        <p:par>
                          <p:cTn id="49" fill="hold" nodeType="afterGroup">
                            <p:stCondLst>
                              <p:cond delay="2500"/>
                            </p:stCondLst>
                            <p:childTnLst>
                              <p:par>
                                <p:cTn id="50" presetID="22" presetClass="entr" presetSubtype="8" fill="hold" grpId="0" nodeType="afterEffect">
                                  <p:stCondLst>
                                    <p:cond delay="0"/>
                                  </p:stCondLst>
                                  <p:childTnLst>
                                    <p:set>
                                      <p:cBhvr>
                                        <p:cTn id="51" dur="1" fill="hold">
                                          <p:stCondLst>
                                            <p:cond delay="0"/>
                                          </p:stCondLst>
                                        </p:cTn>
                                        <p:tgtEl>
                                          <p:spTgt spid="345125"/>
                                        </p:tgtEl>
                                        <p:attrNameLst>
                                          <p:attrName>style.visibility</p:attrName>
                                        </p:attrNameLst>
                                      </p:cBhvr>
                                      <p:to>
                                        <p:strVal val="visible"/>
                                      </p:to>
                                    </p:set>
                                    <p:animEffect transition="in" filter="wipe(left)">
                                      <p:cBhvr>
                                        <p:cTn id="52" dur="500"/>
                                        <p:tgtEl>
                                          <p:spTgt spid="345125"/>
                                        </p:tgtEl>
                                      </p:cBhvr>
                                    </p:animEffect>
                                  </p:childTnLst>
                                </p:cTn>
                              </p:par>
                            </p:childTnLst>
                          </p:cTn>
                        </p:par>
                        <p:par>
                          <p:cTn id="53" fill="hold" nodeType="afterGroup">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345126"/>
                                        </p:tgtEl>
                                        <p:attrNameLst>
                                          <p:attrName>style.visibility</p:attrName>
                                        </p:attrNameLst>
                                      </p:cBhvr>
                                      <p:to>
                                        <p:strVal val="visible"/>
                                      </p:to>
                                    </p:set>
                                    <p:animEffect transition="in" filter="wipe(left)">
                                      <p:cBhvr>
                                        <p:cTn id="56" dur="500"/>
                                        <p:tgtEl>
                                          <p:spTgt spid="345126"/>
                                        </p:tgtEl>
                                      </p:cBhvr>
                                    </p:animEffect>
                                  </p:childTnLst>
                                </p:cTn>
                              </p:par>
                            </p:childTnLst>
                          </p:cTn>
                        </p:par>
                      </p:childTnLst>
                    </p:cTn>
                  </p:par>
                  <p:par>
                    <p:cTn id="57" fill="hold" nodeType="clickPar">
                      <p:stCondLst>
                        <p:cond delay="indefinite"/>
                        <p:cond evt="onBegin" delay="0">
                          <p:tn val="56"/>
                        </p:cond>
                      </p:stCondLst>
                      <p:childTnLst>
                        <p:par>
                          <p:cTn id="58" fill="hold" nodeType="withGroup">
                            <p:stCondLst>
                              <p:cond delay="0"/>
                            </p:stCondLst>
                            <p:childTnLst>
                              <p:par>
                                <p:cTn id="59" presetID="22" presetClass="entr" presetSubtype="1" fill="hold" nodeType="clickEffect">
                                  <p:stCondLst>
                                    <p:cond delay="0"/>
                                  </p:stCondLst>
                                  <p:childTnLst>
                                    <p:set>
                                      <p:cBhvr>
                                        <p:cTn id="60" dur="1" fill="hold">
                                          <p:stCondLst>
                                            <p:cond delay="0"/>
                                          </p:stCondLst>
                                        </p:cTn>
                                        <p:tgtEl>
                                          <p:spTgt spid="345118"/>
                                        </p:tgtEl>
                                        <p:attrNameLst>
                                          <p:attrName>style.visibility</p:attrName>
                                        </p:attrNameLst>
                                      </p:cBhvr>
                                      <p:to>
                                        <p:strVal val="visible"/>
                                      </p:to>
                                    </p:set>
                                    <p:animEffect transition="in" filter="wipe(up)">
                                      <p:cBhvr>
                                        <p:cTn id="61" dur="500"/>
                                        <p:tgtEl>
                                          <p:spTgt spid="345118"/>
                                        </p:tgtEl>
                                      </p:cBhvr>
                                    </p:animEffect>
                                  </p:childTnLst>
                                </p:cTn>
                              </p:par>
                            </p:childTnLst>
                          </p:cTn>
                        </p:par>
                        <p:par>
                          <p:cTn id="62" fill="hold" nodeType="afterGroup">
                            <p:stCondLst>
                              <p:cond delay="500"/>
                            </p:stCondLst>
                            <p:childTnLst>
                              <p:par>
                                <p:cTn id="63" presetID="22" presetClass="entr" presetSubtype="4" fill="hold" nodeType="afterEffect">
                                  <p:stCondLst>
                                    <p:cond delay="0"/>
                                  </p:stCondLst>
                                  <p:childTnLst>
                                    <p:set>
                                      <p:cBhvr>
                                        <p:cTn id="64" dur="1" fill="hold">
                                          <p:stCondLst>
                                            <p:cond delay="0"/>
                                          </p:stCondLst>
                                        </p:cTn>
                                        <p:tgtEl>
                                          <p:spTgt spid="345113"/>
                                        </p:tgtEl>
                                        <p:attrNameLst>
                                          <p:attrName>style.visibility</p:attrName>
                                        </p:attrNameLst>
                                      </p:cBhvr>
                                      <p:to>
                                        <p:strVal val="visible"/>
                                      </p:to>
                                    </p:set>
                                    <p:animEffect transition="in" filter="wipe(down)">
                                      <p:cBhvr>
                                        <p:cTn id="65" dur="500"/>
                                        <p:tgtEl>
                                          <p:spTgt spid="345113"/>
                                        </p:tgtEl>
                                      </p:cBhvr>
                                    </p:animEffect>
                                  </p:childTnLst>
                                </p:cTn>
                              </p:par>
                            </p:childTnLst>
                          </p:cTn>
                        </p:par>
                        <p:par>
                          <p:cTn id="66" fill="hold" nodeType="afterGroup">
                            <p:stCondLst>
                              <p:cond delay="1000"/>
                            </p:stCondLst>
                            <p:childTnLst>
                              <p:par>
                                <p:cTn id="67" presetID="22" presetClass="entr" presetSubtype="8" fill="hold" grpId="0" nodeType="afterEffect">
                                  <p:stCondLst>
                                    <p:cond delay="0"/>
                                  </p:stCondLst>
                                  <p:childTnLst>
                                    <p:set>
                                      <p:cBhvr>
                                        <p:cTn id="68" dur="1" fill="hold">
                                          <p:stCondLst>
                                            <p:cond delay="0"/>
                                          </p:stCondLst>
                                        </p:cTn>
                                        <p:tgtEl>
                                          <p:spTgt spid="345117"/>
                                        </p:tgtEl>
                                        <p:attrNameLst>
                                          <p:attrName>style.visibility</p:attrName>
                                        </p:attrNameLst>
                                      </p:cBhvr>
                                      <p:to>
                                        <p:strVal val="visible"/>
                                      </p:to>
                                    </p:set>
                                    <p:animEffect transition="in" filter="wipe(left)">
                                      <p:cBhvr>
                                        <p:cTn id="69" dur="500"/>
                                        <p:tgtEl>
                                          <p:spTgt spid="345117"/>
                                        </p:tgtEl>
                                      </p:cBhvr>
                                    </p:animEffect>
                                  </p:childTnLst>
                                </p:cTn>
                              </p:par>
                            </p:childTnLst>
                          </p:cTn>
                        </p:par>
                        <p:par>
                          <p:cTn id="70" fill="hold" nodeType="afterGroup">
                            <p:stCondLst>
                              <p:cond delay="1500"/>
                            </p:stCondLst>
                            <p:childTnLst>
                              <p:par>
                                <p:cTn id="71" presetID="22" presetClass="entr" presetSubtype="1" fill="hold" nodeType="afterEffect">
                                  <p:stCondLst>
                                    <p:cond delay="0"/>
                                  </p:stCondLst>
                                  <p:childTnLst>
                                    <p:set>
                                      <p:cBhvr>
                                        <p:cTn id="72" dur="1" fill="hold">
                                          <p:stCondLst>
                                            <p:cond delay="0"/>
                                          </p:stCondLst>
                                        </p:cTn>
                                        <p:tgtEl>
                                          <p:spTgt spid="345119"/>
                                        </p:tgtEl>
                                        <p:attrNameLst>
                                          <p:attrName>style.visibility</p:attrName>
                                        </p:attrNameLst>
                                      </p:cBhvr>
                                      <p:to>
                                        <p:strVal val="visible"/>
                                      </p:to>
                                    </p:set>
                                    <p:animEffect transition="in" filter="wipe(up)">
                                      <p:cBhvr>
                                        <p:cTn id="73" dur="500"/>
                                        <p:tgtEl>
                                          <p:spTgt spid="345119"/>
                                        </p:tgtEl>
                                      </p:cBhvr>
                                    </p:animEffect>
                                  </p:childTnLst>
                                </p:cTn>
                              </p:par>
                            </p:childTnLst>
                          </p:cTn>
                        </p:par>
                        <p:par>
                          <p:cTn id="74" fill="hold" nodeType="afterGroup">
                            <p:stCondLst>
                              <p:cond delay="2000"/>
                            </p:stCondLst>
                            <p:childTnLst>
                              <p:par>
                                <p:cTn id="75" presetID="3" presetClass="emph" presetSubtype="2" fill="hold" grpId="1" nodeType="afterEffect">
                                  <p:stCondLst>
                                    <p:cond delay="0"/>
                                  </p:stCondLst>
                                  <p:childTnLst>
                                    <p:animClr clrSpc="rgb" dir="cw">
                                      <p:cBhvr override="childStyle">
                                        <p:cTn id="76" dur="1000" fill="hold"/>
                                        <p:tgtEl>
                                          <p:spTgt spid="345114"/>
                                        </p:tgtEl>
                                        <p:attrNameLst>
                                          <p:attrName>style.color</p:attrName>
                                        </p:attrNameLst>
                                      </p:cBhvr>
                                      <p:to>
                                        <a:schemeClr val="accent1"/>
                                      </p:to>
                                    </p:animClr>
                                  </p:childTnLst>
                                </p:cTn>
                              </p:par>
                            </p:childTnLst>
                          </p:cTn>
                        </p:par>
                        <p:par>
                          <p:cTn id="77" fill="hold" nodeType="afterGroup">
                            <p:stCondLst>
                              <p:cond delay="3000"/>
                            </p:stCondLst>
                            <p:childTnLst>
                              <p:par>
                                <p:cTn id="78" presetID="22" presetClass="entr" presetSubtype="1" fill="hold" nodeType="afterEffect">
                                  <p:stCondLst>
                                    <p:cond delay="0"/>
                                  </p:stCondLst>
                                  <p:childTnLst>
                                    <p:set>
                                      <p:cBhvr>
                                        <p:cTn id="79" dur="1" fill="hold">
                                          <p:stCondLst>
                                            <p:cond delay="0"/>
                                          </p:stCondLst>
                                        </p:cTn>
                                        <p:tgtEl>
                                          <p:spTgt spid="345115"/>
                                        </p:tgtEl>
                                        <p:attrNameLst>
                                          <p:attrName>style.visibility</p:attrName>
                                        </p:attrNameLst>
                                      </p:cBhvr>
                                      <p:to>
                                        <p:strVal val="visible"/>
                                      </p:to>
                                    </p:set>
                                    <p:animEffect transition="in" filter="wipe(up)">
                                      <p:cBhvr>
                                        <p:cTn id="80" dur="500"/>
                                        <p:tgtEl>
                                          <p:spTgt spid="345115"/>
                                        </p:tgtEl>
                                      </p:cBhvr>
                                    </p:animEffect>
                                  </p:childTnLst>
                                </p:cTn>
                              </p:par>
                            </p:childTnLst>
                          </p:cTn>
                        </p:par>
                      </p:childTnLst>
                    </p:cTn>
                  </p:par>
                  <p:par>
                    <p:cTn id="81" fill="hold" nodeType="clickPar">
                      <p:stCondLst>
                        <p:cond delay="indefinite"/>
                        <p:cond evt="onBegin" delay="0">
                          <p:tn val="80"/>
                        </p:cond>
                      </p:stCondLst>
                      <p:childTnLst>
                        <p:par>
                          <p:cTn id="82" fill="hold" nodeType="withGroup">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345120"/>
                                        </p:tgtEl>
                                        <p:attrNameLst>
                                          <p:attrName>style.visibility</p:attrName>
                                        </p:attrNameLst>
                                      </p:cBhvr>
                                      <p:to>
                                        <p:strVal val="visible"/>
                                      </p:to>
                                    </p:set>
                                    <p:animEffect transition="in" filter="wipe(up)">
                                      <p:cBhvr>
                                        <p:cTn id="85" dur="500"/>
                                        <p:tgtEl>
                                          <p:spTgt spid="345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112" grpId="0" animBg="1"/>
      <p:bldP spid="345114" grpId="0"/>
      <p:bldP spid="345114" grpId="1"/>
      <p:bldP spid="345116" grpId="0" animBg="1"/>
      <p:bldP spid="345117" grpId="0" animBg="1"/>
      <p:bldP spid="345120" grpId="0" animBg="1"/>
      <p:bldP spid="345122" grpId="0" animBg="1"/>
      <p:bldP spid="345123" grpId="0"/>
      <p:bldP spid="345124" grpId="0"/>
      <p:bldP spid="345125" grpId="0"/>
      <p:bldP spid="345126" grpId="0"/>
    </p:bldLst>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2227" name="Rectangle 3"/>
          <p:cNvSpPr>
            <a:spLocks noGrp="1" noChangeArrowheads="1"/>
          </p:cNvSpPr>
          <p:nvPr>
            <p:ph type="body" idx="4294967295"/>
          </p:nvPr>
        </p:nvSpPr>
        <p:spPr>
          <a:xfrm>
            <a:off x="23734" y="148129"/>
            <a:ext cx="8868745" cy="688583"/>
          </a:xfrm>
        </p:spPr>
        <p:txBody>
          <a:bodyPr/>
          <a:lstStyle/>
          <a:p>
            <a:pPr eaLnBrk="1" hangingPunct="1">
              <a:lnSpc>
                <a:spcPct val="80000"/>
              </a:lnSpc>
            </a:pPr>
            <a:r>
              <a:rPr lang="en-US" altLang="zh-CN" sz="1900" smtClean="0">
                <a:ea typeface="SimSun" pitchFamily="2" charset="-122"/>
              </a:rPr>
              <a:t>The different ways in which the location of an operand is specified in an instruction are referred to as addressing modes.</a:t>
            </a:r>
          </a:p>
        </p:txBody>
      </p:sp>
      <p:grpSp>
        <p:nvGrpSpPr>
          <p:cNvPr id="3" name="Group 2"/>
          <p:cNvGrpSpPr/>
          <p:nvPr/>
        </p:nvGrpSpPr>
        <p:grpSpPr>
          <a:xfrm>
            <a:off x="395536" y="764704"/>
            <a:ext cx="8568952" cy="6048846"/>
            <a:chOff x="2209800" y="1392238"/>
            <a:chExt cx="5713413" cy="5421312"/>
          </a:xfrm>
        </p:grpSpPr>
        <p:sp>
          <p:nvSpPr>
            <p:cNvPr id="52228" name="Rectangle 4"/>
            <p:cNvSpPr>
              <a:spLocks noChangeArrowheads="1"/>
            </p:cNvSpPr>
            <p:nvPr/>
          </p:nvSpPr>
          <p:spPr bwMode="auto">
            <a:xfrm>
              <a:off x="2268538" y="1392238"/>
              <a:ext cx="5654675" cy="1587"/>
            </a:xfrm>
            <a:prstGeom prst="rect">
              <a:avLst/>
            </a:prstGeom>
            <a:solidFill>
              <a:srgbClr val="000000"/>
            </a:solidFill>
            <a:ln w="0">
              <a:solidFill>
                <a:srgbClr val="000000"/>
              </a:solidFill>
              <a:miter lim="800000"/>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p>
          </p:txBody>
        </p:sp>
        <p:sp>
          <p:nvSpPr>
            <p:cNvPr id="52229" name="Rectangle 5"/>
            <p:cNvSpPr>
              <a:spLocks noChangeArrowheads="1"/>
            </p:cNvSpPr>
            <p:nvPr/>
          </p:nvSpPr>
          <p:spPr bwMode="auto">
            <a:xfrm>
              <a:off x="2268538" y="1511300"/>
              <a:ext cx="466003"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a:solidFill>
                    <a:srgbClr val="000000"/>
                  </a:solidFill>
                  <a:latin typeface="Computer Modern" charset="0"/>
                  <a:ea typeface="SimSun" pitchFamily="2" charset="-122"/>
                </a:rPr>
                <a:t>Name</a:t>
              </a:r>
              <a:endParaRPr lang="en-US" altLang="zh-CN" sz="2000">
                <a:latin typeface="Times New Roman" pitchFamily="18" charset="0"/>
                <a:ea typeface="SimSun" pitchFamily="2" charset="-122"/>
              </a:endParaRPr>
            </a:p>
          </p:txBody>
        </p:sp>
        <p:sp>
          <p:nvSpPr>
            <p:cNvPr id="52230" name="Rectangle 6"/>
            <p:cNvSpPr>
              <a:spLocks noChangeArrowheads="1"/>
            </p:cNvSpPr>
            <p:nvPr/>
          </p:nvSpPr>
          <p:spPr bwMode="auto">
            <a:xfrm>
              <a:off x="3886200" y="1511300"/>
              <a:ext cx="87429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smtClean="0">
                  <a:solidFill>
                    <a:srgbClr val="000000"/>
                  </a:solidFill>
                  <a:latin typeface="Computer Modern" charset="0"/>
                  <a:ea typeface="SimSun" pitchFamily="2" charset="-122"/>
                </a:rPr>
                <a:t>Assembler</a:t>
              </a:r>
              <a:endParaRPr lang="en-US" altLang="zh-CN" sz="2000">
                <a:latin typeface="Times New Roman" pitchFamily="18" charset="0"/>
                <a:ea typeface="SimSun" pitchFamily="2" charset="-122"/>
              </a:endParaRPr>
            </a:p>
          </p:txBody>
        </p:sp>
        <p:sp>
          <p:nvSpPr>
            <p:cNvPr id="52232" name="Rectangle 8"/>
            <p:cNvSpPr>
              <a:spLocks noChangeArrowheads="1"/>
            </p:cNvSpPr>
            <p:nvPr/>
          </p:nvSpPr>
          <p:spPr bwMode="auto">
            <a:xfrm>
              <a:off x="4972050" y="1511300"/>
              <a:ext cx="541889"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smtClean="0">
                  <a:solidFill>
                    <a:srgbClr val="000000"/>
                  </a:solidFill>
                  <a:latin typeface="Computer Modern" charset="0"/>
                  <a:ea typeface="SimSun" pitchFamily="2" charset="-122"/>
                </a:rPr>
                <a:t>syntax</a:t>
              </a:r>
              <a:endParaRPr lang="en-US" altLang="zh-CN" sz="2000">
                <a:latin typeface="Times New Roman" pitchFamily="18" charset="0"/>
                <a:ea typeface="SimSun" pitchFamily="2" charset="-122"/>
              </a:endParaRPr>
            </a:p>
          </p:txBody>
        </p:sp>
        <p:sp>
          <p:nvSpPr>
            <p:cNvPr id="52234" name="Rectangle 10"/>
            <p:cNvSpPr>
              <a:spLocks noChangeArrowheads="1"/>
            </p:cNvSpPr>
            <p:nvPr/>
          </p:nvSpPr>
          <p:spPr bwMode="auto">
            <a:xfrm>
              <a:off x="5899150" y="1511300"/>
              <a:ext cx="941626"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a:solidFill>
                    <a:srgbClr val="000000"/>
                  </a:solidFill>
                  <a:latin typeface="Computer Modern" charset="0"/>
                  <a:ea typeface="SimSun" pitchFamily="2" charset="-122"/>
                </a:rPr>
                <a:t>Addressing</a:t>
              </a:r>
              <a:endParaRPr lang="en-US" altLang="zh-CN" sz="2000">
                <a:latin typeface="Times New Roman" pitchFamily="18" charset="0"/>
                <a:ea typeface="SimSun" pitchFamily="2" charset="-122"/>
              </a:endParaRPr>
            </a:p>
          </p:txBody>
        </p:sp>
        <p:sp>
          <p:nvSpPr>
            <p:cNvPr id="52235" name="Rectangle 11"/>
            <p:cNvSpPr>
              <a:spLocks noChangeArrowheads="1"/>
            </p:cNvSpPr>
            <p:nvPr/>
          </p:nvSpPr>
          <p:spPr bwMode="auto">
            <a:xfrm>
              <a:off x="6946900" y="1511300"/>
              <a:ext cx="674422"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a:solidFill>
                    <a:srgbClr val="000000"/>
                  </a:solidFill>
                  <a:latin typeface="Computer Modern" charset="0"/>
                  <a:ea typeface="SimSun" pitchFamily="2" charset="-122"/>
                </a:rPr>
                <a:t>function</a:t>
              </a:r>
              <a:endParaRPr lang="en-US" altLang="zh-CN" sz="2000">
                <a:latin typeface="Times New Roman" pitchFamily="18" charset="0"/>
                <a:ea typeface="SimSun" pitchFamily="2" charset="-122"/>
              </a:endParaRPr>
            </a:p>
          </p:txBody>
        </p:sp>
        <p:sp>
          <p:nvSpPr>
            <p:cNvPr id="52236" name="Rectangle 12"/>
            <p:cNvSpPr>
              <a:spLocks noChangeArrowheads="1"/>
            </p:cNvSpPr>
            <p:nvPr/>
          </p:nvSpPr>
          <p:spPr bwMode="auto">
            <a:xfrm>
              <a:off x="2268538" y="1939925"/>
              <a:ext cx="5654675" cy="1588"/>
            </a:xfrm>
            <a:prstGeom prst="rect">
              <a:avLst/>
            </a:prstGeom>
            <a:solidFill>
              <a:srgbClr val="000000"/>
            </a:solidFill>
            <a:ln w="0">
              <a:solidFill>
                <a:srgbClr val="000000"/>
              </a:solidFill>
              <a:miter lim="800000"/>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p>
          </p:txBody>
        </p:sp>
        <p:sp>
          <p:nvSpPr>
            <p:cNvPr id="52237" name="Rectangle 13"/>
            <p:cNvSpPr>
              <a:spLocks noChangeArrowheads="1"/>
            </p:cNvSpPr>
            <p:nvPr/>
          </p:nvSpPr>
          <p:spPr bwMode="auto">
            <a:xfrm>
              <a:off x="2268538" y="2019300"/>
              <a:ext cx="797335"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Immediate</a:t>
              </a:r>
              <a:endParaRPr lang="en-US" altLang="zh-CN" sz="2000">
                <a:latin typeface="Times New Roman" pitchFamily="18" charset="0"/>
                <a:ea typeface="SimSun" pitchFamily="2" charset="-122"/>
              </a:endParaRPr>
            </a:p>
          </p:txBody>
        </p:sp>
        <p:sp>
          <p:nvSpPr>
            <p:cNvPr id="52238" name="Rectangle 14"/>
            <p:cNvSpPr>
              <a:spLocks noChangeArrowheads="1"/>
            </p:cNvSpPr>
            <p:nvPr/>
          </p:nvSpPr>
          <p:spPr bwMode="auto">
            <a:xfrm>
              <a:off x="3990975" y="2019300"/>
              <a:ext cx="209488"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#V</a:t>
              </a:r>
              <a:endParaRPr lang="en-US" altLang="zh-CN" sz="2000">
                <a:latin typeface="Times New Roman" pitchFamily="18" charset="0"/>
                <a:ea typeface="SimSun" pitchFamily="2" charset="-122"/>
              </a:endParaRPr>
            </a:p>
          </p:txBody>
        </p:sp>
        <p:sp>
          <p:nvSpPr>
            <p:cNvPr id="52239" name="Rectangle 15"/>
            <p:cNvSpPr>
              <a:spLocks noChangeArrowheads="1"/>
            </p:cNvSpPr>
            <p:nvPr/>
          </p:nvSpPr>
          <p:spPr bwMode="auto">
            <a:xfrm>
              <a:off x="4217988" y="2019300"/>
              <a:ext cx="323851"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alue</a:t>
              </a:r>
              <a:endParaRPr lang="en-US" altLang="zh-CN" sz="2000">
                <a:latin typeface="Times New Roman" pitchFamily="18" charset="0"/>
                <a:ea typeface="SimSun" pitchFamily="2" charset="-122"/>
              </a:endParaRPr>
            </a:p>
          </p:txBody>
        </p:sp>
        <p:sp>
          <p:nvSpPr>
            <p:cNvPr id="52240" name="Rectangle 16"/>
            <p:cNvSpPr>
              <a:spLocks noChangeArrowheads="1"/>
            </p:cNvSpPr>
            <p:nvPr/>
          </p:nvSpPr>
          <p:spPr bwMode="auto">
            <a:xfrm>
              <a:off x="5937250" y="2019300"/>
              <a:ext cx="227658"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Op</a:t>
              </a:r>
              <a:endParaRPr lang="en-US" altLang="zh-CN" sz="2000">
                <a:latin typeface="Times New Roman" pitchFamily="18" charset="0"/>
                <a:ea typeface="SimSun" pitchFamily="2" charset="-122"/>
              </a:endParaRPr>
            </a:p>
          </p:txBody>
        </p:sp>
        <p:sp>
          <p:nvSpPr>
            <p:cNvPr id="52241" name="Rectangle 17"/>
            <p:cNvSpPr>
              <a:spLocks noChangeArrowheads="1"/>
            </p:cNvSpPr>
            <p:nvPr/>
          </p:nvSpPr>
          <p:spPr bwMode="auto">
            <a:xfrm>
              <a:off x="6216650" y="2019300"/>
              <a:ext cx="437146"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erand</a:t>
              </a:r>
              <a:endParaRPr lang="en-US" altLang="zh-CN" sz="2000">
                <a:latin typeface="Times New Roman" pitchFamily="18" charset="0"/>
                <a:ea typeface="SimSun" pitchFamily="2" charset="-122"/>
              </a:endParaRPr>
            </a:p>
          </p:txBody>
        </p:sp>
        <p:sp>
          <p:nvSpPr>
            <p:cNvPr id="52242" name="Rectangle 18"/>
            <p:cNvSpPr>
              <a:spLocks noChangeArrowheads="1"/>
            </p:cNvSpPr>
            <p:nvPr/>
          </p:nvSpPr>
          <p:spPr bwMode="auto">
            <a:xfrm>
              <a:off x="6746875" y="2028825"/>
              <a:ext cx="9940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43" name="Rectangle 19"/>
            <p:cNvSpPr>
              <a:spLocks noChangeArrowheads="1"/>
            </p:cNvSpPr>
            <p:nvPr/>
          </p:nvSpPr>
          <p:spPr bwMode="auto">
            <a:xfrm>
              <a:off x="6911975" y="2028825"/>
              <a:ext cx="114364"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V</a:t>
              </a:r>
              <a:endParaRPr lang="en-US" altLang="zh-CN" sz="2000">
                <a:latin typeface="Times New Roman" pitchFamily="18" charset="0"/>
                <a:ea typeface="SimSun" pitchFamily="2" charset="-122"/>
              </a:endParaRPr>
            </a:p>
          </p:txBody>
        </p:sp>
        <p:sp>
          <p:nvSpPr>
            <p:cNvPr id="52244" name="Rectangle 20"/>
            <p:cNvSpPr>
              <a:spLocks noChangeArrowheads="1"/>
            </p:cNvSpPr>
            <p:nvPr/>
          </p:nvSpPr>
          <p:spPr bwMode="auto">
            <a:xfrm>
              <a:off x="7029450" y="2028825"/>
              <a:ext cx="323851"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alue</a:t>
              </a:r>
              <a:endParaRPr lang="en-US" altLang="zh-CN" sz="2000">
                <a:latin typeface="Times New Roman" pitchFamily="18" charset="0"/>
                <a:ea typeface="SimSun" pitchFamily="2" charset="-122"/>
              </a:endParaRPr>
            </a:p>
          </p:txBody>
        </p:sp>
        <p:sp>
          <p:nvSpPr>
            <p:cNvPr id="52245" name="Rectangle 21"/>
            <p:cNvSpPr>
              <a:spLocks noChangeArrowheads="1"/>
            </p:cNvSpPr>
            <p:nvPr/>
          </p:nvSpPr>
          <p:spPr bwMode="auto">
            <a:xfrm>
              <a:off x="2268538" y="2390775"/>
              <a:ext cx="637013"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Register</a:t>
              </a:r>
              <a:endParaRPr lang="en-US" altLang="zh-CN" sz="2000">
                <a:latin typeface="Times New Roman" pitchFamily="18" charset="0"/>
                <a:ea typeface="SimSun" pitchFamily="2" charset="-122"/>
              </a:endParaRPr>
            </a:p>
          </p:txBody>
        </p:sp>
        <p:sp>
          <p:nvSpPr>
            <p:cNvPr id="52246" name="Rectangle 22"/>
            <p:cNvSpPr>
              <a:spLocks noChangeArrowheads="1"/>
            </p:cNvSpPr>
            <p:nvPr/>
          </p:nvSpPr>
          <p:spPr bwMode="auto">
            <a:xfrm>
              <a:off x="3990975" y="2390775"/>
              <a:ext cx="123982"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247" name="Rectangle 23"/>
            <p:cNvSpPr>
              <a:spLocks noChangeArrowheads="1"/>
            </p:cNvSpPr>
            <p:nvPr/>
          </p:nvSpPr>
          <p:spPr bwMode="auto">
            <a:xfrm>
              <a:off x="4146550" y="2390775"/>
              <a:ext cx="38477"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248" name="Rectangle 24"/>
            <p:cNvSpPr>
              <a:spLocks noChangeArrowheads="1"/>
            </p:cNvSpPr>
            <p:nvPr/>
          </p:nvSpPr>
          <p:spPr bwMode="auto">
            <a:xfrm>
              <a:off x="5946775" y="2390775"/>
              <a:ext cx="228726"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EA</a:t>
              </a:r>
              <a:endParaRPr lang="en-US" altLang="zh-CN" sz="2000">
                <a:latin typeface="Times New Roman" pitchFamily="18" charset="0"/>
                <a:ea typeface="SimSun" pitchFamily="2" charset="-122"/>
              </a:endParaRPr>
            </a:p>
          </p:txBody>
        </p:sp>
        <p:sp>
          <p:nvSpPr>
            <p:cNvPr id="52249" name="Rectangle 25"/>
            <p:cNvSpPr>
              <a:spLocks noChangeArrowheads="1"/>
            </p:cNvSpPr>
            <p:nvPr/>
          </p:nvSpPr>
          <p:spPr bwMode="auto">
            <a:xfrm>
              <a:off x="6261100" y="2390775"/>
              <a:ext cx="9940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50" name="Rectangle 26"/>
            <p:cNvSpPr>
              <a:spLocks noChangeArrowheads="1"/>
            </p:cNvSpPr>
            <p:nvPr/>
          </p:nvSpPr>
          <p:spPr bwMode="auto">
            <a:xfrm>
              <a:off x="6477000" y="2390775"/>
              <a:ext cx="123982"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251" name="Rectangle 27"/>
            <p:cNvSpPr>
              <a:spLocks noChangeArrowheads="1"/>
            </p:cNvSpPr>
            <p:nvPr/>
          </p:nvSpPr>
          <p:spPr bwMode="auto">
            <a:xfrm>
              <a:off x="6613525" y="2390775"/>
              <a:ext cx="38477"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252" name="Rectangle 28"/>
            <p:cNvSpPr>
              <a:spLocks noChangeArrowheads="1"/>
            </p:cNvSpPr>
            <p:nvPr/>
          </p:nvSpPr>
          <p:spPr bwMode="auto">
            <a:xfrm>
              <a:off x="2268538" y="2782888"/>
              <a:ext cx="665871"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Absolute</a:t>
              </a:r>
              <a:endParaRPr lang="en-US" altLang="zh-CN" sz="2000">
                <a:latin typeface="Times New Roman" pitchFamily="18" charset="0"/>
                <a:ea typeface="SimSun" pitchFamily="2" charset="-122"/>
              </a:endParaRPr>
            </a:p>
          </p:txBody>
        </p:sp>
        <p:sp>
          <p:nvSpPr>
            <p:cNvPr id="52253" name="Rectangle 29"/>
            <p:cNvSpPr>
              <a:spLocks noChangeArrowheads="1"/>
            </p:cNvSpPr>
            <p:nvPr/>
          </p:nvSpPr>
          <p:spPr bwMode="auto">
            <a:xfrm>
              <a:off x="3033713" y="2782888"/>
              <a:ext cx="560059"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(Direct)</a:t>
              </a:r>
              <a:endParaRPr lang="en-US" altLang="zh-CN" sz="2000">
                <a:latin typeface="Times New Roman" pitchFamily="18" charset="0"/>
                <a:ea typeface="SimSun" pitchFamily="2" charset="-122"/>
              </a:endParaRPr>
            </a:p>
          </p:txBody>
        </p:sp>
        <p:sp>
          <p:nvSpPr>
            <p:cNvPr id="52254" name="Rectangle 30"/>
            <p:cNvSpPr>
              <a:spLocks noChangeArrowheads="1"/>
            </p:cNvSpPr>
            <p:nvPr/>
          </p:nvSpPr>
          <p:spPr bwMode="auto">
            <a:xfrm>
              <a:off x="3990975" y="2782888"/>
              <a:ext cx="35164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LOC</a:t>
              </a:r>
              <a:endParaRPr lang="en-US" altLang="zh-CN" sz="2000">
                <a:latin typeface="Times New Roman" pitchFamily="18" charset="0"/>
                <a:ea typeface="SimSun" pitchFamily="2" charset="-122"/>
              </a:endParaRPr>
            </a:p>
          </p:txBody>
        </p:sp>
        <p:sp>
          <p:nvSpPr>
            <p:cNvPr id="52255" name="Rectangle 31"/>
            <p:cNvSpPr>
              <a:spLocks noChangeArrowheads="1"/>
            </p:cNvSpPr>
            <p:nvPr/>
          </p:nvSpPr>
          <p:spPr bwMode="auto">
            <a:xfrm>
              <a:off x="5946775" y="2782888"/>
              <a:ext cx="228726"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EA</a:t>
              </a:r>
              <a:endParaRPr lang="en-US" altLang="zh-CN" sz="2000">
                <a:latin typeface="Times New Roman" pitchFamily="18" charset="0"/>
                <a:ea typeface="SimSun" pitchFamily="2" charset="-122"/>
              </a:endParaRPr>
            </a:p>
          </p:txBody>
        </p:sp>
        <p:sp>
          <p:nvSpPr>
            <p:cNvPr id="52256" name="Rectangle 32"/>
            <p:cNvSpPr>
              <a:spLocks noChangeArrowheads="1"/>
            </p:cNvSpPr>
            <p:nvPr/>
          </p:nvSpPr>
          <p:spPr bwMode="auto">
            <a:xfrm>
              <a:off x="6261100" y="2782888"/>
              <a:ext cx="9940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57" name="Rectangle 33"/>
            <p:cNvSpPr>
              <a:spLocks noChangeArrowheads="1"/>
            </p:cNvSpPr>
            <p:nvPr/>
          </p:nvSpPr>
          <p:spPr bwMode="auto">
            <a:xfrm>
              <a:off x="6477000" y="2782888"/>
              <a:ext cx="35164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LOC</a:t>
              </a:r>
              <a:endParaRPr lang="en-US" altLang="zh-CN" sz="2000">
                <a:latin typeface="Times New Roman" pitchFamily="18" charset="0"/>
                <a:ea typeface="SimSun" pitchFamily="2" charset="-122"/>
              </a:endParaRPr>
            </a:p>
          </p:txBody>
        </p:sp>
        <p:sp>
          <p:nvSpPr>
            <p:cNvPr id="52258" name="Rectangle 34"/>
            <p:cNvSpPr>
              <a:spLocks noChangeArrowheads="1"/>
            </p:cNvSpPr>
            <p:nvPr/>
          </p:nvSpPr>
          <p:spPr bwMode="auto">
            <a:xfrm>
              <a:off x="2268538" y="3173413"/>
              <a:ext cx="560059"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Indirect</a:t>
              </a:r>
              <a:endParaRPr lang="en-US" altLang="zh-CN" sz="2000">
                <a:latin typeface="Times New Roman" pitchFamily="18" charset="0"/>
                <a:ea typeface="SimSun" pitchFamily="2" charset="-122"/>
              </a:endParaRPr>
            </a:p>
          </p:txBody>
        </p:sp>
        <p:sp>
          <p:nvSpPr>
            <p:cNvPr id="52259" name="Rectangle 35"/>
            <p:cNvSpPr>
              <a:spLocks noChangeArrowheads="1"/>
            </p:cNvSpPr>
            <p:nvPr/>
          </p:nvSpPr>
          <p:spPr bwMode="auto">
            <a:xfrm>
              <a:off x="3990975" y="3173413"/>
              <a:ext cx="18063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260" name="Rectangle 36"/>
            <p:cNvSpPr>
              <a:spLocks noChangeArrowheads="1"/>
            </p:cNvSpPr>
            <p:nvPr/>
          </p:nvSpPr>
          <p:spPr bwMode="auto">
            <a:xfrm>
              <a:off x="4205288" y="3173413"/>
              <a:ext cx="38477"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261" name="Rectangle 37"/>
            <p:cNvSpPr>
              <a:spLocks noChangeArrowheads="1"/>
            </p:cNvSpPr>
            <p:nvPr/>
          </p:nvSpPr>
          <p:spPr bwMode="auto">
            <a:xfrm>
              <a:off x="4284663" y="3173413"/>
              <a:ext cx="56648"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62" name="Rectangle 38"/>
            <p:cNvSpPr>
              <a:spLocks noChangeArrowheads="1"/>
            </p:cNvSpPr>
            <p:nvPr/>
          </p:nvSpPr>
          <p:spPr bwMode="auto">
            <a:xfrm>
              <a:off x="5946775" y="3173413"/>
              <a:ext cx="228726"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EA</a:t>
              </a:r>
              <a:endParaRPr lang="en-US" altLang="zh-CN" sz="2000">
                <a:latin typeface="Times New Roman" pitchFamily="18" charset="0"/>
                <a:ea typeface="SimSun" pitchFamily="2" charset="-122"/>
              </a:endParaRPr>
            </a:p>
          </p:txBody>
        </p:sp>
        <p:sp>
          <p:nvSpPr>
            <p:cNvPr id="52263" name="Rectangle 39"/>
            <p:cNvSpPr>
              <a:spLocks noChangeArrowheads="1"/>
            </p:cNvSpPr>
            <p:nvPr/>
          </p:nvSpPr>
          <p:spPr bwMode="auto">
            <a:xfrm>
              <a:off x="6261100" y="3173413"/>
              <a:ext cx="9940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64" name="Rectangle 40"/>
            <p:cNvSpPr>
              <a:spLocks noChangeArrowheads="1"/>
            </p:cNvSpPr>
            <p:nvPr/>
          </p:nvSpPr>
          <p:spPr bwMode="auto">
            <a:xfrm>
              <a:off x="6477000" y="3173413"/>
              <a:ext cx="17101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265" name="Rectangle 41"/>
            <p:cNvSpPr>
              <a:spLocks noChangeArrowheads="1"/>
            </p:cNvSpPr>
            <p:nvPr/>
          </p:nvSpPr>
          <p:spPr bwMode="auto">
            <a:xfrm>
              <a:off x="6672263" y="3173413"/>
              <a:ext cx="38477"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266" name="Rectangle 42"/>
            <p:cNvSpPr>
              <a:spLocks noChangeArrowheads="1"/>
            </p:cNvSpPr>
            <p:nvPr/>
          </p:nvSpPr>
          <p:spPr bwMode="auto">
            <a:xfrm>
              <a:off x="6750050" y="3173413"/>
              <a:ext cx="47028"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67" name="Rectangle 43"/>
            <p:cNvSpPr>
              <a:spLocks noChangeArrowheads="1"/>
            </p:cNvSpPr>
            <p:nvPr/>
          </p:nvSpPr>
          <p:spPr bwMode="auto">
            <a:xfrm>
              <a:off x="3990975" y="3408363"/>
              <a:ext cx="464935"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(LOC)</a:t>
              </a:r>
              <a:endParaRPr lang="en-US" altLang="zh-CN" sz="2000">
                <a:latin typeface="Times New Roman" pitchFamily="18" charset="0"/>
                <a:ea typeface="SimSun" pitchFamily="2" charset="-122"/>
              </a:endParaRPr>
            </a:p>
          </p:txBody>
        </p:sp>
        <p:sp>
          <p:nvSpPr>
            <p:cNvPr id="52268" name="Rectangle 44"/>
            <p:cNvSpPr>
              <a:spLocks noChangeArrowheads="1"/>
            </p:cNvSpPr>
            <p:nvPr/>
          </p:nvSpPr>
          <p:spPr bwMode="auto">
            <a:xfrm>
              <a:off x="5946775" y="3408363"/>
              <a:ext cx="228726"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EA</a:t>
              </a:r>
              <a:endParaRPr lang="en-US" altLang="zh-CN" sz="2000">
                <a:latin typeface="Times New Roman" pitchFamily="18" charset="0"/>
                <a:ea typeface="SimSun" pitchFamily="2" charset="-122"/>
              </a:endParaRPr>
            </a:p>
          </p:txBody>
        </p:sp>
        <p:sp>
          <p:nvSpPr>
            <p:cNvPr id="52269" name="Rectangle 45"/>
            <p:cNvSpPr>
              <a:spLocks noChangeArrowheads="1"/>
            </p:cNvSpPr>
            <p:nvPr/>
          </p:nvSpPr>
          <p:spPr bwMode="auto">
            <a:xfrm>
              <a:off x="6261100" y="3408363"/>
              <a:ext cx="9940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70" name="Rectangle 46"/>
            <p:cNvSpPr>
              <a:spLocks noChangeArrowheads="1"/>
            </p:cNvSpPr>
            <p:nvPr/>
          </p:nvSpPr>
          <p:spPr bwMode="auto">
            <a:xfrm>
              <a:off x="6477000" y="3408363"/>
              <a:ext cx="445696"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[LOC]</a:t>
              </a:r>
              <a:endParaRPr lang="en-US" altLang="zh-CN" sz="2000">
                <a:latin typeface="Times New Roman" pitchFamily="18" charset="0"/>
                <a:ea typeface="SimSun" pitchFamily="2" charset="-122"/>
              </a:endParaRPr>
            </a:p>
          </p:txBody>
        </p:sp>
        <p:sp>
          <p:nvSpPr>
            <p:cNvPr id="52271" name="Rectangle 47"/>
            <p:cNvSpPr>
              <a:spLocks noChangeArrowheads="1"/>
            </p:cNvSpPr>
            <p:nvPr/>
          </p:nvSpPr>
          <p:spPr bwMode="auto">
            <a:xfrm>
              <a:off x="2268538" y="3779838"/>
              <a:ext cx="417907"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Index</a:t>
              </a:r>
              <a:endParaRPr lang="en-US" altLang="zh-CN" sz="2000">
                <a:latin typeface="Times New Roman" pitchFamily="18" charset="0"/>
                <a:ea typeface="SimSun" pitchFamily="2" charset="-122"/>
              </a:endParaRPr>
            </a:p>
          </p:txBody>
        </p:sp>
        <p:sp>
          <p:nvSpPr>
            <p:cNvPr id="52272" name="Rectangle 48"/>
            <p:cNvSpPr>
              <a:spLocks noChangeArrowheads="1"/>
            </p:cNvSpPr>
            <p:nvPr/>
          </p:nvSpPr>
          <p:spPr bwMode="auto">
            <a:xfrm>
              <a:off x="3990975" y="3779838"/>
              <a:ext cx="294993"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X(R</a:t>
              </a:r>
              <a:endParaRPr lang="en-US" altLang="zh-CN" sz="2000">
                <a:latin typeface="Times New Roman" pitchFamily="18" charset="0"/>
                <a:ea typeface="SimSun" pitchFamily="2" charset="-122"/>
              </a:endParaRPr>
            </a:p>
          </p:txBody>
        </p:sp>
        <p:sp>
          <p:nvSpPr>
            <p:cNvPr id="52273" name="Rectangle 49"/>
            <p:cNvSpPr>
              <a:spLocks noChangeArrowheads="1"/>
            </p:cNvSpPr>
            <p:nvPr/>
          </p:nvSpPr>
          <p:spPr bwMode="auto">
            <a:xfrm>
              <a:off x="4343400" y="3779838"/>
              <a:ext cx="38477"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274" name="Rectangle 50"/>
            <p:cNvSpPr>
              <a:spLocks noChangeArrowheads="1"/>
            </p:cNvSpPr>
            <p:nvPr/>
          </p:nvSpPr>
          <p:spPr bwMode="auto">
            <a:xfrm>
              <a:off x="4402138" y="3779838"/>
              <a:ext cx="56648"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75" name="Rectangle 51"/>
            <p:cNvSpPr>
              <a:spLocks noChangeArrowheads="1"/>
            </p:cNvSpPr>
            <p:nvPr/>
          </p:nvSpPr>
          <p:spPr bwMode="auto">
            <a:xfrm>
              <a:off x="5946775" y="3779838"/>
              <a:ext cx="228726"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EA</a:t>
              </a:r>
              <a:endParaRPr lang="en-US" altLang="zh-CN" sz="2000">
                <a:latin typeface="Times New Roman" pitchFamily="18" charset="0"/>
                <a:ea typeface="SimSun" pitchFamily="2" charset="-122"/>
              </a:endParaRPr>
            </a:p>
          </p:txBody>
        </p:sp>
        <p:sp>
          <p:nvSpPr>
            <p:cNvPr id="52276" name="Rectangle 52"/>
            <p:cNvSpPr>
              <a:spLocks noChangeArrowheads="1"/>
            </p:cNvSpPr>
            <p:nvPr/>
          </p:nvSpPr>
          <p:spPr bwMode="auto">
            <a:xfrm>
              <a:off x="6261100" y="3779838"/>
              <a:ext cx="9940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77" name="Rectangle 53"/>
            <p:cNvSpPr>
              <a:spLocks noChangeArrowheads="1"/>
            </p:cNvSpPr>
            <p:nvPr/>
          </p:nvSpPr>
          <p:spPr bwMode="auto">
            <a:xfrm>
              <a:off x="6477000" y="3779838"/>
              <a:ext cx="17101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278" name="Rectangle 54"/>
            <p:cNvSpPr>
              <a:spLocks noChangeArrowheads="1"/>
            </p:cNvSpPr>
            <p:nvPr/>
          </p:nvSpPr>
          <p:spPr bwMode="auto">
            <a:xfrm>
              <a:off x="6672263" y="3779838"/>
              <a:ext cx="38477"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279" name="Rectangle 55"/>
            <p:cNvSpPr>
              <a:spLocks noChangeArrowheads="1"/>
            </p:cNvSpPr>
            <p:nvPr/>
          </p:nvSpPr>
          <p:spPr bwMode="auto">
            <a:xfrm>
              <a:off x="6750050" y="3779838"/>
              <a:ext cx="47028"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80" name="Rectangle 56"/>
            <p:cNvSpPr>
              <a:spLocks noChangeArrowheads="1"/>
            </p:cNvSpPr>
            <p:nvPr/>
          </p:nvSpPr>
          <p:spPr bwMode="auto">
            <a:xfrm>
              <a:off x="6867525" y="3779838"/>
              <a:ext cx="9940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81" name="Rectangle 57"/>
            <p:cNvSpPr>
              <a:spLocks noChangeArrowheads="1"/>
            </p:cNvSpPr>
            <p:nvPr/>
          </p:nvSpPr>
          <p:spPr bwMode="auto">
            <a:xfrm>
              <a:off x="7054850" y="3779838"/>
              <a:ext cx="114364"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X</a:t>
              </a:r>
              <a:endParaRPr lang="en-US" altLang="zh-CN" sz="2000">
                <a:latin typeface="Times New Roman" pitchFamily="18" charset="0"/>
                <a:ea typeface="SimSun" pitchFamily="2" charset="-122"/>
              </a:endParaRPr>
            </a:p>
          </p:txBody>
        </p:sp>
        <p:sp>
          <p:nvSpPr>
            <p:cNvPr id="52282" name="Rectangle 58"/>
            <p:cNvSpPr>
              <a:spLocks noChangeArrowheads="1"/>
            </p:cNvSpPr>
            <p:nvPr/>
          </p:nvSpPr>
          <p:spPr bwMode="auto">
            <a:xfrm>
              <a:off x="2268538" y="4171950"/>
              <a:ext cx="390118"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Base</a:t>
              </a:r>
              <a:endParaRPr lang="en-US" altLang="zh-CN" sz="2000">
                <a:latin typeface="Times New Roman" pitchFamily="18" charset="0"/>
                <a:ea typeface="SimSun" pitchFamily="2" charset="-122"/>
              </a:endParaRPr>
            </a:p>
          </p:txBody>
        </p:sp>
        <p:sp>
          <p:nvSpPr>
            <p:cNvPr id="52283" name="Rectangle 59"/>
            <p:cNvSpPr>
              <a:spLocks noChangeArrowheads="1"/>
            </p:cNvSpPr>
            <p:nvPr/>
          </p:nvSpPr>
          <p:spPr bwMode="auto">
            <a:xfrm>
              <a:off x="2717800" y="4171950"/>
              <a:ext cx="304612"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with</a:t>
              </a:r>
              <a:endParaRPr lang="en-US" altLang="zh-CN" sz="2000">
                <a:latin typeface="Times New Roman" pitchFamily="18" charset="0"/>
                <a:ea typeface="SimSun" pitchFamily="2" charset="-122"/>
              </a:endParaRPr>
            </a:p>
          </p:txBody>
        </p:sp>
        <p:sp>
          <p:nvSpPr>
            <p:cNvPr id="52284" name="Rectangle 60"/>
            <p:cNvSpPr>
              <a:spLocks noChangeArrowheads="1"/>
            </p:cNvSpPr>
            <p:nvPr/>
          </p:nvSpPr>
          <p:spPr bwMode="auto">
            <a:xfrm>
              <a:off x="3130550" y="4171950"/>
              <a:ext cx="409356"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index</a:t>
              </a:r>
              <a:endParaRPr lang="en-US" altLang="zh-CN" sz="2000">
                <a:latin typeface="Times New Roman" pitchFamily="18" charset="0"/>
                <a:ea typeface="SimSun" pitchFamily="2" charset="-122"/>
              </a:endParaRPr>
            </a:p>
          </p:txBody>
        </p:sp>
        <p:sp>
          <p:nvSpPr>
            <p:cNvPr id="52285" name="Rectangle 61"/>
            <p:cNvSpPr>
              <a:spLocks noChangeArrowheads="1"/>
            </p:cNvSpPr>
            <p:nvPr/>
          </p:nvSpPr>
          <p:spPr bwMode="auto">
            <a:xfrm>
              <a:off x="3990975" y="4171950"/>
              <a:ext cx="18063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286" name="Rectangle 62"/>
            <p:cNvSpPr>
              <a:spLocks noChangeArrowheads="1"/>
            </p:cNvSpPr>
            <p:nvPr/>
          </p:nvSpPr>
          <p:spPr bwMode="auto">
            <a:xfrm>
              <a:off x="4205288" y="4171950"/>
              <a:ext cx="38477"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287" name="Rectangle 63"/>
            <p:cNvSpPr>
              <a:spLocks noChangeArrowheads="1"/>
            </p:cNvSpPr>
            <p:nvPr/>
          </p:nvSpPr>
          <p:spPr bwMode="auto">
            <a:xfrm>
              <a:off x="4284663" y="4171950"/>
              <a:ext cx="17101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288" name="Rectangle 64"/>
            <p:cNvSpPr>
              <a:spLocks noChangeArrowheads="1"/>
            </p:cNvSpPr>
            <p:nvPr/>
          </p:nvSpPr>
          <p:spPr bwMode="auto">
            <a:xfrm>
              <a:off x="4479925" y="4171950"/>
              <a:ext cx="38477"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a:solidFill>
                    <a:srgbClr val="000000"/>
                  </a:solidFill>
                  <a:latin typeface="Computer Modern" charset="0"/>
                  <a:ea typeface="SimSun" pitchFamily="2" charset="-122"/>
                </a:rPr>
                <a:t>j</a:t>
              </a:r>
              <a:endParaRPr lang="en-US" altLang="zh-CN" sz="2000" i="1">
                <a:latin typeface="Times New Roman" pitchFamily="18" charset="0"/>
                <a:ea typeface="SimSun" pitchFamily="2" charset="-122"/>
              </a:endParaRPr>
            </a:p>
          </p:txBody>
        </p:sp>
        <p:sp>
          <p:nvSpPr>
            <p:cNvPr id="52289" name="Rectangle 65"/>
            <p:cNvSpPr>
              <a:spLocks noChangeArrowheads="1"/>
            </p:cNvSpPr>
            <p:nvPr/>
          </p:nvSpPr>
          <p:spPr bwMode="auto">
            <a:xfrm>
              <a:off x="4576763" y="4171950"/>
              <a:ext cx="56648"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90" name="Rectangle 66"/>
            <p:cNvSpPr>
              <a:spLocks noChangeArrowheads="1"/>
            </p:cNvSpPr>
            <p:nvPr/>
          </p:nvSpPr>
          <p:spPr bwMode="auto">
            <a:xfrm>
              <a:off x="5946775" y="4171950"/>
              <a:ext cx="228726"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EA</a:t>
              </a:r>
              <a:endParaRPr lang="en-US" altLang="zh-CN" sz="2000">
                <a:latin typeface="Times New Roman" pitchFamily="18" charset="0"/>
                <a:ea typeface="SimSun" pitchFamily="2" charset="-122"/>
              </a:endParaRPr>
            </a:p>
          </p:txBody>
        </p:sp>
        <p:sp>
          <p:nvSpPr>
            <p:cNvPr id="52291" name="Rectangle 67"/>
            <p:cNvSpPr>
              <a:spLocks noChangeArrowheads="1"/>
            </p:cNvSpPr>
            <p:nvPr/>
          </p:nvSpPr>
          <p:spPr bwMode="auto">
            <a:xfrm>
              <a:off x="6261100" y="4171950"/>
              <a:ext cx="9940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92" name="Rectangle 68"/>
            <p:cNvSpPr>
              <a:spLocks noChangeArrowheads="1"/>
            </p:cNvSpPr>
            <p:nvPr/>
          </p:nvSpPr>
          <p:spPr bwMode="auto">
            <a:xfrm>
              <a:off x="6477000" y="4171950"/>
              <a:ext cx="17101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293" name="Rectangle 69"/>
            <p:cNvSpPr>
              <a:spLocks noChangeArrowheads="1"/>
            </p:cNvSpPr>
            <p:nvPr/>
          </p:nvSpPr>
          <p:spPr bwMode="auto">
            <a:xfrm>
              <a:off x="6672263" y="4171950"/>
              <a:ext cx="38477"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294" name="Rectangle 70"/>
            <p:cNvSpPr>
              <a:spLocks noChangeArrowheads="1"/>
            </p:cNvSpPr>
            <p:nvPr/>
          </p:nvSpPr>
          <p:spPr bwMode="auto">
            <a:xfrm>
              <a:off x="6750050" y="4171950"/>
              <a:ext cx="47028"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95" name="Rectangle 71"/>
            <p:cNvSpPr>
              <a:spLocks noChangeArrowheads="1"/>
            </p:cNvSpPr>
            <p:nvPr/>
          </p:nvSpPr>
          <p:spPr bwMode="auto">
            <a:xfrm>
              <a:off x="6867525" y="4171950"/>
              <a:ext cx="9940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96" name="Rectangle 72"/>
            <p:cNvSpPr>
              <a:spLocks noChangeArrowheads="1"/>
            </p:cNvSpPr>
            <p:nvPr/>
          </p:nvSpPr>
          <p:spPr bwMode="auto">
            <a:xfrm>
              <a:off x="7054850" y="4171950"/>
              <a:ext cx="17101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297" name="Rectangle 73"/>
            <p:cNvSpPr>
              <a:spLocks noChangeArrowheads="1"/>
            </p:cNvSpPr>
            <p:nvPr/>
          </p:nvSpPr>
          <p:spPr bwMode="auto">
            <a:xfrm>
              <a:off x="7250113" y="4171950"/>
              <a:ext cx="38477"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a:solidFill>
                    <a:srgbClr val="000000"/>
                  </a:solidFill>
                  <a:latin typeface="Computer Modern" charset="0"/>
                  <a:ea typeface="SimSun" pitchFamily="2" charset="-122"/>
                </a:rPr>
                <a:t>j</a:t>
              </a:r>
              <a:endParaRPr lang="en-US" altLang="zh-CN" sz="2000" i="1">
                <a:latin typeface="Times New Roman" pitchFamily="18" charset="0"/>
                <a:ea typeface="SimSun" pitchFamily="2" charset="-122"/>
              </a:endParaRPr>
            </a:p>
          </p:txBody>
        </p:sp>
        <p:sp>
          <p:nvSpPr>
            <p:cNvPr id="52298" name="Rectangle 74"/>
            <p:cNvSpPr>
              <a:spLocks noChangeArrowheads="1"/>
            </p:cNvSpPr>
            <p:nvPr/>
          </p:nvSpPr>
          <p:spPr bwMode="auto">
            <a:xfrm>
              <a:off x="7327900" y="4171950"/>
              <a:ext cx="47028"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99" name="Rectangle 75"/>
            <p:cNvSpPr>
              <a:spLocks noChangeArrowheads="1"/>
            </p:cNvSpPr>
            <p:nvPr/>
          </p:nvSpPr>
          <p:spPr bwMode="auto">
            <a:xfrm>
              <a:off x="2268538" y="4543425"/>
              <a:ext cx="390118"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Base</a:t>
              </a:r>
              <a:endParaRPr lang="en-US" altLang="zh-CN" sz="2000">
                <a:latin typeface="Times New Roman" pitchFamily="18" charset="0"/>
                <a:ea typeface="SimSun" pitchFamily="2" charset="-122"/>
              </a:endParaRPr>
            </a:p>
          </p:txBody>
        </p:sp>
        <p:sp>
          <p:nvSpPr>
            <p:cNvPr id="52300" name="Rectangle 76"/>
            <p:cNvSpPr>
              <a:spLocks noChangeArrowheads="1"/>
            </p:cNvSpPr>
            <p:nvPr/>
          </p:nvSpPr>
          <p:spPr bwMode="auto">
            <a:xfrm>
              <a:off x="2717800" y="4543425"/>
              <a:ext cx="304612"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with</a:t>
              </a:r>
              <a:endParaRPr lang="en-US" altLang="zh-CN" sz="2000">
                <a:latin typeface="Times New Roman" pitchFamily="18" charset="0"/>
                <a:ea typeface="SimSun" pitchFamily="2" charset="-122"/>
              </a:endParaRPr>
            </a:p>
          </p:txBody>
        </p:sp>
        <p:sp>
          <p:nvSpPr>
            <p:cNvPr id="52301" name="Rectangle 77"/>
            <p:cNvSpPr>
              <a:spLocks noChangeArrowheads="1"/>
            </p:cNvSpPr>
            <p:nvPr/>
          </p:nvSpPr>
          <p:spPr bwMode="auto">
            <a:xfrm>
              <a:off x="3130550" y="4543425"/>
              <a:ext cx="409356"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index</a:t>
              </a:r>
              <a:endParaRPr lang="en-US" altLang="zh-CN" sz="2000">
                <a:latin typeface="Times New Roman" pitchFamily="18" charset="0"/>
                <a:ea typeface="SimSun" pitchFamily="2" charset="-122"/>
              </a:endParaRPr>
            </a:p>
          </p:txBody>
        </p:sp>
        <p:sp>
          <p:nvSpPr>
            <p:cNvPr id="52302" name="Rectangle 78"/>
            <p:cNvSpPr>
              <a:spLocks noChangeArrowheads="1"/>
            </p:cNvSpPr>
            <p:nvPr/>
          </p:nvSpPr>
          <p:spPr bwMode="auto">
            <a:xfrm>
              <a:off x="3990975" y="4543425"/>
              <a:ext cx="294993"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X(R</a:t>
              </a:r>
              <a:endParaRPr lang="en-US" altLang="zh-CN" sz="2000">
                <a:latin typeface="Times New Roman" pitchFamily="18" charset="0"/>
                <a:ea typeface="SimSun" pitchFamily="2" charset="-122"/>
              </a:endParaRPr>
            </a:p>
          </p:txBody>
        </p:sp>
        <p:sp>
          <p:nvSpPr>
            <p:cNvPr id="52303" name="Rectangle 79"/>
            <p:cNvSpPr>
              <a:spLocks noChangeArrowheads="1"/>
            </p:cNvSpPr>
            <p:nvPr/>
          </p:nvSpPr>
          <p:spPr bwMode="auto">
            <a:xfrm>
              <a:off x="4343400" y="4543425"/>
              <a:ext cx="38477"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304" name="Rectangle 80"/>
            <p:cNvSpPr>
              <a:spLocks noChangeArrowheads="1"/>
            </p:cNvSpPr>
            <p:nvPr/>
          </p:nvSpPr>
          <p:spPr bwMode="auto">
            <a:xfrm>
              <a:off x="4402138" y="4543425"/>
              <a:ext cx="17101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305" name="Rectangle 81"/>
            <p:cNvSpPr>
              <a:spLocks noChangeArrowheads="1"/>
            </p:cNvSpPr>
            <p:nvPr/>
          </p:nvSpPr>
          <p:spPr bwMode="auto">
            <a:xfrm>
              <a:off x="4597400" y="4543425"/>
              <a:ext cx="38477"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a:solidFill>
                    <a:srgbClr val="000000"/>
                  </a:solidFill>
                  <a:latin typeface="Computer Modern" charset="0"/>
                  <a:ea typeface="SimSun" pitchFamily="2" charset="-122"/>
                </a:rPr>
                <a:t>j</a:t>
              </a:r>
              <a:endParaRPr lang="en-US" altLang="zh-CN" sz="2000" i="1">
                <a:latin typeface="Times New Roman" pitchFamily="18" charset="0"/>
                <a:ea typeface="SimSun" pitchFamily="2" charset="-122"/>
              </a:endParaRPr>
            </a:p>
          </p:txBody>
        </p:sp>
        <p:sp>
          <p:nvSpPr>
            <p:cNvPr id="52306" name="Rectangle 82"/>
            <p:cNvSpPr>
              <a:spLocks noChangeArrowheads="1"/>
            </p:cNvSpPr>
            <p:nvPr/>
          </p:nvSpPr>
          <p:spPr bwMode="auto">
            <a:xfrm>
              <a:off x="4695825" y="4543425"/>
              <a:ext cx="56648"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07" name="Rectangle 83"/>
            <p:cNvSpPr>
              <a:spLocks noChangeArrowheads="1"/>
            </p:cNvSpPr>
            <p:nvPr/>
          </p:nvSpPr>
          <p:spPr bwMode="auto">
            <a:xfrm>
              <a:off x="5946775" y="4543425"/>
              <a:ext cx="228726"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EA</a:t>
              </a:r>
              <a:endParaRPr lang="en-US" altLang="zh-CN" sz="2000">
                <a:latin typeface="Times New Roman" pitchFamily="18" charset="0"/>
                <a:ea typeface="SimSun" pitchFamily="2" charset="-122"/>
              </a:endParaRPr>
            </a:p>
          </p:txBody>
        </p:sp>
        <p:sp>
          <p:nvSpPr>
            <p:cNvPr id="52308" name="Rectangle 84"/>
            <p:cNvSpPr>
              <a:spLocks noChangeArrowheads="1"/>
            </p:cNvSpPr>
            <p:nvPr/>
          </p:nvSpPr>
          <p:spPr bwMode="auto">
            <a:xfrm>
              <a:off x="6261100" y="4543425"/>
              <a:ext cx="9940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09" name="Rectangle 85"/>
            <p:cNvSpPr>
              <a:spLocks noChangeArrowheads="1"/>
            </p:cNvSpPr>
            <p:nvPr/>
          </p:nvSpPr>
          <p:spPr bwMode="auto">
            <a:xfrm>
              <a:off x="6477000" y="4543425"/>
              <a:ext cx="17101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310" name="Rectangle 86"/>
            <p:cNvSpPr>
              <a:spLocks noChangeArrowheads="1"/>
            </p:cNvSpPr>
            <p:nvPr/>
          </p:nvSpPr>
          <p:spPr bwMode="auto">
            <a:xfrm>
              <a:off x="6672263" y="4543425"/>
              <a:ext cx="38477"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311" name="Rectangle 87"/>
            <p:cNvSpPr>
              <a:spLocks noChangeArrowheads="1"/>
            </p:cNvSpPr>
            <p:nvPr/>
          </p:nvSpPr>
          <p:spPr bwMode="auto">
            <a:xfrm>
              <a:off x="6750050" y="4543425"/>
              <a:ext cx="47028"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12" name="Rectangle 88"/>
            <p:cNvSpPr>
              <a:spLocks noChangeArrowheads="1"/>
            </p:cNvSpPr>
            <p:nvPr/>
          </p:nvSpPr>
          <p:spPr bwMode="auto">
            <a:xfrm>
              <a:off x="6867525" y="4543425"/>
              <a:ext cx="9940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13" name="Rectangle 89"/>
            <p:cNvSpPr>
              <a:spLocks noChangeArrowheads="1"/>
            </p:cNvSpPr>
            <p:nvPr/>
          </p:nvSpPr>
          <p:spPr bwMode="auto">
            <a:xfrm>
              <a:off x="7054850" y="4543425"/>
              <a:ext cx="17101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314" name="Rectangle 90"/>
            <p:cNvSpPr>
              <a:spLocks noChangeArrowheads="1"/>
            </p:cNvSpPr>
            <p:nvPr/>
          </p:nvSpPr>
          <p:spPr bwMode="auto">
            <a:xfrm>
              <a:off x="7250113" y="4543425"/>
              <a:ext cx="38477"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a:solidFill>
                    <a:srgbClr val="000000"/>
                  </a:solidFill>
                  <a:latin typeface="Computer Modern" charset="0"/>
                  <a:ea typeface="SimSun" pitchFamily="2" charset="-122"/>
                </a:rPr>
                <a:t>j</a:t>
              </a:r>
              <a:endParaRPr lang="en-US" altLang="zh-CN" sz="2000" i="1">
                <a:latin typeface="Times New Roman" pitchFamily="18" charset="0"/>
                <a:ea typeface="SimSun" pitchFamily="2" charset="-122"/>
              </a:endParaRPr>
            </a:p>
          </p:txBody>
        </p:sp>
        <p:sp>
          <p:nvSpPr>
            <p:cNvPr id="52315" name="Rectangle 91"/>
            <p:cNvSpPr>
              <a:spLocks noChangeArrowheads="1"/>
            </p:cNvSpPr>
            <p:nvPr/>
          </p:nvSpPr>
          <p:spPr bwMode="auto">
            <a:xfrm>
              <a:off x="7327900" y="4543425"/>
              <a:ext cx="47028"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16" name="Rectangle 92"/>
            <p:cNvSpPr>
              <a:spLocks noChangeArrowheads="1"/>
            </p:cNvSpPr>
            <p:nvPr/>
          </p:nvSpPr>
          <p:spPr bwMode="auto">
            <a:xfrm>
              <a:off x="7464425" y="4543425"/>
              <a:ext cx="9940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17" name="Rectangle 93"/>
            <p:cNvSpPr>
              <a:spLocks noChangeArrowheads="1"/>
            </p:cNvSpPr>
            <p:nvPr/>
          </p:nvSpPr>
          <p:spPr bwMode="auto">
            <a:xfrm>
              <a:off x="7680325" y="4543425"/>
              <a:ext cx="114364"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X</a:t>
              </a:r>
              <a:endParaRPr lang="en-US" altLang="zh-CN" sz="2000">
                <a:latin typeface="Times New Roman" pitchFamily="18" charset="0"/>
                <a:ea typeface="SimSun" pitchFamily="2" charset="-122"/>
              </a:endParaRPr>
            </a:p>
          </p:txBody>
        </p:sp>
        <p:sp>
          <p:nvSpPr>
            <p:cNvPr id="52318" name="Rectangle 94"/>
            <p:cNvSpPr>
              <a:spLocks noChangeArrowheads="1"/>
            </p:cNvSpPr>
            <p:nvPr/>
          </p:nvSpPr>
          <p:spPr bwMode="auto">
            <a:xfrm>
              <a:off x="2386013" y="4778375"/>
              <a:ext cx="285374"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and</a:t>
              </a:r>
              <a:endParaRPr lang="en-US" altLang="zh-CN" sz="2000">
                <a:latin typeface="Times New Roman" pitchFamily="18" charset="0"/>
                <a:ea typeface="SimSun" pitchFamily="2" charset="-122"/>
              </a:endParaRPr>
            </a:p>
          </p:txBody>
        </p:sp>
        <p:sp>
          <p:nvSpPr>
            <p:cNvPr id="52319" name="Rectangle 95"/>
            <p:cNvSpPr>
              <a:spLocks noChangeArrowheads="1"/>
            </p:cNvSpPr>
            <p:nvPr/>
          </p:nvSpPr>
          <p:spPr bwMode="auto">
            <a:xfrm>
              <a:off x="2738438" y="4778375"/>
              <a:ext cx="413759"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offset</a:t>
              </a:r>
              <a:endParaRPr lang="en-US" altLang="zh-CN" sz="2000">
                <a:latin typeface="Times New Roman" pitchFamily="18" charset="0"/>
                <a:ea typeface="SimSun" pitchFamily="2" charset="-122"/>
              </a:endParaRPr>
            </a:p>
          </p:txBody>
        </p:sp>
        <p:sp>
          <p:nvSpPr>
            <p:cNvPr id="52320" name="Rectangle 96"/>
            <p:cNvSpPr>
              <a:spLocks noChangeArrowheads="1"/>
            </p:cNvSpPr>
            <p:nvPr/>
          </p:nvSpPr>
          <p:spPr bwMode="auto">
            <a:xfrm>
              <a:off x="2268538" y="5168900"/>
              <a:ext cx="618844"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Relative</a:t>
              </a:r>
              <a:endParaRPr lang="en-US" altLang="zh-CN" sz="2000">
                <a:latin typeface="Times New Roman" pitchFamily="18" charset="0"/>
                <a:ea typeface="SimSun" pitchFamily="2" charset="-122"/>
              </a:endParaRPr>
            </a:p>
          </p:txBody>
        </p:sp>
        <p:sp>
          <p:nvSpPr>
            <p:cNvPr id="52321" name="Rectangle 97"/>
            <p:cNvSpPr>
              <a:spLocks noChangeArrowheads="1"/>
            </p:cNvSpPr>
            <p:nvPr/>
          </p:nvSpPr>
          <p:spPr bwMode="auto">
            <a:xfrm>
              <a:off x="3990975" y="5168900"/>
              <a:ext cx="466003"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X(PC)</a:t>
              </a:r>
              <a:endParaRPr lang="en-US" altLang="zh-CN" sz="2000">
                <a:latin typeface="Times New Roman" pitchFamily="18" charset="0"/>
                <a:ea typeface="SimSun" pitchFamily="2" charset="-122"/>
              </a:endParaRPr>
            </a:p>
          </p:txBody>
        </p:sp>
        <p:sp>
          <p:nvSpPr>
            <p:cNvPr id="52322" name="Rectangle 98"/>
            <p:cNvSpPr>
              <a:spLocks noChangeArrowheads="1"/>
            </p:cNvSpPr>
            <p:nvPr/>
          </p:nvSpPr>
          <p:spPr bwMode="auto">
            <a:xfrm>
              <a:off x="5946775" y="5168900"/>
              <a:ext cx="228726"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EA</a:t>
              </a:r>
              <a:endParaRPr lang="en-US" altLang="zh-CN" sz="2000">
                <a:latin typeface="Times New Roman" pitchFamily="18" charset="0"/>
                <a:ea typeface="SimSun" pitchFamily="2" charset="-122"/>
              </a:endParaRPr>
            </a:p>
          </p:txBody>
        </p:sp>
        <p:sp>
          <p:nvSpPr>
            <p:cNvPr id="52323" name="Rectangle 99"/>
            <p:cNvSpPr>
              <a:spLocks noChangeArrowheads="1"/>
            </p:cNvSpPr>
            <p:nvPr/>
          </p:nvSpPr>
          <p:spPr bwMode="auto">
            <a:xfrm>
              <a:off x="6261100" y="5168900"/>
              <a:ext cx="9940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24" name="Rectangle 100"/>
            <p:cNvSpPr>
              <a:spLocks noChangeArrowheads="1"/>
            </p:cNvSpPr>
            <p:nvPr/>
          </p:nvSpPr>
          <p:spPr bwMode="auto">
            <a:xfrm>
              <a:off x="6477000" y="5168900"/>
              <a:ext cx="332401"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[PC]</a:t>
              </a:r>
              <a:endParaRPr lang="en-US" altLang="zh-CN" sz="2000">
                <a:latin typeface="Times New Roman" pitchFamily="18" charset="0"/>
                <a:ea typeface="SimSun" pitchFamily="2" charset="-122"/>
              </a:endParaRPr>
            </a:p>
          </p:txBody>
        </p:sp>
        <p:sp>
          <p:nvSpPr>
            <p:cNvPr id="52325" name="Rectangle 101"/>
            <p:cNvSpPr>
              <a:spLocks noChangeArrowheads="1"/>
            </p:cNvSpPr>
            <p:nvPr/>
          </p:nvSpPr>
          <p:spPr bwMode="auto">
            <a:xfrm>
              <a:off x="6926263" y="5168900"/>
              <a:ext cx="9940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26" name="Rectangle 102"/>
            <p:cNvSpPr>
              <a:spLocks noChangeArrowheads="1"/>
            </p:cNvSpPr>
            <p:nvPr/>
          </p:nvSpPr>
          <p:spPr bwMode="auto">
            <a:xfrm>
              <a:off x="7113588" y="5168900"/>
              <a:ext cx="114364"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X</a:t>
              </a:r>
              <a:endParaRPr lang="en-US" altLang="zh-CN" sz="2000">
                <a:latin typeface="Times New Roman" pitchFamily="18" charset="0"/>
                <a:ea typeface="SimSun" pitchFamily="2" charset="-122"/>
              </a:endParaRPr>
            </a:p>
          </p:txBody>
        </p:sp>
        <p:sp>
          <p:nvSpPr>
            <p:cNvPr id="52327" name="Rectangle 103"/>
            <p:cNvSpPr>
              <a:spLocks noChangeArrowheads="1"/>
            </p:cNvSpPr>
            <p:nvPr/>
          </p:nvSpPr>
          <p:spPr bwMode="auto">
            <a:xfrm>
              <a:off x="2209800" y="5561013"/>
              <a:ext cx="105492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Autoincremen</a:t>
              </a:r>
              <a:endParaRPr lang="en-US" altLang="zh-CN" sz="2000">
                <a:latin typeface="Times New Roman" pitchFamily="18" charset="0"/>
                <a:ea typeface="SimSun" pitchFamily="2" charset="-122"/>
              </a:endParaRPr>
            </a:p>
          </p:txBody>
        </p:sp>
        <p:sp>
          <p:nvSpPr>
            <p:cNvPr id="52328" name="Rectangle 104"/>
            <p:cNvSpPr>
              <a:spLocks noChangeArrowheads="1"/>
            </p:cNvSpPr>
            <p:nvPr/>
          </p:nvSpPr>
          <p:spPr bwMode="auto">
            <a:xfrm>
              <a:off x="3376613" y="5561013"/>
              <a:ext cx="47028"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t</a:t>
              </a:r>
              <a:endParaRPr lang="en-US" altLang="zh-CN" sz="2000">
                <a:latin typeface="Times New Roman" pitchFamily="18" charset="0"/>
                <a:ea typeface="SimSun" pitchFamily="2" charset="-122"/>
              </a:endParaRPr>
            </a:p>
          </p:txBody>
        </p:sp>
        <p:sp>
          <p:nvSpPr>
            <p:cNvPr id="52329" name="Rectangle 105"/>
            <p:cNvSpPr>
              <a:spLocks noChangeArrowheads="1"/>
            </p:cNvSpPr>
            <p:nvPr/>
          </p:nvSpPr>
          <p:spPr bwMode="auto">
            <a:xfrm>
              <a:off x="3990975" y="5561013"/>
              <a:ext cx="18063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330" name="Rectangle 106"/>
            <p:cNvSpPr>
              <a:spLocks noChangeArrowheads="1"/>
            </p:cNvSpPr>
            <p:nvPr/>
          </p:nvSpPr>
          <p:spPr bwMode="auto">
            <a:xfrm>
              <a:off x="4205288" y="5561013"/>
              <a:ext cx="38477"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331" name="Rectangle 107"/>
            <p:cNvSpPr>
              <a:spLocks noChangeArrowheads="1"/>
            </p:cNvSpPr>
            <p:nvPr/>
          </p:nvSpPr>
          <p:spPr bwMode="auto">
            <a:xfrm>
              <a:off x="4284663" y="5561013"/>
              <a:ext cx="156047"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32" name="Rectangle 108"/>
            <p:cNvSpPr>
              <a:spLocks noChangeArrowheads="1"/>
            </p:cNvSpPr>
            <p:nvPr/>
          </p:nvSpPr>
          <p:spPr bwMode="auto">
            <a:xfrm>
              <a:off x="5946775" y="5561013"/>
              <a:ext cx="228726"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EA</a:t>
              </a:r>
              <a:endParaRPr lang="en-US" altLang="zh-CN" sz="2000">
                <a:latin typeface="Times New Roman" pitchFamily="18" charset="0"/>
                <a:ea typeface="SimSun" pitchFamily="2" charset="-122"/>
              </a:endParaRPr>
            </a:p>
          </p:txBody>
        </p:sp>
        <p:sp>
          <p:nvSpPr>
            <p:cNvPr id="52333" name="Rectangle 109"/>
            <p:cNvSpPr>
              <a:spLocks noChangeArrowheads="1"/>
            </p:cNvSpPr>
            <p:nvPr/>
          </p:nvSpPr>
          <p:spPr bwMode="auto">
            <a:xfrm>
              <a:off x="6261100" y="5561013"/>
              <a:ext cx="9940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34" name="Rectangle 110"/>
            <p:cNvSpPr>
              <a:spLocks noChangeArrowheads="1"/>
            </p:cNvSpPr>
            <p:nvPr/>
          </p:nvSpPr>
          <p:spPr bwMode="auto">
            <a:xfrm>
              <a:off x="6477000" y="5561013"/>
              <a:ext cx="17101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335" name="Rectangle 111"/>
            <p:cNvSpPr>
              <a:spLocks noChangeArrowheads="1"/>
            </p:cNvSpPr>
            <p:nvPr/>
          </p:nvSpPr>
          <p:spPr bwMode="auto">
            <a:xfrm>
              <a:off x="6672263" y="5561013"/>
              <a:ext cx="38477"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336" name="Rectangle 112"/>
            <p:cNvSpPr>
              <a:spLocks noChangeArrowheads="1"/>
            </p:cNvSpPr>
            <p:nvPr/>
          </p:nvSpPr>
          <p:spPr bwMode="auto">
            <a:xfrm>
              <a:off x="6750050" y="5561013"/>
              <a:ext cx="47028"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37" name="Rectangle 113"/>
            <p:cNvSpPr>
              <a:spLocks noChangeArrowheads="1"/>
            </p:cNvSpPr>
            <p:nvPr/>
          </p:nvSpPr>
          <p:spPr bwMode="auto">
            <a:xfrm>
              <a:off x="6867525" y="5561013"/>
              <a:ext cx="47028"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38" name="Rectangle 114"/>
            <p:cNvSpPr>
              <a:spLocks noChangeArrowheads="1"/>
            </p:cNvSpPr>
            <p:nvPr/>
          </p:nvSpPr>
          <p:spPr bwMode="auto">
            <a:xfrm>
              <a:off x="6019800" y="5775325"/>
              <a:ext cx="71183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Incremen</a:t>
              </a:r>
              <a:endParaRPr lang="en-US" altLang="zh-CN" sz="2000">
                <a:latin typeface="Times New Roman" pitchFamily="18" charset="0"/>
                <a:ea typeface="SimSun" pitchFamily="2" charset="-122"/>
              </a:endParaRPr>
            </a:p>
          </p:txBody>
        </p:sp>
        <p:sp>
          <p:nvSpPr>
            <p:cNvPr id="52339" name="Rectangle 115"/>
            <p:cNvSpPr>
              <a:spLocks noChangeArrowheads="1"/>
            </p:cNvSpPr>
            <p:nvPr/>
          </p:nvSpPr>
          <p:spPr bwMode="auto">
            <a:xfrm>
              <a:off x="6808788" y="5775325"/>
              <a:ext cx="47028"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t</a:t>
              </a:r>
              <a:endParaRPr lang="en-US" altLang="zh-CN" sz="2000">
                <a:latin typeface="Times New Roman" pitchFamily="18" charset="0"/>
                <a:ea typeface="SimSun" pitchFamily="2" charset="-122"/>
              </a:endParaRPr>
            </a:p>
          </p:txBody>
        </p:sp>
        <p:sp>
          <p:nvSpPr>
            <p:cNvPr id="52340" name="Rectangle 116"/>
            <p:cNvSpPr>
              <a:spLocks noChangeArrowheads="1"/>
            </p:cNvSpPr>
            <p:nvPr/>
          </p:nvSpPr>
          <p:spPr bwMode="auto">
            <a:xfrm>
              <a:off x="6946900" y="5775325"/>
              <a:ext cx="123982"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341" name="Rectangle 117"/>
            <p:cNvSpPr>
              <a:spLocks noChangeArrowheads="1"/>
            </p:cNvSpPr>
            <p:nvPr/>
          </p:nvSpPr>
          <p:spPr bwMode="auto">
            <a:xfrm>
              <a:off x="7102475" y="5775325"/>
              <a:ext cx="38477"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342" name="Rectangle 118"/>
            <p:cNvSpPr>
              <a:spLocks noChangeArrowheads="1"/>
            </p:cNvSpPr>
            <p:nvPr/>
          </p:nvSpPr>
          <p:spPr bwMode="auto">
            <a:xfrm>
              <a:off x="2268538" y="6167438"/>
              <a:ext cx="1158595"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Autodecrement</a:t>
              </a:r>
              <a:endParaRPr lang="en-US" altLang="zh-CN" sz="2000">
                <a:latin typeface="Times New Roman" pitchFamily="18" charset="0"/>
                <a:ea typeface="SimSun" pitchFamily="2" charset="-122"/>
              </a:endParaRPr>
            </a:p>
          </p:txBody>
        </p:sp>
        <p:sp>
          <p:nvSpPr>
            <p:cNvPr id="52343" name="Rectangle 119"/>
            <p:cNvSpPr>
              <a:spLocks noChangeArrowheads="1"/>
            </p:cNvSpPr>
            <p:nvPr/>
          </p:nvSpPr>
          <p:spPr bwMode="auto">
            <a:xfrm>
              <a:off x="4146550" y="6167438"/>
              <a:ext cx="18063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344" name="Rectangle 120"/>
            <p:cNvSpPr>
              <a:spLocks noChangeArrowheads="1"/>
            </p:cNvSpPr>
            <p:nvPr/>
          </p:nvSpPr>
          <p:spPr bwMode="auto">
            <a:xfrm>
              <a:off x="4362450" y="6167438"/>
              <a:ext cx="38477"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345" name="Rectangle 121"/>
            <p:cNvSpPr>
              <a:spLocks noChangeArrowheads="1"/>
            </p:cNvSpPr>
            <p:nvPr/>
          </p:nvSpPr>
          <p:spPr bwMode="auto">
            <a:xfrm>
              <a:off x="4440238" y="6167438"/>
              <a:ext cx="56648"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46" name="Rectangle 122"/>
            <p:cNvSpPr>
              <a:spLocks noChangeArrowheads="1"/>
            </p:cNvSpPr>
            <p:nvPr/>
          </p:nvSpPr>
          <p:spPr bwMode="auto">
            <a:xfrm>
              <a:off x="5867400" y="6167438"/>
              <a:ext cx="788785"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Decremen</a:t>
              </a:r>
              <a:endParaRPr lang="en-US" altLang="zh-CN" sz="2000">
                <a:latin typeface="Times New Roman" pitchFamily="18" charset="0"/>
                <a:ea typeface="SimSun" pitchFamily="2" charset="-122"/>
              </a:endParaRPr>
            </a:p>
          </p:txBody>
        </p:sp>
        <p:sp>
          <p:nvSpPr>
            <p:cNvPr id="52347" name="Rectangle 123"/>
            <p:cNvSpPr>
              <a:spLocks noChangeArrowheads="1"/>
            </p:cNvSpPr>
            <p:nvPr/>
          </p:nvSpPr>
          <p:spPr bwMode="auto">
            <a:xfrm>
              <a:off x="6731000" y="6167438"/>
              <a:ext cx="47028"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t</a:t>
              </a:r>
              <a:endParaRPr lang="en-US" altLang="zh-CN" sz="2000">
                <a:latin typeface="Times New Roman" pitchFamily="18" charset="0"/>
                <a:ea typeface="SimSun" pitchFamily="2" charset="-122"/>
              </a:endParaRPr>
            </a:p>
          </p:txBody>
        </p:sp>
        <p:sp>
          <p:nvSpPr>
            <p:cNvPr id="52348" name="Rectangle 124"/>
            <p:cNvSpPr>
              <a:spLocks noChangeArrowheads="1"/>
            </p:cNvSpPr>
            <p:nvPr/>
          </p:nvSpPr>
          <p:spPr bwMode="auto">
            <a:xfrm>
              <a:off x="6867525" y="6167438"/>
              <a:ext cx="123982"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349" name="Rectangle 125"/>
            <p:cNvSpPr>
              <a:spLocks noChangeArrowheads="1"/>
            </p:cNvSpPr>
            <p:nvPr/>
          </p:nvSpPr>
          <p:spPr bwMode="auto">
            <a:xfrm>
              <a:off x="7024688" y="6167438"/>
              <a:ext cx="38477"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350" name="Rectangle 126"/>
            <p:cNvSpPr>
              <a:spLocks noChangeArrowheads="1"/>
            </p:cNvSpPr>
            <p:nvPr/>
          </p:nvSpPr>
          <p:spPr bwMode="auto">
            <a:xfrm>
              <a:off x="7161213" y="6167438"/>
              <a:ext cx="47028"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51" name="Rectangle 127"/>
            <p:cNvSpPr>
              <a:spLocks noChangeArrowheads="1"/>
            </p:cNvSpPr>
            <p:nvPr/>
          </p:nvSpPr>
          <p:spPr bwMode="auto">
            <a:xfrm>
              <a:off x="6083300" y="6400800"/>
              <a:ext cx="228726"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EA</a:t>
              </a:r>
              <a:endParaRPr lang="en-US" altLang="zh-CN" sz="2000">
                <a:latin typeface="Times New Roman" pitchFamily="18" charset="0"/>
                <a:ea typeface="SimSun" pitchFamily="2" charset="-122"/>
              </a:endParaRPr>
            </a:p>
          </p:txBody>
        </p:sp>
        <p:sp>
          <p:nvSpPr>
            <p:cNvPr id="52352" name="Rectangle 128"/>
            <p:cNvSpPr>
              <a:spLocks noChangeArrowheads="1"/>
            </p:cNvSpPr>
            <p:nvPr/>
          </p:nvSpPr>
          <p:spPr bwMode="auto">
            <a:xfrm>
              <a:off x="6407150" y="6400800"/>
              <a:ext cx="9940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53" name="Rectangle 129"/>
            <p:cNvSpPr>
              <a:spLocks noChangeArrowheads="1"/>
            </p:cNvSpPr>
            <p:nvPr/>
          </p:nvSpPr>
          <p:spPr bwMode="auto">
            <a:xfrm>
              <a:off x="6623050" y="6400800"/>
              <a:ext cx="171010"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354" name="Rectangle 130"/>
            <p:cNvSpPr>
              <a:spLocks noChangeArrowheads="1"/>
            </p:cNvSpPr>
            <p:nvPr/>
          </p:nvSpPr>
          <p:spPr bwMode="auto">
            <a:xfrm>
              <a:off x="6818313" y="6400800"/>
              <a:ext cx="38477"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355" name="Rectangle 131"/>
            <p:cNvSpPr>
              <a:spLocks noChangeArrowheads="1"/>
            </p:cNvSpPr>
            <p:nvPr/>
          </p:nvSpPr>
          <p:spPr bwMode="auto">
            <a:xfrm>
              <a:off x="6877050" y="6400800"/>
              <a:ext cx="47028" cy="27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56" name="Rectangle 132"/>
            <p:cNvSpPr>
              <a:spLocks noChangeArrowheads="1"/>
            </p:cNvSpPr>
            <p:nvPr/>
          </p:nvSpPr>
          <p:spPr bwMode="auto">
            <a:xfrm>
              <a:off x="2268538" y="6811963"/>
              <a:ext cx="5654675" cy="1587"/>
            </a:xfrm>
            <a:prstGeom prst="rect">
              <a:avLst/>
            </a:prstGeom>
            <a:solidFill>
              <a:srgbClr val="000000"/>
            </a:solidFill>
            <a:ln w="0">
              <a:solidFill>
                <a:srgbClr val="000000"/>
              </a:solidFill>
              <a:miter lim="800000"/>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p>
          </p:txBody>
        </p:sp>
        <p:sp>
          <p:nvSpPr>
            <p:cNvPr id="52357" name="Text Box 133"/>
            <p:cNvSpPr txBox="1">
              <a:spLocks noChangeArrowheads="1"/>
            </p:cNvSpPr>
            <p:nvPr/>
          </p:nvSpPr>
          <p:spPr bwMode="auto">
            <a:xfrm>
              <a:off x="3922713" y="6115050"/>
              <a:ext cx="406400" cy="3586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spcBef>
                  <a:spcPct val="50000"/>
                </a:spcBef>
              </a:pPr>
              <a:r>
                <a:rPr lang="zh-CN" altLang="en-US" sz="2000">
                  <a:latin typeface="Times New Roman" pitchFamily="18" charset="0"/>
                  <a:ea typeface="SimSun" pitchFamily="2" charset="-122"/>
                  <a:sym typeface="Symbol" pitchFamily="18" charset="2"/>
                </a:rPr>
                <a:t></a:t>
              </a:r>
              <a:endParaRPr lang="zh-CN" altLang="en-US" sz="2000">
                <a:latin typeface="Times New Roman" pitchFamily="18" charset="0"/>
                <a:ea typeface="SimSun" pitchFamily="2" charset="-122"/>
              </a:endParaRPr>
            </a:p>
          </p:txBody>
        </p:sp>
      </p:grpSp>
    </p:spTree>
    <p:extLst>
      <p:ext uri="{BB962C8B-B14F-4D97-AF65-F5344CB8AC3E}">
        <p14:creationId xmlns="" val="2686165801"/>
      </p:ext>
    </p:extLst>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0">
  <p:cSld name="">
    <p:spTree>
      <p:nvGrpSpPr>
        <p:cNvPr id="1" name=""/>
        <p:cNvGrpSpPr/>
        <p:nvPr/>
      </p:nvGrpSpPr>
      <p:grpSpPr>
        <a:xfrm>
          <a:off x="0" y="0"/>
          <a:ext cx="0" cy="0"/>
        </a:xfrm>
      </p:grpSpPr>
      <p:sp>
        <p:nvSpPr>
          <p:cNvPr id="2" name="TextBox 1"/>
          <p:cNvSpPr txBox="1"/>
          <p:nvPr/>
        </p:nvSpPr>
        <p:spPr>
          <a:xfrm>
            <a:off x="251520" y="332656"/>
            <a:ext cx="8640960"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smtClean="0">
                <a:latin typeface="Arial" pitchFamily="34" charset="0"/>
                <a:cs typeface="Arial" pitchFamily="34" charset="0"/>
              </a:rPr>
              <a:t>Immediate data can be either in  binary, decimal or Hexadecimal.  To identify  each of the number system a symbol is prefix is used.  It is shown in  the table.  </a:t>
            </a:r>
            <a:endParaRPr lang="en-IN" sz="240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 val="2850973455"/>
              </p:ext>
            </p:extLst>
          </p:nvPr>
        </p:nvGraphicFramePr>
        <p:xfrm>
          <a:off x="251520" y="1988840"/>
          <a:ext cx="8640960" cy="1866900"/>
        </p:xfrm>
        <a:graphic>
          <a:graphicData uri="http://schemas.openxmlformats.org/drawingml/2006/table">
            <a:tbl>
              <a:tblPr>
                <a:tableStyleId>{5C22544A-7EE6-4342-B048-85BDC9FD1C3A}</a:tableStyleId>
              </a:tblPr>
              <a:tblGrid>
                <a:gridCol w="1584176"/>
                <a:gridCol w="2448272"/>
                <a:gridCol w="1368152"/>
                <a:gridCol w="3240360"/>
              </a:tblGrid>
              <a:tr h="190500">
                <a:tc>
                  <a:txBody>
                    <a:bodyPr vert="horz" wrap="square"/>
                    <a:lstStyle/>
                    <a:p>
                      <a:pPr algn="ctr" fontAlgn="b"/>
                      <a:r>
                        <a:rPr lang="en-IN" sz="2400" u="none" strike="noStrike">
                          <a:solidFill>
                            <a:srgbClr val="FF0000"/>
                          </a:solidFill>
                          <a:effectLst/>
                          <a:latin typeface="Arial" pitchFamily="34" charset="0"/>
                          <a:cs typeface="Arial" pitchFamily="34" charset="0"/>
                        </a:rPr>
                        <a:t>Number</a:t>
                      </a:r>
                      <a:endParaRPr lang="en-IN" sz="2400" b="0" i="0" u="none" strike="noStrike">
                        <a:solidFill>
                          <a:srgbClr val="FF0000"/>
                        </a:solidFill>
                        <a:effectLst/>
                        <a:latin typeface="Arial" pitchFamily="34" charset="0"/>
                        <a:cs typeface="Arial"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ctr" fontAlgn="b"/>
                      <a:r>
                        <a:rPr lang="en-IN" sz="2400" u="none" strike="noStrike">
                          <a:solidFill>
                            <a:srgbClr val="FF0000"/>
                          </a:solidFill>
                          <a:effectLst/>
                          <a:latin typeface="Arial" pitchFamily="34" charset="0"/>
                          <a:cs typeface="Arial" pitchFamily="34" charset="0"/>
                        </a:rPr>
                        <a:t>Number System</a:t>
                      </a:r>
                      <a:endParaRPr lang="en-IN" sz="2400" b="0" i="0" u="none" strike="noStrike">
                        <a:solidFill>
                          <a:srgbClr val="FF0000"/>
                        </a:solidFill>
                        <a:effectLst/>
                        <a:latin typeface="Arial" pitchFamily="34" charset="0"/>
                        <a:cs typeface="Arial"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ctr" fontAlgn="b"/>
                      <a:r>
                        <a:rPr lang="en-IN" sz="2400" u="none" strike="noStrike">
                          <a:solidFill>
                            <a:srgbClr val="FF0000"/>
                          </a:solidFill>
                          <a:effectLst/>
                          <a:latin typeface="Arial" pitchFamily="34" charset="0"/>
                          <a:cs typeface="Arial" pitchFamily="34" charset="0"/>
                        </a:rPr>
                        <a:t>Prefix symbol</a:t>
                      </a:r>
                      <a:endParaRPr lang="en-IN" sz="2400" b="0" i="0" u="none" strike="noStrike">
                        <a:solidFill>
                          <a:srgbClr val="FF0000"/>
                        </a:solidFill>
                        <a:effectLst/>
                        <a:latin typeface="Arial" pitchFamily="34" charset="0"/>
                        <a:cs typeface="Arial"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ctr" fontAlgn="b"/>
                      <a:r>
                        <a:rPr lang="en-IN" sz="2400" u="none" strike="noStrike">
                          <a:solidFill>
                            <a:srgbClr val="FF0000"/>
                          </a:solidFill>
                          <a:effectLst/>
                          <a:latin typeface="Arial" pitchFamily="34" charset="0"/>
                          <a:cs typeface="Arial" pitchFamily="34" charset="0"/>
                        </a:rPr>
                        <a:t>Example</a:t>
                      </a:r>
                      <a:endParaRPr lang="en-IN" sz="2400" b="0" i="0" u="none" strike="noStrike">
                        <a:solidFill>
                          <a:srgbClr val="FF0000"/>
                        </a:solidFill>
                        <a:effectLst/>
                        <a:latin typeface="Arial" pitchFamily="34" charset="0"/>
                        <a:cs typeface="Arial"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vert="horz" wrap="square"/>
                    <a:lstStyle/>
                    <a:p>
                      <a:pPr algn="ctr" fontAlgn="b"/>
                      <a:r>
                        <a:rPr lang="en-IN" sz="2400" u="none" strike="noStrike">
                          <a:effectLst/>
                          <a:latin typeface="Arial" pitchFamily="34" charset="0"/>
                          <a:cs typeface="Arial" pitchFamily="34" charset="0"/>
                        </a:rPr>
                        <a:t>32</a:t>
                      </a:r>
                      <a:endParaRPr lang="en-IN" sz="2400" b="0" i="0" u="none" strike="noStrike">
                        <a:solidFill>
                          <a:srgbClr val="000000"/>
                        </a:solidFill>
                        <a:effectLst/>
                        <a:latin typeface="Arial" pitchFamily="34" charset="0"/>
                        <a:cs typeface="Arial"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ctr" fontAlgn="b"/>
                      <a:r>
                        <a:rPr lang="en-IN" sz="2400" u="none" strike="noStrike">
                          <a:effectLst/>
                          <a:latin typeface="Arial" pitchFamily="34" charset="0"/>
                          <a:cs typeface="Arial" pitchFamily="34" charset="0"/>
                        </a:rPr>
                        <a:t>Decimal</a:t>
                      </a:r>
                      <a:endParaRPr lang="en-IN" sz="2400" b="0" i="0" u="none" strike="noStrike">
                        <a:solidFill>
                          <a:srgbClr val="000000"/>
                        </a:solidFill>
                        <a:effectLst/>
                        <a:latin typeface="Arial" pitchFamily="34" charset="0"/>
                        <a:cs typeface="Arial"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ctr" fontAlgn="b"/>
                      <a:endParaRPr lang="en-IN" sz="2400" b="0" i="0" u="none" strike="noStrike">
                        <a:solidFill>
                          <a:srgbClr val="000000"/>
                        </a:solidFill>
                        <a:effectLst/>
                        <a:latin typeface="Arial" pitchFamily="34" charset="0"/>
                        <a:cs typeface="Arial"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ctr" fontAlgn="b"/>
                      <a:r>
                        <a:rPr lang="en-IN" sz="2400" u="none" strike="noStrike">
                          <a:effectLst/>
                          <a:latin typeface="Arial" pitchFamily="34" charset="0"/>
                          <a:cs typeface="Arial" pitchFamily="34" charset="0"/>
                        </a:rPr>
                        <a:t>Add #5, R6</a:t>
                      </a:r>
                      <a:endParaRPr lang="en-IN" sz="2400" b="0" i="0" u="none" strike="noStrike">
                        <a:solidFill>
                          <a:srgbClr val="000000"/>
                        </a:solidFill>
                        <a:effectLst/>
                        <a:latin typeface="Arial" pitchFamily="34" charset="0"/>
                        <a:cs typeface="Arial"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vert="horz" wrap="square"/>
                    <a:lstStyle/>
                    <a:p>
                      <a:pPr algn="ctr" fontAlgn="b"/>
                      <a:r>
                        <a:rPr lang="en-IN" sz="2400" u="none" strike="noStrike">
                          <a:effectLst/>
                          <a:latin typeface="Arial" pitchFamily="34" charset="0"/>
                          <a:cs typeface="Arial" pitchFamily="34" charset="0"/>
                        </a:rPr>
                        <a:t>10101110</a:t>
                      </a:r>
                      <a:endParaRPr lang="en-IN" sz="2400" b="0" i="0" u="none" strike="noStrike">
                        <a:solidFill>
                          <a:srgbClr val="000000"/>
                        </a:solidFill>
                        <a:effectLst/>
                        <a:latin typeface="Arial" pitchFamily="34" charset="0"/>
                        <a:cs typeface="Arial"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ctr" fontAlgn="b"/>
                      <a:r>
                        <a:rPr lang="en-IN" sz="2400" u="none" strike="noStrike">
                          <a:effectLst/>
                          <a:latin typeface="Arial" pitchFamily="34" charset="0"/>
                          <a:cs typeface="Arial" pitchFamily="34" charset="0"/>
                        </a:rPr>
                        <a:t>Binary</a:t>
                      </a:r>
                      <a:endParaRPr lang="en-IN" sz="2400" b="0" i="0" u="none" strike="noStrike">
                        <a:solidFill>
                          <a:srgbClr val="000000"/>
                        </a:solidFill>
                        <a:effectLst/>
                        <a:latin typeface="Arial" pitchFamily="34" charset="0"/>
                        <a:cs typeface="Arial"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ctr" fontAlgn="b"/>
                      <a:r>
                        <a:rPr lang="en-IN" sz="2400" u="none" strike="noStrike">
                          <a:effectLst/>
                          <a:latin typeface="Arial" pitchFamily="34" charset="0"/>
                          <a:cs typeface="Arial" pitchFamily="34" charset="0"/>
                        </a:rPr>
                        <a:t>%</a:t>
                      </a:r>
                      <a:endParaRPr lang="en-IN" sz="2400" b="0" i="0" u="none" strike="noStrike">
                        <a:solidFill>
                          <a:srgbClr val="000000"/>
                        </a:solidFill>
                        <a:effectLst/>
                        <a:latin typeface="Arial" pitchFamily="34" charset="0"/>
                        <a:cs typeface="Arial"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ctr" fontAlgn="b"/>
                      <a:r>
                        <a:rPr lang="en-IN" sz="2400" u="none" strike="noStrike">
                          <a:effectLst/>
                          <a:latin typeface="Arial" pitchFamily="34" charset="0"/>
                          <a:cs typeface="Arial" pitchFamily="34" charset="0"/>
                        </a:rPr>
                        <a:t>MOV #%10101110</a:t>
                      </a:r>
                      <a:endParaRPr lang="en-IN" sz="2400" b="0" i="0" u="none" strike="noStrike">
                        <a:solidFill>
                          <a:srgbClr val="000000"/>
                        </a:solidFill>
                        <a:effectLst/>
                        <a:latin typeface="Arial" pitchFamily="34" charset="0"/>
                        <a:cs typeface="Arial"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vert="horz" wrap="square"/>
                    <a:lstStyle/>
                    <a:p>
                      <a:pPr algn="ctr" fontAlgn="b"/>
                      <a:r>
                        <a:rPr lang="en-IN" sz="2400" u="none" strike="noStrike">
                          <a:effectLst/>
                          <a:latin typeface="Arial" pitchFamily="34" charset="0"/>
                          <a:cs typeface="Arial" pitchFamily="34" charset="0"/>
                        </a:rPr>
                        <a:t>5D</a:t>
                      </a:r>
                      <a:endParaRPr lang="en-IN" sz="2400" b="0" i="0" u="none" strike="noStrike">
                        <a:solidFill>
                          <a:srgbClr val="000000"/>
                        </a:solidFill>
                        <a:effectLst/>
                        <a:latin typeface="Arial" pitchFamily="34" charset="0"/>
                        <a:cs typeface="Arial"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ctr" fontAlgn="b"/>
                      <a:r>
                        <a:rPr lang="en-IN" sz="2400" u="none" strike="noStrike">
                          <a:effectLst/>
                          <a:latin typeface="Arial" pitchFamily="34" charset="0"/>
                          <a:cs typeface="Arial" pitchFamily="34" charset="0"/>
                        </a:rPr>
                        <a:t>Hexa decimal</a:t>
                      </a:r>
                      <a:endParaRPr lang="en-IN" sz="2400" b="0" i="0" u="none" strike="noStrike">
                        <a:solidFill>
                          <a:srgbClr val="000000"/>
                        </a:solidFill>
                        <a:effectLst/>
                        <a:latin typeface="Arial" pitchFamily="34" charset="0"/>
                        <a:cs typeface="Arial"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ctr" fontAlgn="b"/>
                      <a:r>
                        <a:rPr lang="en-IN" sz="2400" u="none" strike="noStrike">
                          <a:effectLst/>
                          <a:latin typeface="Arial" pitchFamily="34" charset="0"/>
                          <a:cs typeface="Arial" pitchFamily="34" charset="0"/>
                        </a:rPr>
                        <a:t>$</a:t>
                      </a:r>
                      <a:endParaRPr lang="en-IN" sz="2400" b="0" i="0" u="none" strike="noStrike">
                        <a:solidFill>
                          <a:srgbClr val="000000"/>
                        </a:solidFill>
                        <a:effectLst/>
                        <a:latin typeface="Arial" pitchFamily="34" charset="0"/>
                        <a:cs typeface="Arial"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vert="horz" wrap="square"/>
                    <a:lstStyle/>
                    <a:p>
                      <a:pPr algn="ctr" fontAlgn="b"/>
                      <a:r>
                        <a:rPr lang="en-IN" sz="2400" u="none" strike="noStrike">
                          <a:effectLst/>
                          <a:latin typeface="Arial" pitchFamily="34" charset="0"/>
                          <a:cs typeface="Arial" pitchFamily="34" charset="0"/>
                        </a:rPr>
                        <a:t>MOV $#5D, R5</a:t>
                      </a:r>
                      <a:endParaRPr lang="en-IN" sz="2400" b="0" i="0" u="none" strike="noStrike">
                        <a:solidFill>
                          <a:srgbClr val="000000"/>
                        </a:solidFill>
                        <a:effectLst/>
                        <a:latin typeface="Arial" pitchFamily="34" charset="0"/>
                        <a:cs typeface="Arial"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 val="2613159167"/>
      </p:ext>
    </p:extLst>
  </p:cSld>
  <p:clrMapOvr>
    <a:masterClrMapping/>
  </p:clrMapOvr>
  <mc:AlternateContent>
    <mc:Choice xmlns:p14="http://schemas.microsoft.com/office/powerpoint/2010/main" Requires="p14">
      <p:transition spd="slow" p14:dur="2000"/>
    </mc:Choice>
    <mc:Fallback>
      <p:transition spd="slow"/>
    </mc:Fallback>
  </mc:AlternateContent>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7346" name="Rectangle 4"/>
          <p:cNvSpPr>
            <a:spLocks noGrp="1" noChangeArrowheads="1"/>
          </p:cNvSpPr>
          <p:nvPr>
            <p:ph type="ctrTitle"/>
          </p:nvPr>
        </p:nvSpPr>
        <p:spPr>
          <a:xfrm>
            <a:off x="685800" y="2276872"/>
            <a:ext cx="7772400" cy="1470025"/>
          </a:xfrm>
        </p:spPr>
        <p:txBody>
          <a:bodyPr/>
          <a:lstStyle/>
          <a:p>
            <a:pPr eaLnBrk="1" hangingPunct="1"/>
            <a:r>
              <a:rPr lang="en-US" altLang="zh-CN" smtClean="0">
                <a:ea typeface="SimSun" pitchFamily="2" charset="-122"/>
              </a:rPr>
              <a:t>Assembly Language</a:t>
            </a:r>
          </a:p>
        </p:txBody>
      </p:sp>
    </p:spTree>
    <p:extLst>
      <p:ext uri="{BB962C8B-B14F-4D97-AF65-F5344CB8AC3E}">
        <p14:creationId xmlns="" val="2538456693"/>
      </p:ext>
    </p:extLst>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9458" name="Rectangle 2"/>
          <p:cNvSpPr>
            <a:spLocks noGrp="1" noChangeArrowheads="1"/>
          </p:cNvSpPr>
          <p:nvPr>
            <p:ph type="title"/>
          </p:nvPr>
        </p:nvSpPr>
        <p:spPr>
          <a:xfrm>
            <a:off x="476799" y="45368"/>
            <a:ext cx="7543800" cy="1295400"/>
          </a:xfrm>
        </p:spPr>
        <p:txBody>
          <a:bodyPr>
            <a:normAutofit fontScale="90000"/>
          </a:bodyPr>
          <a:lstStyle/>
          <a:p>
            <a:pPr eaLnBrk="1" hangingPunct="1"/>
            <a:r>
              <a:rPr lang="en-US" altLang="zh-CN" smtClean="0">
                <a:ea typeface="SimSun" pitchFamily="2" charset="-122"/>
              </a:rPr>
              <a:t>Memory Location, Addresses, and Operation</a:t>
            </a:r>
          </a:p>
        </p:txBody>
      </p:sp>
      <p:sp>
        <p:nvSpPr>
          <p:cNvPr id="19459" name="Rectangle 3"/>
          <p:cNvSpPr>
            <a:spLocks noGrp="1" noChangeArrowheads="1"/>
          </p:cNvSpPr>
          <p:nvPr>
            <p:ph type="body" idx="4294967295"/>
          </p:nvPr>
        </p:nvSpPr>
        <p:spPr>
          <a:xfrm>
            <a:off x="457200" y="1860603"/>
            <a:ext cx="3276600" cy="4411662"/>
          </a:xfrm>
        </p:spPr>
        <p:txBody>
          <a:bodyPr/>
          <a:lstStyle/>
          <a:p>
            <a:pPr eaLnBrk="1" hangingPunct="1"/>
            <a:r>
              <a:rPr lang="en-US" altLang="zh-CN" sz="2600" smtClean="0">
                <a:ea typeface="SimSun" pitchFamily="2" charset="-122"/>
              </a:rPr>
              <a:t>Memory consists of many millions of storage cells, each of which can store 1 bit.</a:t>
            </a:r>
          </a:p>
          <a:p>
            <a:pPr eaLnBrk="1" hangingPunct="1"/>
            <a:r>
              <a:rPr lang="en-US" altLang="zh-CN" sz="2600" smtClean="0">
                <a:ea typeface="SimSun" pitchFamily="2" charset="-122"/>
              </a:rPr>
              <a:t>Data is usually accessed in </a:t>
            </a:r>
            <a:r>
              <a:rPr lang="en-US" altLang="zh-CN" sz="2600" i="1" smtClean="0">
                <a:ea typeface="SimSun" pitchFamily="2" charset="-122"/>
              </a:rPr>
              <a:t>n</a:t>
            </a:r>
            <a:r>
              <a:rPr lang="en-US" altLang="zh-CN" sz="2600" smtClean="0">
                <a:ea typeface="SimSun" pitchFamily="2" charset="-122"/>
              </a:rPr>
              <a:t>-bit groups. </a:t>
            </a:r>
            <a:r>
              <a:rPr lang="en-US" altLang="zh-CN" sz="2600" i="1" smtClean="0">
                <a:ea typeface="SimSun" pitchFamily="2" charset="-122"/>
              </a:rPr>
              <a:t>n</a:t>
            </a:r>
            <a:r>
              <a:rPr lang="en-US" altLang="zh-CN" sz="2600" smtClean="0">
                <a:ea typeface="SimSun" pitchFamily="2" charset="-122"/>
              </a:rPr>
              <a:t> is called word length.</a:t>
            </a:r>
          </a:p>
        </p:txBody>
      </p:sp>
      <p:sp>
        <p:nvSpPr>
          <p:cNvPr id="19476" name="Rectangle 19"/>
          <p:cNvSpPr>
            <a:spLocks noChangeArrowheads="1"/>
          </p:cNvSpPr>
          <p:nvPr/>
        </p:nvSpPr>
        <p:spPr bwMode="auto">
          <a:xfrm>
            <a:off x="4343400" y="1735261"/>
            <a:ext cx="2201417" cy="4646067"/>
          </a:xfrm>
          <a:prstGeom prst="rect">
            <a:avLst/>
          </a:prstGeom>
          <a:solidFill>
            <a:srgbClr val="FFFFFF"/>
          </a:solidFill>
          <a:ln w="28575">
            <a:solidFill>
              <a:schemeClr val="tx1"/>
            </a:solidFill>
            <a:miter lim="800000"/>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n>
                <a:solidFill>
                  <a:schemeClr val="tx1"/>
                </a:solidFill>
              </a:ln>
            </a:endParaRPr>
          </a:p>
        </p:txBody>
      </p:sp>
      <p:sp>
        <p:nvSpPr>
          <p:cNvPr id="19461" name="Rectangle 4"/>
          <p:cNvSpPr>
            <a:spLocks noChangeArrowheads="1"/>
          </p:cNvSpPr>
          <p:nvPr/>
        </p:nvSpPr>
        <p:spPr bwMode="auto">
          <a:xfrm>
            <a:off x="7094878" y="2182976"/>
            <a:ext cx="145392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second word</a:t>
            </a:r>
            <a:endParaRPr lang="en-CA" altLang="zh-CN" sz="2000">
              <a:latin typeface="Times New Roman" pitchFamily="18" charset="0"/>
              <a:ea typeface="SimSun" pitchFamily="2" charset="-122"/>
            </a:endParaRPr>
          </a:p>
        </p:txBody>
      </p:sp>
      <p:sp>
        <p:nvSpPr>
          <p:cNvPr id="19462" name="Line 5"/>
          <p:cNvSpPr>
            <a:spLocks noChangeShapeType="1"/>
          </p:cNvSpPr>
          <p:nvPr/>
        </p:nvSpPr>
        <p:spPr bwMode="auto">
          <a:xfrm flipH="1">
            <a:off x="4343400" y="4444895"/>
            <a:ext cx="2201417" cy="1373"/>
          </a:xfrm>
          <a:prstGeom prst="line">
            <a:avLst/>
          </a:prstGeom>
          <a:noFill/>
          <a:ln w="28575">
            <a:solidFill>
              <a:schemeClr val="tx1"/>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ln>
                <a:solidFill>
                  <a:schemeClr val="tx1"/>
                </a:solidFill>
              </a:ln>
            </a:endParaRPr>
          </a:p>
        </p:txBody>
      </p:sp>
      <p:sp>
        <p:nvSpPr>
          <p:cNvPr id="19463" name="Line 6"/>
          <p:cNvSpPr>
            <a:spLocks noChangeShapeType="1"/>
          </p:cNvSpPr>
          <p:nvPr/>
        </p:nvSpPr>
        <p:spPr bwMode="auto">
          <a:xfrm flipH="1">
            <a:off x="4343400" y="2507088"/>
            <a:ext cx="2201417" cy="1373"/>
          </a:xfrm>
          <a:prstGeom prst="line">
            <a:avLst/>
          </a:prstGeom>
          <a:noFill/>
          <a:ln w="28575">
            <a:solidFill>
              <a:schemeClr val="tx1"/>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ln>
                <a:solidFill>
                  <a:schemeClr val="tx1"/>
                </a:solidFill>
              </a:ln>
            </a:endParaRPr>
          </a:p>
        </p:txBody>
      </p:sp>
      <p:sp>
        <p:nvSpPr>
          <p:cNvPr id="19464" name="Freeform 7"/>
          <p:cNvSpPr/>
          <p:nvPr/>
        </p:nvSpPr>
        <p:spPr bwMode="auto">
          <a:xfrm>
            <a:off x="4358615" y="1519644"/>
            <a:ext cx="91287" cy="54934"/>
          </a:xfrm>
          <a:custGeom>
            <a:gdLst>
              <a:gd name="T0" fmla="*/ 78 w 6"/>
              <a:gd name="T1" fmla="*/ 0 h 3"/>
              <a:gd name="T2" fmla="*/ 0 w 6"/>
              <a:gd name="T3" fmla="*/ 13 h 3"/>
              <a:gd name="T4" fmla="*/ 78 w 6"/>
              <a:gd name="T5" fmla="*/ 40 h 3"/>
              <a:gd name="T6" fmla="*/ 78 w 6"/>
              <a:gd name="T7" fmla="*/ 13 h 3"/>
              <a:gd name="T8" fmla="*/ 78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cxnLst>
              <a:cxn ang="T10">
                <a:pos x="T0" y="T1"/>
              </a:cxn>
              <a:cxn ang="T11">
                <a:pos x="T2" y="T3"/>
              </a:cxn>
              <a:cxn ang="T12">
                <a:pos x="T4" y="T5"/>
              </a:cxn>
              <a:cxn ang="T13">
                <a:pos x="T6" y="T7"/>
              </a:cxn>
              <a:cxn ang="T14">
                <a:pos x="T8" y="T9"/>
              </a:cxn>
            </a:cxnLst>
            <a:rect l="T15" t="T16" r="T17" b="T18"/>
            <a:pathLst>
              <a:path w="6" h="3">
                <a:moveTo>
                  <a:pt x="6" y="0"/>
                </a:moveTo>
                <a:lnTo>
                  <a:pt x="0" y="1"/>
                </a:lnTo>
                <a:lnTo>
                  <a:pt x="6" y="3"/>
                </a:lnTo>
                <a:lnTo>
                  <a:pt x="6" y="1"/>
                </a:lnTo>
                <a:lnTo>
                  <a:pt x="6" y="0"/>
                </a:lnTo>
              </a:path>
            </a:pathLst>
          </a:custGeom>
          <a:noFill/>
          <a:ln w="20638">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465" name="Freeform 8"/>
          <p:cNvSpPr/>
          <p:nvPr/>
        </p:nvSpPr>
        <p:spPr bwMode="auto">
          <a:xfrm>
            <a:off x="4358615" y="1519644"/>
            <a:ext cx="91287" cy="54934"/>
          </a:xfrm>
          <a:custGeom>
            <a:gdLst>
              <a:gd name="T0" fmla="*/ 78 w 78"/>
              <a:gd name="T1" fmla="*/ 0 h 40"/>
              <a:gd name="T2" fmla="*/ 0 w 78"/>
              <a:gd name="T3" fmla="*/ 13 h 40"/>
              <a:gd name="T4" fmla="*/ 78 w 78"/>
              <a:gd name="T5" fmla="*/ 40 h 40"/>
              <a:gd name="T6" fmla="*/ 78 w 78"/>
              <a:gd name="T7" fmla="*/ 13 h 40"/>
              <a:gd name="T8" fmla="*/ 78 w 78"/>
              <a:gd name="T9" fmla="*/ 0 h 40"/>
              <a:gd name="T10" fmla="*/ 0 60000 65536"/>
              <a:gd name="T11" fmla="*/ 0 60000 65536"/>
              <a:gd name="T12" fmla="*/ 0 60000 65536"/>
              <a:gd name="T13" fmla="*/ 0 60000 65536"/>
              <a:gd name="T14" fmla="*/ 0 60000 65536"/>
              <a:gd name="T15" fmla="*/ 0 w 78"/>
              <a:gd name="T16" fmla="*/ 0 h 40"/>
              <a:gd name="T17" fmla="*/ 78 w 78"/>
              <a:gd name="T18" fmla="*/ 40 h 40"/>
            </a:gdLst>
            <a:cxnLst>
              <a:cxn ang="T10">
                <a:pos x="T0" y="T1"/>
              </a:cxn>
              <a:cxn ang="T11">
                <a:pos x="T2" y="T3"/>
              </a:cxn>
              <a:cxn ang="T12">
                <a:pos x="T4" y="T5"/>
              </a:cxn>
              <a:cxn ang="T13">
                <a:pos x="T6" y="T7"/>
              </a:cxn>
              <a:cxn ang="T14">
                <a:pos x="T8" y="T9"/>
              </a:cxn>
            </a:cxnLst>
            <a:rect l="T15" t="T16" r="T17" b="T18"/>
            <a:pathLst>
              <a:path w="78" h="40">
                <a:moveTo>
                  <a:pt x="78" y="0"/>
                </a:moveTo>
                <a:lnTo>
                  <a:pt x="0" y="13"/>
                </a:lnTo>
                <a:lnTo>
                  <a:pt x="78" y="40"/>
                </a:lnTo>
                <a:lnTo>
                  <a:pt x="78" y="13"/>
                </a:lnTo>
                <a:lnTo>
                  <a:pt x="78" y="0"/>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466" name="Line 9"/>
          <p:cNvSpPr>
            <a:spLocks noChangeShapeType="1"/>
          </p:cNvSpPr>
          <p:nvPr/>
        </p:nvSpPr>
        <p:spPr bwMode="auto">
          <a:xfrm>
            <a:off x="4431177" y="1537499"/>
            <a:ext cx="368658" cy="686"/>
          </a:xfrm>
          <a:prstGeom prst="line">
            <a:avLst/>
          </a:prstGeom>
          <a:noFill/>
          <a:ln w="20638">
            <a:solidFill>
              <a:srgbClr val="000000"/>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467" name="Freeform 10"/>
          <p:cNvSpPr/>
          <p:nvPr/>
        </p:nvSpPr>
        <p:spPr bwMode="auto">
          <a:xfrm>
            <a:off x="6450019" y="1519644"/>
            <a:ext cx="92457" cy="54934"/>
          </a:xfrm>
          <a:custGeom>
            <a:gdLst>
              <a:gd name="T0" fmla="*/ 0 w 6"/>
              <a:gd name="T1" fmla="*/ 40 h 3"/>
              <a:gd name="T2" fmla="*/ 79 w 6"/>
              <a:gd name="T3" fmla="*/ 13 h 3"/>
              <a:gd name="T4" fmla="*/ 0 w 6"/>
              <a:gd name="T5" fmla="*/ 0 h 3"/>
              <a:gd name="T6" fmla="*/ 0 w 6"/>
              <a:gd name="T7" fmla="*/ 13 h 3"/>
              <a:gd name="T8" fmla="*/ 0 w 6"/>
              <a:gd name="T9" fmla="*/ 40 h 3"/>
              <a:gd name="T10" fmla="*/ 0 60000 65536"/>
              <a:gd name="T11" fmla="*/ 0 60000 65536"/>
              <a:gd name="T12" fmla="*/ 0 60000 65536"/>
              <a:gd name="T13" fmla="*/ 0 60000 65536"/>
              <a:gd name="T14" fmla="*/ 0 60000 65536"/>
              <a:gd name="T15" fmla="*/ 0 w 6"/>
              <a:gd name="T16" fmla="*/ 0 h 3"/>
              <a:gd name="T17" fmla="*/ 6 w 6"/>
              <a:gd name="T18" fmla="*/ 3 h 3"/>
            </a:gd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20638">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468" name="Freeform 11"/>
          <p:cNvSpPr/>
          <p:nvPr/>
        </p:nvSpPr>
        <p:spPr bwMode="auto">
          <a:xfrm>
            <a:off x="6450019" y="1519644"/>
            <a:ext cx="92457" cy="54934"/>
          </a:xfrm>
          <a:custGeom>
            <a:gdLst>
              <a:gd name="T0" fmla="*/ 0 w 79"/>
              <a:gd name="T1" fmla="*/ 40 h 40"/>
              <a:gd name="T2" fmla="*/ 79 w 79"/>
              <a:gd name="T3" fmla="*/ 13 h 40"/>
              <a:gd name="T4" fmla="*/ 0 w 79"/>
              <a:gd name="T5" fmla="*/ 0 h 40"/>
              <a:gd name="T6" fmla="*/ 0 w 79"/>
              <a:gd name="T7" fmla="*/ 13 h 40"/>
              <a:gd name="T8" fmla="*/ 0 w 79"/>
              <a:gd name="T9" fmla="*/ 40 h 40"/>
              <a:gd name="T10" fmla="*/ 0 60000 65536"/>
              <a:gd name="T11" fmla="*/ 0 60000 65536"/>
              <a:gd name="T12" fmla="*/ 0 60000 65536"/>
              <a:gd name="T13" fmla="*/ 0 60000 65536"/>
              <a:gd name="T14" fmla="*/ 0 60000 65536"/>
              <a:gd name="T15" fmla="*/ 0 w 79"/>
              <a:gd name="T16" fmla="*/ 0 h 40"/>
              <a:gd name="T17" fmla="*/ 79 w 79"/>
              <a:gd name="T18" fmla="*/ 40 h 40"/>
            </a:gdLst>
            <a:cxnLst>
              <a:cxn ang="T10">
                <a:pos x="T0" y="T1"/>
              </a:cxn>
              <a:cxn ang="T11">
                <a:pos x="T2" y="T3"/>
              </a:cxn>
              <a:cxn ang="T12">
                <a:pos x="T4" y="T5"/>
              </a:cxn>
              <a:cxn ang="T13">
                <a:pos x="T6" y="T7"/>
              </a:cxn>
              <a:cxn ang="T14">
                <a:pos x="T8" y="T9"/>
              </a:cxn>
            </a:cxnLst>
            <a:rect l="T15" t="T16" r="T17" b="T18"/>
            <a:pathLst>
              <a:path w="79" h="40">
                <a:moveTo>
                  <a:pt x="0" y="40"/>
                </a:moveTo>
                <a:lnTo>
                  <a:pt x="79" y="13"/>
                </a:lnTo>
                <a:lnTo>
                  <a:pt x="0" y="0"/>
                </a:lnTo>
                <a:lnTo>
                  <a:pt x="0" y="13"/>
                </a:lnTo>
                <a:lnTo>
                  <a:pt x="0" y="40"/>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469" name="Line 12"/>
          <p:cNvSpPr>
            <a:spLocks noChangeShapeType="1"/>
          </p:cNvSpPr>
          <p:nvPr/>
        </p:nvSpPr>
        <p:spPr bwMode="auto">
          <a:xfrm flipH="1" flipV="1">
            <a:off x="6105936" y="1519645"/>
            <a:ext cx="386214" cy="17854"/>
          </a:xfrm>
          <a:prstGeom prst="line">
            <a:avLst/>
          </a:prstGeom>
          <a:noFill/>
          <a:ln w="20638">
            <a:solidFill>
              <a:srgbClr val="000000"/>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470" name="Line 13"/>
          <p:cNvSpPr>
            <a:spLocks noChangeShapeType="1"/>
          </p:cNvSpPr>
          <p:nvPr/>
        </p:nvSpPr>
        <p:spPr bwMode="auto">
          <a:xfrm flipV="1">
            <a:off x="4343400" y="1483937"/>
            <a:ext cx="1171" cy="126349"/>
          </a:xfrm>
          <a:prstGeom prst="line">
            <a:avLst/>
          </a:prstGeom>
          <a:noFill/>
          <a:ln w="20638">
            <a:solidFill>
              <a:srgbClr val="000000"/>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471" name="Line 14"/>
          <p:cNvSpPr>
            <a:spLocks noChangeShapeType="1"/>
          </p:cNvSpPr>
          <p:nvPr/>
        </p:nvSpPr>
        <p:spPr bwMode="auto">
          <a:xfrm flipV="1">
            <a:off x="6544817" y="1483937"/>
            <a:ext cx="1171" cy="126349"/>
          </a:xfrm>
          <a:prstGeom prst="line">
            <a:avLst/>
          </a:prstGeom>
          <a:noFill/>
          <a:ln w="20638">
            <a:solidFill>
              <a:srgbClr val="000000"/>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472" name="Line 15"/>
          <p:cNvSpPr>
            <a:spLocks noChangeShapeType="1"/>
          </p:cNvSpPr>
          <p:nvPr/>
        </p:nvSpPr>
        <p:spPr bwMode="auto">
          <a:xfrm flipH="1">
            <a:off x="4343400" y="2129415"/>
            <a:ext cx="2201417" cy="1373"/>
          </a:xfrm>
          <a:prstGeom prst="line">
            <a:avLst/>
          </a:prstGeom>
          <a:noFill/>
          <a:ln w="28575">
            <a:solidFill>
              <a:schemeClr val="tx1"/>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ln>
                <a:solidFill>
                  <a:schemeClr val="tx1"/>
                </a:solidFill>
              </a:ln>
            </a:endParaRPr>
          </a:p>
        </p:txBody>
      </p:sp>
      <p:sp>
        <p:nvSpPr>
          <p:cNvPr id="19473" name="Rectangle 16"/>
          <p:cNvSpPr>
            <a:spLocks noChangeArrowheads="1"/>
          </p:cNvSpPr>
          <p:nvPr/>
        </p:nvSpPr>
        <p:spPr bwMode="auto">
          <a:xfrm>
            <a:off x="7094878" y="1806676"/>
            <a:ext cx="103874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first word</a:t>
            </a:r>
            <a:endParaRPr lang="en-CA" altLang="zh-CN" sz="2000">
              <a:latin typeface="Times New Roman" pitchFamily="18" charset="0"/>
              <a:ea typeface="SimSun" pitchFamily="2" charset="-122"/>
            </a:endParaRPr>
          </a:p>
        </p:txBody>
      </p:sp>
      <p:sp>
        <p:nvSpPr>
          <p:cNvPr id="19474" name="Line 17"/>
          <p:cNvSpPr>
            <a:spLocks noChangeShapeType="1"/>
          </p:cNvSpPr>
          <p:nvPr/>
        </p:nvSpPr>
        <p:spPr bwMode="auto">
          <a:xfrm flipH="1">
            <a:off x="4343400" y="4031514"/>
            <a:ext cx="2201417" cy="1373"/>
          </a:xfrm>
          <a:prstGeom prst="line">
            <a:avLst/>
          </a:prstGeom>
          <a:noFill/>
          <a:ln w="28575">
            <a:solidFill>
              <a:schemeClr val="tx1"/>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ln>
                <a:solidFill>
                  <a:schemeClr val="tx1"/>
                </a:solidFill>
              </a:ln>
            </a:endParaRPr>
          </a:p>
        </p:txBody>
      </p:sp>
      <p:sp>
        <p:nvSpPr>
          <p:cNvPr id="19475" name="Line 18"/>
          <p:cNvSpPr>
            <a:spLocks noChangeShapeType="1"/>
          </p:cNvSpPr>
          <p:nvPr/>
        </p:nvSpPr>
        <p:spPr bwMode="auto">
          <a:xfrm flipH="1">
            <a:off x="4343400" y="6005029"/>
            <a:ext cx="2201417" cy="1373"/>
          </a:xfrm>
          <a:prstGeom prst="line">
            <a:avLst/>
          </a:prstGeom>
          <a:noFill/>
          <a:ln w="28575">
            <a:solidFill>
              <a:schemeClr val="tx1"/>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ln>
                <a:solidFill>
                  <a:schemeClr val="tx1"/>
                </a:solidFill>
              </a:ln>
            </a:endParaRPr>
          </a:p>
        </p:txBody>
      </p:sp>
      <p:sp>
        <p:nvSpPr>
          <p:cNvPr id="19477" name="Rectangle 20"/>
          <p:cNvSpPr>
            <a:spLocks noChangeArrowheads="1"/>
          </p:cNvSpPr>
          <p:nvPr/>
        </p:nvSpPr>
        <p:spPr bwMode="auto">
          <a:xfrm>
            <a:off x="5200092" y="6562727"/>
            <a:ext cx="2157642"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600" smtClean="0">
                <a:solidFill>
                  <a:srgbClr val="000000"/>
                </a:solidFill>
                <a:latin typeface="Nimbus Roman No9 L"/>
                <a:ea typeface="SimSun" pitchFamily="2" charset="-122"/>
              </a:rPr>
              <a:t>Figure   </a:t>
            </a:r>
            <a:r>
              <a:rPr lang="en-CA" altLang="zh-CN" sz="1600">
                <a:solidFill>
                  <a:srgbClr val="000000"/>
                </a:solidFill>
                <a:latin typeface="Nimbus Roman No9 L"/>
                <a:ea typeface="SimSun" pitchFamily="2" charset="-122"/>
              </a:rPr>
              <a:t>Memory words.</a:t>
            </a:r>
            <a:endParaRPr lang="en-CA" altLang="zh-CN" sz="2400">
              <a:latin typeface="Times New Roman" pitchFamily="18" charset="0"/>
              <a:ea typeface="SimSun" pitchFamily="2" charset="-122"/>
            </a:endParaRPr>
          </a:p>
        </p:txBody>
      </p:sp>
      <p:sp>
        <p:nvSpPr>
          <p:cNvPr id="19480" name="Rectangle 23"/>
          <p:cNvSpPr>
            <a:spLocks noChangeArrowheads="1"/>
          </p:cNvSpPr>
          <p:nvPr/>
        </p:nvSpPr>
        <p:spPr bwMode="auto">
          <a:xfrm>
            <a:off x="7079664" y="6058590"/>
            <a:ext cx="102592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a:solidFill>
                  <a:srgbClr val="000000"/>
                </a:solidFill>
                <a:latin typeface="Nimbus Roman No9 L"/>
                <a:ea typeface="SimSun" pitchFamily="2" charset="-122"/>
              </a:rPr>
              <a:t>last word</a:t>
            </a:r>
            <a:endParaRPr lang="en-CA" altLang="zh-CN" sz="2000">
              <a:latin typeface="Times New Roman" pitchFamily="18" charset="0"/>
              <a:ea typeface="SimSun" pitchFamily="2" charset="-122"/>
            </a:endParaRPr>
          </a:p>
        </p:txBody>
      </p:sp>
      <p:sp>
        <p:nvSpPr>
          <p:cNvPr id="19481" name="Rectangle 24"/>
          <p:cNvSpPr>
            <a:spLocks noChangeArrowheads="1"/>
          </p:cNvSpPr>
          <p:nvPr/>
        </p:nvSpPr>
        <p:spPr bwMode="auto">
          <a:xfrm>
            <a:off x="7079664" y="4138636"/>
            <a:ext cx="5770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2000" i="1">
                <a:solidFill>
                  <a:srgbClr val="000000"/>
                </a:solidFill>
                <a:latin typeface="Nimbus Roman No9 L"/>
                <a:ea typeface="SimSun" pitchFamily="2" charset="-122"/>
              </a:rPr>
              <a:t>i</a:t>
            </a:r>
            <a:endParaRPr lang="en-CA" altLang="zh-CN" sz="2000">
              <a:latin typeface="Times New Roman" pitchFamily="18" charset="0"/>
              <a:ea typeface="SimSun" pitchFamily="2" charset="-122"/>
            </a:endParaRPr>
          </a:p>
        </p:txBody>
      </p:sp>
      <p:sp>
        <p:nvSpPr>
          <p:cNvPr id="19482" name="Rectangle 25"/>
          <p:cNvSpPr>
            <a:spLocks noChangeArrowheads="1"/>
          </p:cNvSpPr>
          <p:nvPr/>
        </p:nvSpPr>
        <p:spPr bwMode="auto">
          <a:xfrm>
            <a:off x="7110093" y="4138636"/>
            <a:ext cx="91050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CA" sz="2000">
                <a:solidFill>
                  <a:srgbClr val="000000"/>
                </a:solidFill>
                <a:latin typeface="Nimbus Roman No9 L"/>
                <a:ea typeface="SimSun" pitchFamily="2" charset="-122"/>
              </a:rPr>
              <a:t> </a:t>
            </a:r>
            <a:r>
              <a:rPr lang="en-CA" altLang="zh-CN" sz="2000">
                <a:solidFill>
                  <a:srgbClr val="000000"/>
                </a:solidFill>
                <a:latin typeface="Nimbus Roman No9 L"/>
                <a:ea typeface="SimSun" pitchFamily="2" charset="-122"/>
              </a:rPr>
              <a:t>th word</a:t>
            </a:r>
            <a:endParaRPr lang="en-CA" altLang="zh-CN" sz="2000">
              <a:latin typeface="Times New Roman" pitchFamily="18" charset="0"/>
              <a:ea typeface="SimSun" pitchFamily="2" charset="-122"/>
            </a:endParaRPr>
          </a:p>
        </p:txBody>
      </p:sp>
      <p:sp>
        <p:nvSpPr>
          <p:cNvPr id="19483" name="Freeform 26"/>
          <p:cNvSpPr/>
          <p:nvPr/>
        </p:nvSpPr>
        <p:spPr bwMode="auto">
          <a:xfrm>
            <a:off x="6865491" y="4229278"/>
            <a:ext cx="92457" cy="35707"/>
          </a:xfrm>
          <a:custGeom>
            <a:gdLst>
              <a:gd name="T0" fmla="*/ 0 w 6"/>
              <a:gd name="T1" fmla="*/ 26 h 2"/>
              <a:gd name="T2" fmla="*/ 79 w 6"/>
              <a:gd name="T3" fmla="*/ 13 h 2"/>
              <a:gd name="T4" fmla="*/ 0 w 6"/>
              <a:gd name="T5" fmla="*/ 0 h 2"/>
              <a:gd name="T6" fmla="*/ 0 w 6"/>
              <a:gd name="T7" fmla="*/ 13 h 2"/>
              <a:gd name="T8" fmla="*/ 0 w 6"/>
              <a:gd name="T9" fmla="*/ 26 h 2"/>
              <a:gd name="T10" fmla="*/ 0 60000 65536"/>
              <a:gd name="T11" fmla="*/ 0 60000 65536"/>
              <a:gd name="T12" fmla="*/ 0 60000 65536"/>
              <a:gd name="T13" fmla="*/ 0 60000 65536"/>
              <a:gd name="T14" fmla="*/ 0 60000 65536"/>
              <a:gd name="T15" fmla="*/ 0 w 6"/>
              <a:gd name="T16" fmla="*/ 0 h 2"/>
              <a:gd name="T17" fmla="*/ 6 w 6"/>
              <a:gd name="T18" fmla="*/ 2 h 2"/>
            </a:gd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20638">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19484" name="Freeform 27"/>
          <p:cNvSpPr/>
          <p:nvPr/>
        </p:nvSpPr>
        <p:spPr bwMode="auto">
          <a:xfrm>
            <a:off x="6865491" y="4229278"/>
            <a:ext cx="92457" cy="35707"/>
          </a:xfrm>
          <a:custGeom>
            <a:gdLst>
              <a:gd name="T0" fmla="*/ 0 w 79"/>
              <a:gd name="T1" fmla="*/ 26 h 26"/>
              <a:gd name="T2" fmla="*/ 79 w 79"/>
              <a:gd name="T3" fmla="*/ 13 h 26"/>
              <a:gd name="T4" fmla="*/ 0 w 79"/>
              <a:gd name="T5" fmla="*/ 0 h 26"/>
              <a:gd name="T6" fmla="*/ 0 w 79"/>
              <a:gd name="T7" fmla="*/ 13 h 26"/>
              <a:gd name="T8" fmla="*/ 0 w 79"/>
              <a:gd name="T9" fmla="*/ 26 h 26"/>
              <a:gd name="T10" fmla="*/ 0 60000 65536"/>
              <a:gd name="T11" fmla="*/ 0 60000 65536"/>
              <a:gd name="T12" fmla="*/ 0 60000 65536"/>
              <a:gd name="T13" fmla="*/ 0 60000 65536"/>
              <a:gd name="T14" fmla="*/ 0 60000 65536"/>
              <a:gd name="T15" fmla="*/ 0 w 79"/>
              <a:gd name="T16" fmla="*/ 0 h 26"/>
              <a:gd name="T17" fmla="*/ 79 w 79"/>
              <a:gd name="T18" fmla="*/ 26 h 26"/>
            </a:gdLst>
            <a:cxnLst>
              <a:cxn ang="T10">
                <a:pos x="T0" y="T1"/>
              </a:cxn>
              <a:cxn ang="T11">
                <a:pos x="T2" y="T3"/>
              </a:cxn>
              <a:cxn ang="T12">
                <a:pos x="T4" y="T5"/>
              </a:cxn>
              <a:cxn ang="T13">
                <a:pos x="T6" y="T7"/>
              </a:cxn>
              <a:cxn ang="T14">
                <a:pos x="T8" y="T9"/>
              </a:cxn>
            </a:cxnLst>
            <a:rect l="T15" t="T16" r="T17" b="T18"/>
            <a:pathLst>
              <a:path w="79" h="26">
                <a:moveTo>
                  <a:pt x="0" y="26"/>
                </a:moveTo>
                <a:lnTo>
                  <a:pt x="79" y="13"/>
                </a:lnTo>
                <a:lnTo>
                  <a:pt x="0" y="0"/>
                </a:lnTo>
                <a:lnTo>
                  <a:pt x="0" y="13"/>
                </a:lnTo>
                <a:lnTo>
                  <a:pt x="0" y="26"/>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19485" name="Line 28"/>
          <p:cNvSpPr>
            <a:spLocks noChangeShapeType="1"/>
          </p:cNvSpPr>
          <p:nvPr/>
        </p:nvSpPr>
        <p:spPr bwMode="auto">
          <a:xfrm flipH="1">
            <a:off x="6421931" y="4247132"/>
            <a:ext cx="443560" cy="1373"/>
          </a:xfrm>
          <a:prstGeom prst="line">
            <a:avLst/>
          </a:prstGeom>
          <a:noFill/>
          <a:ln w="20638">
            <a:solidFill>
              <a:srgbClr val="000000"/>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486" name="Freeform 29"/>
          <p:cNvSpPr/>
          <p:nvPr/>
        </p:nvSpPr>
        <p:spPr bwMode="auto">
          <a:xfrm>
            <a:off x="6865491" y="2291471"/>
            <a:ext cx="92457" cy="53561"/>
          </a:xfrm>
          <a:custGeom>
            <a:gdLst>
              <a:gd name="T0" fmla="*/ 0 w 6"/>
              <a:gd name="T1" fmla="*/ 39 h 3"/>
              <a:gd name="T2" fmla="*/ 79 w 6"/>
              <a:gd name="T3" fmla="*/ 13 h 3"/>
              <a:gd name="T4" fmla="*/ 0 w 6"/>
              <a:gd name="T5" fmla="*/ 0 h 3"/>
              <a:gd name="T6" fmla="*/ 0 w 6"/>
              <a:gd name="T7" fmla="*/ 13 h 3"/>
              <a:gd name="T8" fmla="*/ 0 w 6"/>
              <a:gd name="T9" fmla="*/ 39 h 3"/>
              <a:gd name="T10" fmla="*/ 0 60000 65536"/>
              <a:gd name="T11" fmla="*/ 0 60000 65536"/>
              <a:gd name="T12" fmla="*/ 0 60000 65536"/>
              <a:gd name="T13" fmla="*/ 0 60000 65536"/>
              <a:gd name="T14" fmla="*/ 0 60000 65536"/>
              <a:gd name="T15" fmla="*/ 0 w 6"/>
              <a:gd name="T16" fmla="*/ 0 h 3"/>
              <a:gd name="T17" fmla="*/ 6 w 6"/>
              <a:gd name="T18" fmla="*/ 3 h 3"/>
            </a:gd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20638">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19487" name="Freeform 30"/>
          <p:cNvSpPr/>
          <p:nvPr/>
        </p:nvSpPr>
        <p:spPr bwMode="auto">
          <a:xfrm>
            <a:off x="6865491" y="2291471"/>
            <a:ext cx="92457" cy="53561"/>
          </a:xfrm>
          <a:custGeom>
            <a:gdLst>
              <a:gd name="T0" fmla="*/ 0 w 79"/>
              <a:gd name="T1" fmla="*/ 39 h 39"/>
              <a:gd name="T2" fmla="*/ 79 w 79"/>
              <a:gd name="T3" fmla="*/ 13 h 39"/>
              <a:gd name="T4" fmla="*/ 0 w 79"/>
              <a:gd name="T5" fmla="*/ 0 h 39"/>
              <a:gd name="T6" fmla="*/ 0 w 79"/>
              <a:gd name="T7" fmla="*/ 13 h 39"/>
              <a:gd name="T8" fmla="*/ 0 w 79"/>
              <a:gd name="T9" fmla="*/ 39 h 39"/>
              <a:gd name="T10" fmla="*/ 0 60000 65536"/>
              <a:gd name="T11" fmla="*/ 0 60000 65536"/>
              <a:gd name="T12" fmla="*/ 0 60000 65536"/>
              <a:gd name="T13" fmla="*/ 0 60000 65536"/>
              <a:gd name="T14" fmla="*/ 0 60000 65536"/>
              <a:gd name="T15" fmla="*/ 0 w 79"/>
              <a:gd name="T16" fmla="*/ 0 h 39"/>
              <a:gd name="T17" fmla="*/ 79 w 79"/>
              <a:gd name="T18" fmla="*/ 39 h 39"/>
            </a:gdLst>
            <a:cxnLst>
              <a:cxn ang="T10">
                <a:pos x="T0" y="T1"/>
              </a:cxn>
              <a:cxn ang="T11">
                <a:pos x="T2" y="T3"/>
              </a:cxn>
              <a:cxn ang="T12">
                <a:pos x="T4" y="T5"/>
              </a:cxn>
              <a:cxn ang="T13">
                <a:pos x="T6" y="T7"/>
              </a:cxn>
              <a:cxn ang="T14">
                <a:pos x="T8" y="T9"/>
              </a:cxn>
            </a:cxnLst>
            <a:rect l="T15" t="T16" r="T17" b="T18"/>
            <a:pathLst>
              <a:path w="79" h="39">
                <a:moveTo>
                  <a:pt x="0" y="39"/>
                </a:moveTo>
                <a:lnTo>
                  <a:pt x="79" y="13"/>
                </a:lnTo>
                <a:lnTo>
                  <a:pt x="0" y="0"/>
                </a:lnTo>
                <a:lnTo>
                  <a:pt x="0" y="13"/>
                </a:lnTo>
                <a:lnTo>
                  <a:pt x="0" y="39"/>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19488" name="Line 31"/>
          <p:cNvSpPr>
            <a:spLocks noChangeShapeType="1"/>
          </p:cNvSpPr>
          <p:nvPr/>
        </p:nvSpPr>
        <p:spPr bwMode="auto">
          <a:xfrm flipH="1">
            <a:off x="6421931" y="2309325"/>
            <a:ext cx="443560" cy="1373"/>
          </a:xfrm>
          <a:prstGeom prst="line">
            <a:avLst/>
          </a:prstGeom>
          <a:noFill/>
          <a:ln w="20638">
            <a:solidFill>
              <a:srgbClr val="000000"/>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489" name="Freeform 32"/>
          <p:cNvSpPr/>
          <p:nvPr/>
        </p:nvSpPr>
        <p:spPr bwMode="auto">
          <a:xfrm>
            <a:off x="6865491" y="1915171"/>
            <a:ext cx="92457" cy="35707"/>
          </a:xfrm>
          <a:custGeom>
            <a:gdLst>
              <a:gd name="T0" fmla="*/ 0 w 6"/>
              <a:gd name="T1" fmla="*/ 26 h 2"/>
              <a:gd name="T2" fmla="*/ 79 w 6"/>
              <a:gd name="T3" fmla="*/ 13 h 2"/>
              <a:gd name="T4" fmla="*/ 0 w 6"/>
              <a:gd name="T5" fmla="*/ 0 h 2"/>
              <a:gd name="T6" fmla="*/ 0 w 6"/>
              <a:gd name="T7" fmla="*/ 13 h 2"/>
              <a:gd name="T8" fmla="*/ 0 w 6"/>
              <a:gd name="T9" fmla="*/ 26 h 2"/>
              <a:gd name="T10" fmla="*/ 0 60000 65536"/>
              <a:gd name="T11" fmla="*/ 0 60000 65536"/>
              <a:gd name="T12" fmla="*/ 0 60000 65536"/>
              <a:gd name="T13" fmla="*/ 0 60000 65536"/>
              <a:gd name="T14" fmla="*/ 0 60000 65536"/>
              <a:gd name="T15" fmla="*/ 0 w 6"/>
              <a:gd name="T16" fmla="*/ 0 h 2"/>
              <a:gd name="T17" fmla="*/ 6 w 6"/>
              <a:gd name="T18" fmla="*/ 2 h 2"/>
            </a:gd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20638">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19490" name="Freeform 33"/>
          <p:cNvSpPr/>
          <p:nvPr/>
        </p:nvSpPr>
        <p:spPr bwMode="auto">
          <a:xfrm>
            <a:off x="6865491" y="1915171"/>
            <a:ext cx="92457" cy="35707"/>
          </a:xfrm>
          <a:custGeom>
            <a:gdLst>
              <a:gd name="T0" fmla="*/ 0 w 79"/>
              <a:gd name="T1" fmla="*/ 26 h 26"/>
              <a:gd name="T2" fmla="*/ 79 w 79"/>
              <a:gd name="T3" fmla="*/ 13 h 26"/>
              <a:gd name="T4" fmla="*/ 0 w 79"/>
              <a:gd name="T5" fmla="*/ 0 h 26"/>
              <a:gd name="T6" fmla="*/ 0 w 79"/>
              <a:gd name="T7" fmla="*/ 13 h 26"/>
              <a:gd name="T8" fmla="*/ 0 w 79"/>
              <a:gd name="T9" fmla="*/ 26 h 26"/>
              <a:gd name="T10" fmla="*/ 0 60000 65536"/>
              <a:gd name="T11" fmla="*/ 0 60000 65536"/>
              <a:gd name="T12" fmla="*/ 0 60000 65536"/>
              <a:gd name="T13" fmla="*/ 0 60000 65536"/>
              <a:gd name="T14" fmla="*/ 0 60000 65536"/>
              <a:gd name="T15" fmla="*/ 0 w 79"/>
              <a:gd name="T16" fmla="*/ 0 h 26"/>
              <a:gd name="T17" fmla="*/ 79 w 79"/>
              <a:gd name="T18" fmla="*/ 26 h 26"/>
            </a:gdLst>
            <a:cxnLst>
              <a:cxn ang="T10">
                <a:pos x="T0" y="T1"/>
              </a:cxn>
              <a:cxn ang="T11">
                <a:pos x="T2" y="T3"/>
              </a:cxn>
              <a:cxn ang="T12">
                <a:pos x="T4" y="T5"/>
              </a:cxn>
              <a:cxn ang="T13">
                <a:pos x="T6" y="T7"/>
              </a:cxn>
              <a:cxn ang="T14">
                <a:pos x="T8" y="T9"/>
              </a:cxn>
            </a:cxnLst>
            <a:rect l="T15" t="T16" r="T17" b="T18"/>
            <a:pathLst>
              <a:path w="79" h="26">
                <a:moveTo>
                  <a:pt x="0" y="26"/>
                </a:moveTo>
                <a:lnTo>
                  <a:pt x="79" y="13"/>
                </a:lnTo>
                <a:lnTo>
                  <a:pt x="0" y="0"/>
                </a:lnTo>
                <a:lnTo>
                  <a:pt x="0" y="13"/>
                </a:lnTo>
                <a:lnTo>
                  <a:pt x="0" y="26"/>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19491" name="Line 34"/>
          <p:cNvSpPr>
            <a:spLocks noChangeShapeType="1"/>
          </p:cNvSpPr>
          <p:nvPr/>
        </p:nvSpPr>
        <p:spPr bwMode="auto">
          <a:xfrm flipH="1">
            <a:off x="6421931" y="1933025"/>
            <a:ext cx="443560" cy="1373"/>
          </a:xfrm>
          <a:prstGeom prst="line">
            <a:avLst/>
          </a:prstGeom>
          <a:noFill/>
          <a:ln w="20638">
            <a:solidFill>
              <a:srgbClr val="000000"/>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492" name="Freeform 35"/>
          <p:cNvSpPr/>
          <p:nvPr/>
        </p:nvSpPr>
        <p:spPr bwMode="auto">
          <a:xfrm>
            <a:off x="6865491" y="6167085"/>
            <a:ext cx="92457" cy="53561"/>
          </a:xfrm>
          <a:custGeom>
            <a:gdLst>
              <a:gd name="T0" fmla="*/ 0 w 6"/>
              <a:gd name="T1" fmla="*/ 39 h 3"/>
              <a:gd name="T2" fmla="*/ 79 w 6"/>
              <a:gd name="T3" fmla="*/ 13 h 3"/>
              <a:gd name="T4" fmla="*/ 0 w 6"/>
              <a:gd name="T5" fmla="*/ 0 h 3"/>
              <a:gd name="T6" fmla="*/ 0 w 6"/>
              <a:gd name="T7" fmla="*/ 13 h 3"/>
              <a:gd name="T8" fmla="*/ 0 w 6"/>
              <a:gd name="T9" fmla="*/ 39 h 3"/>
              <a:gd name="T10" fmla="*/ 0 60000 65536"/>
              <a:gd name="T11" fmla="*/ 0 60000 65536"/>
              <a:gd name="T12" fmla="*/ 0 60000 65536"/>
              <a:gd name="T13" fmla="*/ 0 60000 65536"/>
              <a:gd name="T14" fmla="*/ 0 60000 65536"/>
              <a:gd name="T15" fmla="*/ 0 w 6"/>
              <a:gd name="T16" fmla="*/ 0 h 3"/>
              <a:gd name="T17" fmla="*/ 6 w 6"/>
              <a:gd name="T18" fmla="*/ 3 h 3"/>
            </a:gd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20638">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19493" name="Freeform 36"/>
          <p:cNvSpPr/>
          <p:nvPr/>
        </p:nvSpPr>
        <p:spPr bwMode="auto">
          <a:xfrm>
            <a:off x="6865491" y="6167085"/>
            <a:ext cx="92457" cy="53561"/>
          </a:xfrm>
          <a:custGeom>
            <a:gdLst>
              <a:gd name="T0" fmla="*/ 0 w 79"/>
              <a:gd name="T1" fmla="*/ 39 h 39"/>
              <a:gd name="T2" fmla="*/ 79 w 79"/>
              <a:gd name="T3" fmla="*/ 13 h 39"/>
              <a:gd name="T4" fmla="*/ 0 w 79"/>
              <a:gd name="T5" fmla="*/ 0 h 39"/>
              <a:gd name="T6" fmla="*/ 0 w 79"/>
              <a:gd name="T7" fmla="*/ 13 h 39"/>
              <a:gd name="T8" fmla="*/ 0 w 79"/>
              <a:gd name="T9" fmla="*/ 39 h 39"/>
              <a:gd name="T10" fmla="*/ 0 60000 65536"/>
              <a:gd name="T11" fmla="*/ 0 60000 65536"/>
              <a:gd name="T12" fmla="*/ 0 60000 65536"/>
              <a:gd name="T13" fmla="*/ 0 60000 65536"/>
              <a:gd name="T14" fmla="*/ 0 60000 65536"/>
              <a:gd name="T15" fmla="*/ 0 w 79"/>
              <a:gd name="T16" fmla="*/ 0 h 39"/>
              <a:gd name="T17" fmla="*/ 79 w 79"/>
              <a:gd name="T18" fmla="*/ 39 h 39"/>
            </a:gdLst>
            <a:cxnLst>
              <a:cxn ang="T10">
                <a:pos x="T0" y="T1"/>
              </a:cxn>
              <a:cxn ang="T11">
                <a:pos x="T2" y="T3"/>
              </a:cxn>
              <a:cxn ang="T12">
                <a:pos x="T4" y="T5"/>
              </a:cxn>
              <a:cxn ang="T13">
                <a:pos x="T6" y="T7"/>
              </a:cxn>
              <a:cxn ang="T14">
                <a:pos x="T8" y="T9"/>
              </a:cxn>
            </a:cxnLst>
            <a:rect l="T15" t="T16" r="T17" b="T18"/>
            <a:pathLst>
              <a:path w="79" h="39">
                <a:moveTo>
                  <a:pt x="0" y="39"/>
                </a:moveTo>
                <a:lnTo>
                  <a:pt x="79" y="13"/>
                </a:lnTo>
                <a:lnTo>
                  <a:pt x="0" y="0"/>
                </a:lnTo>
                <a:lnTo>
                  <a:pt x="0" y="13"/>
                </a:lnTo>
                <a:lnTo>
                  <a:pt x="0" y="39"/>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2000"/>
          </a:p>
        </p:txBody>
      </p:sp>
      <p:sp>
        <p:nvSpPr>
          <p:cNvPr id="19494" name="Line 37"/>
          <p:cNvSpPr>
            <a:spLocks noChangeShapeType="1"/>
          </p:cNvSpPr>
          <p:nvPr/>
        </p:nvSpPr>
        <p:spPr bwMode="auto">
          <a:xfrm flipH="1">
            <a:off x="6421931" y="6184938"/>
            <a:ext cx="443560" cy="1373"/>
          </a:xfrm>
          <a:prstGeom prst="line">
            <a:avLst/>
          </a:prstGeom>
          <a:noFill/>
          <a:ln w="20638">
            <a:solidFill>
              <a:srgbClr val="000000"/>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495" name="Text Box 38"/>
          <p:cNvSpPr txBox="1">
            <a:spLocks noChangeArrowheads="1"/>
          </p:cNvSpPr>
          <p:nvPr/>
        </p:nvSpPr>
        <p:spPr bwMode="auto">
          <a:xfrm>
            <a:off x="5325318" y="2897121"/>
            <a:ext cx="196618" cy="10039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lnSpc>
                <a:spcPct val="20000"/>
              </a:lnSpc>
              <a:spcBef>
                <a:spcPct val="50000"/>
              </a:spcBef>
            </a:pPr>
            <a:endParaRPr lang="zh-CN" altLang="en-US"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endParaRPr lang="en-US" altLang="zh-CN"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endParaRPr lang="en-US" altLang="zh-CN"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p>
          <a:p>
            <a:pPr eaLnBrk="1" hangingPunct="1">
              <a:lnSpc>
                <a:spcPct val="20000"/>
              </a:lnSpc>
              <a:spcBef>
                <a:spcPct val="50000"/>
              </a:spcBef>
            </a:pPr>
            <a:endParaRPr lang="zh-CN" altLang="en-CA" sz="2000">
              <a:latin typeface="Nimbus Roman No9 L"/>
              <a:ea typeface="SimSun" pitchFamily="2" charset="-122"/>
            </a:endParaRPr>
          </a:p>
        </p:txBody>
      </p:sp>
      <p:sp>
        <p:nvSpPr>
          <p:cNvPr id="19496" name="Text Box 39"/>
          <p:cNvSpPr txBox="1">
            <a:spLocks noChangeArrowheads="1"/>
          </p:cNvSpPr>
          <p:nvPr/>
        </p:nvSpPr>
        <p:spPr bwMode="auto">
          <a:xfrm>
            <a:off x="5339362" y="4850035"/>
            <a:ext cx="196618" cy="10039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lnSpc>
                <a:spcPct val="20000"/>
              </a:lnSpc>
              <a:spcBef>
                <a:spcPct val="50000"/>
              </a:spcBef>
            </a:pPr>
            <a:endParaRPr lang="zh-CN" altLang="en-US"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endParaRPr lang="en-US" altLang="zh-CN"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endParaRPr lang="en-US" altLang="zh-CN"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p>
          <a:p>
            <a:pPr eaLnBrk="1" hangingPunct="1">
              <a:lnSpc>
                <a:spcPct val="20000"/>
              </a:lnSpc>
              <a:spcBef>
                <a:spcPct val="50000"/>
              </a:spcBef>
            </a:pPr>
            <a:endParaRPr lang="zh-CN" altLang="en-CA" sz="2000">
              <a:latin typeface="Nimbus Roman No9 L"/>
              <a:ea typeface="SimSun" pitchFamily="2" charset="-122"/>
            </a:endParaRPr>
          </a:p>
        </p:txBody>
      </p:sp>
      <p:sp>
        <p:nvSpPr>
          <p:cNvPr id="4" name="TextBox 3"/>
          <p:cNvSpPr txBox="1"/>
          <p:nvPr/>
        </p:nvSpPr>
        <p:spPr>
          <a:xfrm>
            <a:off x="5016629" y="1331476"/>
            <a:ext cx="77457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N bits</a:t>
            </a:r>
            <a:endParaRPr lang="en-IN"/>
          </a:p>
        </p:txBody>
      </p:sp>
    </p:spTree>
    <p:extLst>
      <p:ext uri="{BB962C8B-B14F-4D97-AF65-F5344CB8AC3E}">
        <p14:creationId xmlns="" val="4021088344"/>
      </p:ext>
    </p:extLst>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50248" name="Line 40"/>
          <p:cNvSpPr>
            <a:spLocks noChangeShapeType="1"/>
          </p:cNvSpPr>
          <p:nvPr/>
        </p:nvSpPr>
        <p:spPr bwMode="auto">
          <a:xfrm>
            <a:off x="8532813" y="6742113"/>
            <a:ext cx="539750" cy="0"/>
          </a:xfrm>
          <a:prstGeom prst="line">
            <a:avLst/>
          </a:prstGeom>
          <a:noFill/>
          <a:ln w="9525">
            <a:solidFill>
              <a:schemeClr val="tx1"/>
            </a:solidFill>
            <a:round/>
            <a:tailEnd type="triangle" w="med" len="me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 name="TextBox 3"/>
          <p:cNvSpPr txBox="1"/>
          <p:nvPr/>
        </p:nvSpPr>
        <p:spPr>
          <a:xfrm>
            <a:off x="395536" y="332656"/>
            <a:ext cx="8407152"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mtClean="0">
                <a:latin typeface="Arial" pitchFamily="34" charset="0"/>
                <a:cs typeface="Arial" pitchFamily="34" charset="0"/>
              </a:rPr>
              <a:t>Programs written using 0’s and 1’s are machine instructions. </a:t>
            </a:r>
          </a:p>
          <a:p>
            <a:endParaRPr lang="en-US" sz="2400">
              <a:latin typeface="Arial" pitchFamily="34" charset="0"/>
              <a:cs typeface="Arial" pitchFamily="34" charset="0"/>
            </a:endParaRPr>
          </a:p>
          <a:p>
            <a:r>
              <a:rPr lang="en-US" sz="2400" smtClean="0">
                <a:latin typeface="Arial" pitchFamily="34" charset="0"/>
                <a:cs typeface="Arial" pitchFamily="34" charset="0"/>
              </a:rPr>
              <a:t>Machine instructions are difficult to write or to read.  Hence mnemonic are used to represent the operations such as  </a:t>
            </a:r>
          </a:p>
          <a:p>
            <a:r>
              <a:rPr lang="en-US" sz="2400">
                <a:latin typeface="Arial" pitchFamily="34" charset="0"/>
                <a:cs typeface="Arial" pitchFamily="34" charset="0"/>
              </a:rPr>
              <a:t>	</a:t>
            </a:r>
            <a:r>
              <a:rPr lang="en-US" sz="2400" smtClean="0">
                <a:latin typeface="Arial" pitchFamily="34" charset="0"/>
                <a:cs typeface="Arial" pitchFamily="34" charset="0"/>
              </a:rPr>
              <a:t>	ADD</a:t>
            </a:r>
          </a:p>
          <a:p>
            <a:r>
              <a:rPr lang="en-US" sz="2400">
                <a:latin typeface="Arial" pitchFamily="34" charset="0"/>
                <a:cs typeface="Arial" pitchFamily="34" charset="0"/>
              </a:rPr>
              <a:t>	</a:t>
            </a:r>
            <a:r>
              <a:rPr lang="en-US" sz="2400" smtClean="0">
                <a:latin typeface="Arial" pitchFamily="34" charset="0"/>
                <a:cs typeface="Arial" pitchFamily="34" charset="0"/>
              </a:rPr>
              <a:t>	SUM</a:t>
            </a:r>
          </a:p>
          <a:p>
            <a:r>
              <a:rPr lang="en-US" sz="2400">
                <a:latin typeface="Arial" pitchFamily="34" charset="0"/>
                <a:cs typeface="Arial" pitchFamily="34" charset="0"/>
              </a:rPr>
              <a:t>	</a:t>
            </a:r>
            <a:r>
              <a:rPr lang="en-US" sz="2400" smtClean="0">
                <a:latin typeface="Arial" pitchFamily="34" charset="0"/>
                <a:cs typeface="Arial" pitchFamily="34" charset="0"/>
              </a:rPr>
              <a:t>	MOVE</a:t>
            </a:r>
          </a:p>
          <a:p>
            <a:r>
              <a:rPr lang="en-US" sz="2400" smtClean="0">
                <a:latin typeface="Arial" pitchFamily="34" charset="0"/>
                <a:cs typeface="Arial" pitchFamily="34" charset="0"/>
              </a:rPr>
              <a:t>Similarly, R3 is the notation used to refer to register 3.</a:t>
            </a:r>
          </a:p>
          <a:p>
            <a:endParaRPr lang="en-US" sz="2400">
              <a:latin typeface="Arial" pitchFamily="34" charset="0"/>
              <a:cs typeface="Arial" pitchFamily="34" charset="0"/>
            </a:endParaRPr>
          </a:p>
          <a:p>
            <a:r>
              <a:rPr lang="en-US" sz="2400" smtClean="0">
                <a:latin typeface="Arial" pitchFamily="34" charset="0"/>
                <a:cs typeface="Arial" pitchFamily="34" charset="0"/>
              </a:rPr>
              <a:t>A complete set of such symbolic names and rules for their use constitute a programming language, generally referred to as </a:t>
            </a:r>
            <a:r>
              <a:rPr lang="en-US" sz="2400" smtClean="0">
                <a:solidFill>
                  <a:srgbClr val="FF0000"/>
                </a:solidFill>
                <a:latin typeface="Arial" pitchFamily="34" charset="0"/>
                <a:cs typeface="Arial" pitchFamily="34" charset="0"/>
              </a:rPr>
              <a:t>assembly language</a:t>
            </a:r>
            <a:r>
              <a:rPr lang="en-US" sz="2400" smtClean="0">
                <a:latin typeface="Arial" pitchFamily="34" charset="0"/>
                <a:cs typeface="Arial" pitchFamily="34" charset="0"/>
              </a:rPr>
              <a:t>.</a:t>
            </a:r>
          </a:p>
          <a:p>
            <a:endParaRPr lang="en-IN" sz="2400" smtClean="0">
              <a:latin typeface="Arial" pitchFamily="34" charset="0"/>
              <a:cs typeface="Arial" pitchFamily="34" charset="0"/>
            </a:endParaRPr>
          </a:p>
          <a:p>
            <a:r>
              <a:rPr lang="en-IN" sz="2400" smtClean="0">
                <a:latin typeface="Arial" pitchFamily="34" charset="0"/>
                <a:cs typeface="Arial" pitchFamily="34" charset="0"/>
              </a:rPr>
              <a:t>The set of rules for using the mnemonics is the specification of complete instruction and program is called the </a:t>
            </a:r>
            <a:r>
              <a:rPr lang="en-IN" sz="2400" smtClean="0">
                <a:solidFill>
                  <a:srgbClr val="FF0000"/>
                </a:solidFill>
                <a:latin typeface="Arial" pitchFamily="34" charset="0"/>
                <a:cs typeface="Arial" pitchFamily="34" charset="0"/>
              </a:rPr>
              <a:t>syntax</a:t>
            </a:r>
            <a:r>
              <a:rPr lang="en-IN" sz="2400" smtClean="0">
                <a:latin typeface="Arial" pitchFamily="34" charset="0"/>
                <a:cs typeface="Arial" pitchFamily="34" charset="0"/>
              </a:rPr>
              <a:t> of the language</a:t>
            </a:r>
            <a:endParaRPr lang="en-IN" sz="2400">
              <a:latin typeface="Arial" pitchFamily="34" charset="0"/>
              <a:cs typeface="Arial" pitchFamily="34" charset="0"/>
            </a:endParaRPr>
          </a:p>
        </p:txBody>
      </p:sp>
    </p:spTree>
    <p:extLst>
      <p:ext uri="{BB962C8B-B14F-4D97-AF65-F5344CB8AC3E}">
        <p14:creationId xmlns="" val="10993100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48" grpId="0" animBg="1"/>
    </p:bldLst>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extBox 2"/>
          <p:cNvSpPr txBox="1"/>
          <p:nvPr/>
        </p:nvSpPr>
        <p:spPr>
          <a:xfrm>
            <a:off x="179512" y="332656"/>
            <a:ext cx="8856984" cy="63709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itchFamily="34" charset="0"/>
              <a:buChar char="•"/>
            </a:pPr>
            <a:r>
              <a:rPr lang="en-IN" sz="2400" smtClean="0">
                <a:latin typeface="Arial" pitchFamily="34" charset="0"/>
                <a:cs typeface="Arial" pitchFamily="34" charset="0"/>
              </a:rPr>
              <a:t>Assembler system program is  stored in memory.  </a:t>
            </a:r>
          </a:p>
          <a:p>
            <a:pPr marL="342900" indent="-342900">
              <a:buFont typeface="Arial" pitchFamily="34" charset="0"/>
              <a:buChar char="•"/>
            </a:pPr>
            <a:r>
              <a:rPr lang="en-IN" sz="2400" smtClean="0">
                <a:latin typeface="Arial" pitchFamily="34" charset="0"/>
                <a:cs typeface="Arial" pitchFamily="34" charset="0"/>
              </a:rPr>
              <a:t>User written assembly level program is entered in primary memory.</a:t>
            </a:r>
          </a:p>
          <a:p>
            <a:pPr marL="342900" indent="-342900">
              <a:buFont typeface="Arial" pitchFamily="34" charset="0"/>
              <a:buChar char="•"/>
            </a:pPr>
            <a:r>
              <a:rPr lang="en-IN" sz="2400" smtClean="0">
                <a:latin typeface="Arial" pitchFamily="34" charset="0"/>
                <a:cs typeface="Arial" pitchFamily="34" charset="0"/>
              </a:rPr>
              <a:t>When assembled, the assembly level user program is converted to machine level program and stored in sequential memory location.</a:t>
            </a:r>
          </a:p>
          <a:p>
            <a:r>
              <a:rPr lang="en-IN" sz="2400" smtClean="0">
                <a:latin typeface="Arial" pitchFamily="34" charset="0"/>
                <a:cs typeface="Arial" pitchFamily="34" charset="0"/>
              </a:rPr>
              <a:t> </a:t>
            </a:r>
          </a:p>
          <a:p>
            <a:endParaRPr lang="en-IN" sz="2400">
              <a:latin typeface="Arial" pitchFamily="34" charset="0"/>
              <a:cs typeface="Arial" pitchFamily="34" charset="0"/>
            </a:endParaRPr>
          </a:p>
          <a:p>
            <a:endParaRPr lang="en-IN" sz="2400" smtClean="0">
              <a:latin typeface="Arial" pitchFamily="34" charset="0"/>
              <a:cs typeface="Arial" pitchFamily="34" charset="0"/>
            </a:endParaRPr>
          </a:p>
          <a:p>
            <a:endParaRPr lang="en-IN" sz="2400">
              <a:latin typeface="Arial" pitchFamily="34" charset="0"/>
              <a:cs typeface="Arial" pitchFamily="34" charset="0"/>
            </a:endParaRPr>
          </a:p>
          <a:p>
            <a:endParaRPr lang="en-IN" sz="2400" smtClean="0">
              <a:latin typeface="Arial" pitchFamily="34" charset="0"/>
              <a:cs typeface="Arial" pitchFamily="34" charset="0"/>
            </a:endParaRPr>
          </a:p>
          <a:p>
            <a:endParaRPr lang="en-IN" sz="2400">
              <a:latin typeface="Arial" pitchFamily="34" charset="0"/>
              <a:cs typeface="Arial" pitchFamily="34" charset="0"/>
            </a:endParaRPr>
          </a:p>
          <a:p>
            <a:r>
              <a:rPr lang="en-IN" sz="2400" smtClean="0">
                <a:latin typeface="Arial" pitchFamily="34" charset="0"/>
                <a:cs typeface="Arial" pitchFamily="34" charset="0"/>
              </a:rPr>
              <a:t>Assembler has a standard with mnemonic followed by operand or operands. There are delimiters between mnemonic, register R1 and memory ‘SUM’ in the example shown below.</a:t>
            </a:r>
          </a:p>
          <a:p>
            <a:endParaRPr lang="en-IN" sz="2400" smtClean="0">
              <a:latin typeface="Arial" pitchFamily="34" charset="0"/>
              <a:cs typeface="Arial" pitchFamily="34" charset="0"/>
            </a:endParaRPr>
          </a:p>
          <a:p>
            <a:r>
              <a:rPr lang="en-IN" sz="2400" smtClean="0">
                <a:latin typeface="Arial" pitchFamily="34" charset="0"/>
                <a:cs typeface="Arial" pitchFamily="34" charset="0"/>
              </a:rPr>
              <a:t>Example:   Move R1, SUM</a:t>
            </a:r>
            <a:endParaRPr lang="en-IN" sz="2400">
              <a:latin typeface="Arial" pitchFamily="34" charset="0"/>
              <a:cs typeface="Arial" pitchFamily="34" charset="0"/>
            </a:endParaRPr>
          </a:p>
        </p:txBody>
      </p:sp>
      <p:sp>
        <p:nvSpPr>
          <p:cNvPr id="4" name="Rectangle 3"/>
          <p:cNvSpPr/>
          <p:nvPr/>
        </p:nvSpPr>
        <p:spPr>
          <a:xfrm>
            <a:off x="3203848" y="3356992"/>
            <a:ext cx="2088232" cy="108012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smtClean="0">
                <a:solidFill>
                  <a:schemeClr val="tx1"/>
                </a:solidFill>
                <a:latin typeface="Arial" pitchFamily="34" charset="0"/>
                <a:cs typeface="Arial" pitchFamily="34" charset="0"/>
              </a:rPr>
              <a:t>Assembler</a:t>
            </a:r>
            <a:endParaRPr lang="en-IN" sz="2400">
              <a:solidFill>
                <a:schemeClr val="tx1"/>
              </a:solidFill>
              <a:latin typeface="Arial" pitchFamily="34" charset="0"/>
              <a:cs typeface="Arial" pitchFamily="34" charset="0"/>
            </a:endParaRPr>
          </a:p>
        </p:txBody>
      </p:sp>
      <p:cxnSp>
        <p:nvCxnSpPr>
          <p:cNvPr id="6" name="Straight Arrow Connector 5"/>
          <p:cNvCxnSpPr/>
          <p:nvPr/>
        </p:nvCxnSpPr>
        <p:spPr>
          <a:xfrm>
            <a:off x="5292080" y="3915652"/>
            <a:ext cx="11521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051720" y="3933056"/>
            <a:ext cx="11521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55576" y="3501008"/>
            <a:ext cx="2166299"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smtClean="0"/>
              <a:t>Source Program</a:t>
            </a:r>
            <a:endParaRPr lang="en-IN" sz="2400"/>
          </a:p>
        </p:txBody>
      </p:sp>
      <p:sp>
        <p:nvSpPr>
          <p:cNvPr id="9" name="TextBox 8"/>
          <p:cNvSpPr txBox="1"/>
          <p:nvPr/>
        </p:nvSpPr>
        <p:spPr>
          <a:xfrm>
            <a:off x="5862085" y="3429000"/>
            <a:ext cx="214033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smtClean="0"/>
              <a:t>Object Program</a:t>
            </a:r>
            <a:endParaRPr lang="en-IN" sz="2400"/>
          </a:p>
        </p:txBody>
      </p:sp>
    </p:spTree>
    <p:extLst>
      <p:ext uri="{BB962C8B-B14F-4D97-AF65-F5344CB8AC3E}">
        <p14:creationId xmlns="" val="770192061"/>
      </p:ext>
    </p:extLst>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251520" y="332656"/>
            <a:ext cx="8640960"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smtClean="0">
                <a:latin typeface="Arial" pitchFamily="34" charset="0"/>
                <a:cs typeface="Arial" pitchFamily="34" charset="0"/>
              </a:rPr>
              <a:t>Assembler needs some information  to understand and interpret what user wants.  These extra information that is provided to make Assembler understand is called </a:t>
            </a:r>
            <a:r>
              <a:rPr lang="en-IN" sz="2400" b="1" smtClean="0">
                <a:latin typeface="Arial" pitchFamily="34" charset="0"/>
                <a:cs typeface="Arial" pitchFamily="34" charset="0"/>
              </a:rPr>
              <a:t>assembler directive.  </a:t>
            </a:r>
            <a:endParaRPr lang="en-IN" sz="2400" b="1">
              <a:latin typeface="Arial" pitchFamily="34" charset="0"/>
              <a:cs typeface="Arial" pitchFamily="34" charset="0"/>
            </a:endParaRPr>
          </a:p>
          <a:p>
            <a:endParaRPr lang="en-IN" sz="2400" smtClean="0">
              <a:latin typeface="Arial" pitchFamily="34" charset="0"/>
              <a:cs typeface="Arial" pitchFamily="34" charset="0"/>
            </a:endParaRPr>
          </a:p>
          <a:p>
            <a:r>
              <a:rPr lang="en-IN" sz="2400" b="1" smtClean="0">
                <a:solidFill>
                  <a:srgbClr val="FF0000"/>
                </a:solidFill>
                <a:latin typeface="Arial" pitchFamily="34" charset="0"/>
                <a:cs typeface="Arial" pitchFamily="34" charset="0"/>
              </a:rPr>
              <a:t>Assembler directives:</a:t>
            </a:r>
          </a:p>
          <a:p>
            <a:endParaRPr lang="en-IN" sz="2400" b="1">
              <a:latin typeface="Arial" pitchFamily="34" charset="0"/>
              <a:cs typeface="Arial" pitchFamily="34" charset="0"/>
            </a:endParaRPr>
          </a:p>
          <a:p>
            <a:r>
              <a:rPr lang="en-IN" sz="2400" smtClean="0">
                <a:latin typeface="Arial" pitchFamily="34" charset="0"/>
                <a:cs typeface="Arial" pitchFamily="34" charset="0"/>
              </a:rPr>
              <a:t>Assembler directives are the instructions to the assembler that specifies information needed to translate the source program into the object program.  Assembler directives are not translated to  object code by the assembler. Some of them are discussed below. </a:t>
            </a:r>
          </a:p>
          <a:p>
            <a:r>
              <a:rPr lang="en-IN" sz="2400" smtClean="0">
                <a:latin typeface="Arial" pitchFamily="34" charset="0"/>
                <a:cs typeface="Arial" pitchFamily="34" charset="0"/>
              </a:rPr>
              <a:t> </a:t>
            </a:r>
          </a:p>
          <a:p>
            <a:r>
              <a:rPr lang="en-IN" sz="2400" b="1" smtClean="0">
                <a:latin typeface="Arial" pitchFamily="34" charset="0"/>
                <a:cs typeface="Arial" pitchFamily="34" charset="0"/>
              </a:rPr>
              <a:t>EQUATE:</a:t>
            </a:r>
            <a:r>
              <a:rPr lang="en-IN" sz="2400" smtClean="0">
                <a:latin typeface="Arial" pitchFamily="34" charset="0"/>
                <a:cs typeface="Arial" pitchFamily="34" charset="0"/>
              </a:rPr>
              <a:t>       SUM  EQU 100</a:t>
            </a:r>
          </a:p>
          <a:p>
            <a:r>
              <a:rPr lang="en-IN" sz="2400">
                <a:latin typeface="Arial" pitchFamily="34" charset="0"/>
                <a:cs typeface="Arial" pitchFamily="34" charset="0"/>
              </a:rPr>
              <a:t> </a:t>
            </a:r>
            <a:r>
              <a:rPr lang="en-IN" sz="2400" smtClean="0">
                <a:latin typeface="Arial" pitchFamily="34" charset="0"/>
                <a:cs typeface="Arial" pitchFamily="34" charset="0"/>
              </a:rPr>
              <a:t> It informs the assembler that SUM should be replaced by the value 200, wherever it appears in  the program</a:t>
            </a:r>
            <a:endParaRPr lang="en-IN" sz="2400">
              <a:latin typeface="Arial" pitchFamily="34" charset="0"/>
              <a:cs typeface="Arial" pitchFamily="34" charset="0"/>
            </a:endParaRPr>
          </a:p>
        </p:txBody>
      </p:sp>
    </p:spTree>
    <p:extLst>
      <p:ext uri="{BB962C8B-B14F-4D97-AF65-F5344CB8AC3E}">
        <p14:creationId xmlns="" val="1084446731"/>
      </p:ext>
    </p:extLst>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251520" y="260648"/>
            <a:ext cx="8568952" cy="63709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smtClean="0">
                <a:solidFill>
                  <a:srgbClr val="FF0000"/>
                </a:solidFill>
                <a:latin typeface="Arial" pitchFamily="34" charset="0"/>
                <a:cs typeface="Arial" pitchFamily="34" charset="0"/>
              </a:rPr>
              <a:t>Origin:</a:t>
            </a:r>
            <a:r>
              <a:rPr lang="en-IN" sz="2400" smtClean="0">
                <a:latin typeface="Arial" pitchFamily="34" charset="0"/>
                <a:cs typeface="Arial" pitchFamily="34" charset="0"/>
              </a:rPr>
              <a:t> It tells the assembler program where in the memory to place the block that follows.</a:t>
            </a:r>
          </a:p>
          <a:p>
            <a:endParaRPr lang="en-IN" sz="2400">
              <a:latin typeface="Arial" pitchFamily="34" charset="0"/>
              <a:cs typeface="Arial" pitchFamily="34" charset="0"/>
            </a:endParaRPr>
          </a:p>
          <a:p>
            <a:r>
              <a:rPr lang="en-IN" sz="2400" smtClean="0">
                <a:latin typeface="Arial" pitchFamily="34" charset="0"/>
                <a:cs typeface="Arial" pitchFamily="34" charset="0"/>
              </a:rPr>
              <a:t>Example: ORIGIN 198</a:t>
            </a:r>
          </a:p>
          <a:p>
            <a:r>
              <a:rPr lang="en-IN" sz="2400">
                <a:latin typeface="Arial" pitchFamily="34" charset="0"/>
                <a:cs typeface="Arial" pitchFamily="34" charset="0"/>
              </a:rPr>
              <a:t> </a:t>
            </a:r>
            <a:r>
              <a:rPr lang="en-IN" sz="2400" smtClean="0">
                <a:latin typeface="Arial" pitchFamily="34" charset="0"/>
                <a:cs typeface="Arial" pitchFamily="34" charset="0"/>
              </a:rPr>
              <a:t>                DATAWORD 64</a:t>
            </a:r>
          </a:p>
          <a:p>
            <a:r>
              <a:rPr lang="en-IN" sz="2400" smtClean="0">
                <a:latin typeface="Arial" pitchFamily="34" charset="0"/>
                <a:cs typeface="Arial" pitchFamily="34" charset="0"/>
              </a:rPr>
              <a:t>The data that is following the ORIGIN, 198 is the location from where the next data is being stored. </a:t>
            </a:r>
          </a:p>
          <a:p>
            <a:endParaRPr lang="en-IN" sz="2400">
              <a:latin typeface="Arial" pitchFamily="34" charset="0"/>
              <a:cs typeface="Arial" pitchFamily="34" charset="0"/>
            </a:endParaRPr>
          </a:p>
          <a:p>
            <a:endParaRPr lang="en-IN" sz="2400" smtClean="0">
              <a:latin typeface="Arial" pitchFamily="34" charset="0"/>
              <a:cs typeface="Arial" pitchFamily="34" charset="0"/>
            </a:endParaRPr>
          </a:p>
          <a:p>
            <a:endParaRPr lang="en-IN" sz="2400">
              <a:latin typeface="Arial" pitchFamily="34" charset="0"/>
              <a:cs typeface="Arial" pitchFamily="34" charset="0"/>
            </a:endParaRPr>
          </a:p>
          <a:p>
            <a:endParaRPr lang="en-IN" sz="2400" smtClean="0">
              <a:latin typeface="Arial" pitchFamily="34" charset="0"/>
              <a:cs typeface="Arial" pitchFamily="34" charset="0"/>
            </a:endParaRPr>
          </a:p>
          <a:p>
            <a:r>
              <a:rPr lang="en-IN" sz="2400" smtClean="0">
                <a:latin typeface="Arial" pitchFamily="34" charset="0"/>
                <a:cs typeface="Arial" pitchFamily="34" charset="0"/>
              </a:rPr>
              <a:t>DATAWORD: It is an assembler directive stating that the data that is following it is 16 bits data. In the above example, the memory location following ORIGIN location 198 a memory of 16 bits are used to store the data.</a:t>
            </a:r>
          </a:p>
          <a:p>
            <a:r>
              <a:rPr lang="en-IN" sz="2400" smtClean="0">
                <a:latin typeface="Arial" pitchFamily="34" charset="0"/>
                <a:cs typeface="Arial" pitchFamily="34" charset="0"/>
              </a:rPr>
              <a:t>It is possible to use a variable name before the DATAWORD indicating that the variable name mentioned is 16 bits.</a:t>
            </a:r>
          </a:p>
        </p:txBody>
      </p:sp>
      <p:graphicFrame>
        <p:nvGraphicFramePr>
          <p:cNvPr id="3" name="Table 2"/>
          <p:cNvGraphicFramePr>
            <a:graphicFrameLocks noGrp="1"/>
          </p:cNvGraphicFramePr>
          <p:nvPr>
            <p:extLst>
              <p:ext uri="{D42A27DB-BD31-4B8C-83A1-F6EECF244321}">
                <p14:modId xmlns="" val="662213073"/>
              </p:ext>
            </p:extLst>
          </p:nvPr>
        </p:nvGraphicFramePr>
        <p:xfrm>
          <a:off x="2195736" y="3162300"/>
          <a:ext cx="3672408" cy="750570"/>
        </p:xfrm>
        <a:graphic>
          <a:graphicData uri="http://schemas.openxmlformats.org/drawingml/2006/table">
            <a:tbl>
              <a:tblPr>
                <a:tableStyleId>{5C22544A-7EE6-4342-B048-85BDC9FD1C3A}</a:tableStyleId>
              </a:tblPr>
              <a:tblGrid>
                <a:gridCol w="1174711"/>
                <a:gridCol w="2497697"/>
              </a:tblGrid>
              <a:tr h="190500">
                <a:tc>
                  <a:txBody>
                    <a:bodyPr vert="horz" wrap="square"/>
                    <a:lstStyle/>
                    <a:p>
                      <a:pPr algn="ctr" fontAlgn="b"/>
                      <a:r>
                        <a:rPr lang="en-IN" sz="2400" u="none" strike="noStrike">
                          <a:effectLst/>
                          <a:latin typeface="Arial" pitchFamily="34" charset="0"/>
                          <a:cs typeface="Arial" pitchFamily="34" charset="0"/>
                        </a:rPr>
                        <a:t>Address</a:t>
                      </a:r>
                      <a:endParaRPr lang="en-IN" sz="2400" b="0" i="0" u="none" strike="noStrike">
                        <a:solidFill>
                          <a:srgbClr val="000000"/>
                        </a:solidFill>
                        <a:effectLst/>
                        <a:latin typeface="Arial" pitchFamily="34" charset="0"/>
                        <a:cs typeface="Arial"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algn="ctr" fontAlgn="b"/>
                      <a:r>
                        <a:rPr lang="en-IN" sz="2400" u="none" strike="noStrike">
                          <a:effectLst/>
                          <a:latin typeface="Arial" pitchFamily="34" charset="0"/>
                          <a:cs typeface="Arial" pitchFamily="34" charset="0"/>
                        </a:rPr>
                        <a:t>Data/Opcode</a:t>
                      </a:r>
                      <a:endParaRPr lang="en-IN" sz="2400" b="0" i="0" u="none" strike="noStrike">
                        <a:solidFill>
                          <a:srgbClr val="000000"/>
                        </a:solidFill>
                        <a:effectLst/>
                        <a:latin typeface="Arial" pitchFamily="34" charset="0"/>
                        <a:cs typeface="Arial"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90500">
                <a:tc>
                  <a:txBody>
                    <a:bodyPr vert="horz" wrap="square"/>
                    <a:lstStyle/>
                    <a:p>
                      <a:pPr algn="ctr" fontAlgn="b"/>
                      <a:r>
                        <a:rPr lang="en-IN" sz="2400" u="none" strike="noStrike">
                          <a:effectLst/>
                          <a:latin typeface="Arial" pitchFamily="34" charset="0"/>
                          <a:cs typeface="Arial" pitchFamily="34" charset="0"/>
                        </a:rPr>
                        <a:t>199</a:t>
                      </a:r>
                      <a:endParaRPr lang="en-IN" sz="2400" b="0" i="0" u="none" strike="noStrike">
                        <a:solidFill>
                          <a:srgbClr val="000000"/>
                        </a:solidFill>
                        <a:effectLst/>
                        <a:latin typeface="Arial" pitchFamily="34" charset="0"/>
                        <a:cs typeface="Arial"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vert="horz" wrap="square"/>
                    <a:lstStyle/>
                    <a:p>
                      <a:pPr algn="ctr" fontAlgn="b"/>
                      <a:r>
                        <a:rPr lang="en-IN" sz="2400" u="none" strike="noStrike">
                          <a:effectLst/>
                          <a:latin typeface="Arial" pitchFamily="34" charset="0"/>
                          <a:cs typeface="Arial" pitchFamily="34" charset="0"/>
                        </a:rPr>
                        <a:t>64</a:t>
                      </a:r>
                      <a:endParaRPr lang="en-IN" sz="2400" b="0" i="0" u="none" strike="noStrike">
                        <a:solidFill>
                          <a:srgbClr val="000000"/>
                        </a:solidFill>
                        <a:effectLst/>
                        <a:latin typeface="Arial" pitchFamily="34" charset="0"/>
                        <a:cs typeface="Arial"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 val="673655822"/>
      </p:ext>
    </p:extLst>
  </p:cSld>
  <p:clrMapOvr>
    <a:masterClrMapping/>
  </p:clrMapOvr>
  <p:transition/>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251520" y="260648"/>
            <a:ext cx="8640960" cy="63709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smtClean="0">
                <a:solidFill>
                  <a:srgbClr val="FF0000"/>
                </a:solidFill>
                <a:latin typeface="Arial" pitchFamily="34" charset="0"/>
                <a:cs typeface="Arial" pitchFamily="34" charset="0"/>
              </a:rPr>
              <a:t>END:</a:t>
            </a:r>
            <a:r>
              <a:rPr lang="en-IN" sz="2400" smtClean="0">
                <a:latin typeface="Arial" pitchFamily="34" charset="0"/>
                <a:cs typeface="Arial" pitchFamily="34" charset="0"/>
              </a:rPr>
              <a:t> The end directive is used to tell the assembler that the program has ended.  There are no more instructions following this  statement for assembly.</a:t>
            </a:r>
          </a:p>
          <a:p>
            <a:r>
              <a:rPr lang="en-IN" sz="2400" smtClean="0">
                <a:latin typeface="Arial" pitchFamily="34" charset="0"/>
                <a:cs typeface="Arial" pitchFamily="34" charset="0"/>
              </a:rPr>
              <a:t>Usually, following the END statement a variable is used which is the label of  the  start of the  program. The label points to the address of the location at which execution of the program is to begin. </a:t>
            </a:r>
          </a:p>
          <a:p>
            <a:endParaRPr lang="en-IN" sz="2400">
              <a:latin typeface="Arial" pitchFamily="34" charset="0"/>
              <a:cs typeface="Arial" pitchFamily="34" charset="0"/>
            </a:endParaRPr>
          </a:p>
          <a:p>
            <a:r>
              <a:rPr lang="en-IN" sz="2400" smtClean="0">
                <a:solidFill>
                  <a:srgbClr val="FF0000"/>
                </a:solidFill>
                <a:latin typeface="Arial" pitchFamily="34" charset="0"/>
                <a:cs typeface="Arial" pitchFamily="34" charset="0"/>
              </a:rPr>
              <a:t>Assembly Language Format:</a:t>
            </a:r>
          </a:p>
          <a:p>
            <a:r>
              <a:rPr lang="en-IN" sz="2400" smtClean="0">
                <a:latin typeface="Arial" pitchFamily="34" charset="0"/>
                <a:cs typeface="Arial" pitchFamily="34" charset="0"/>
              </a:rPr>
              <a:t>Assembly language program is usually written in a specific format to enable the assembler to tokenise each token for assembling the program.  However it is also convenient  for the user the  read the assembly program.</a:t>
            </a:r>
          </a:p>
          <a:p>
            <a:endParaRPr lang="en-IN" sz="2400" smtClean="0">
              <a:latin typeface="Arial" pitchFamily="34" charset="0"/>
              <a:cs typeface="Arial" pitchFamily="34" charset="0"/>
            </a:endParaRPr>
          </a:p>
          <a:p>
            <a:endParaRPr lang="en-IN" sz="2400">
              <a:latin typeface="Arial" pitchFamily="34" charset="0"/>
              <a:cs typeface="Arial" pitchFamily="34" charset="0"/>
            </a:endParaRPr>
          </a:p>
          <a:p>
            <a:endParaRPr lang="en-IN" sz="2400" smtClean="0">
              <a:latin typeface="Arial" pitchFamily="34" charset="0"/>
              <a:cs typeface="Arial" pitchFamily="34" charset="0"/>
            </a:endParaRPr>
          </a:p>
          <a:p>
            <a:r>
              <a:rPr lang="en-IN" sz="2400" smtClean="0">
                <a:latin typeface="Arial" pitchFamily="34" charset="0"/>
                <a:cs typeface="Arial" pitchFamily="34" charset="0"/>
              </a:rPr>
              <a:t>There are four fields separated by appropriate delimiters.</a:t>
            </a:r>
            <a:endParaRPr lang="en-IN" sz="2400">
              <a:latin typeface="Arial" pitchFamily="34" charset="0"/>
              <a:cs typeface="Arial" pitchFamily="34" charset="0"/>
            </a:endParaRPr>
          </a:p>
        </p:txBody>
      </p:sp>
      <p:sp>
        <p:nvSpPr>
          <p:cNvPr id="4" name="Rectangle 3"/>
          <p:cNvSpPr/>
          <p:nvPr/>
        </p:nvSpPr>
        <p:spPr>
          <a:xfrm>
            <a:off x="574385" y="5508972"/>
            <a:ext cx="7548285"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400" smtClean="0">
                <a:solidFill>
                  <a:srgbClr val="000000"/>
                </a:solidFill>
                <a:latin typeface="Arial" pitchFamily="34" charset="0"/>
                <a:cs typeface="Arial" pitchFamily="34" charset="0"/>
              </a:rPr>
              <a:t>LABEL   </a:t>
            </a:r>
            <a:r>
              <a:rPr lang="en-IN" sz="2400" smtClean="0">
                <a:latin typeface="Arial" pitchFamily="34" charset="0"/>
                <a:cs typeface="Arial" pitchFamily="34" charset="0"/>
              </a:rPr>
              <a:t> </a:t>
            </a:r>
            <a:r>
              <a:rPr lang="en-IN" sz="2400">
                <a:solidFill>
                  <a:srgbClr val="000000"/>
                </a:solidFill>
                <a:latin typeface="Arial" pitchFamily="34" charset="0"/>
                <a:cs typeface="Arial" pitchFamily="34" charset="0"/>
              </a:rPr>
              <a:t>OPERATION</a:t>
            </a:r>
            <a:r>
              <a:rPr lang="en-IN" sz="2400">
                <a:latin typeface="Arial" pitchFamily="34" charset="0"/>
                <a:cs typeface="Arial" pitchFamily="34" charset="0"/>
              </a:rPr>
              <a:t> </a:t>
            </a:r>
            <a:r>
              <a:rPr lang="en-IN" sz="2400" smtClean="0">
                <a:latin typeface="Arial" pitchFamily="34" charset="0"/>
                <a:cs typeface="Arial" pitchFamily="34" charset="0"/>
              </a:rPr>
              <a:t>   </a:t>
            </a:r>
            <a:r>
              <a:rPr lang="en-IN" sz="2400" smtClean="0">
                <a:solidFill>
                  <a:srgbClr val="000000"/>
                </a:solidFill>
                <a:latin typeface="Arial" pitchFamily="34" charset="0"/>
                <a:cs typeface="Arial" pitchFamily="34" charset="0"/>
              </a:rPr>
              <a:t>OPERANDS</a:t>
            </a:r>
            <a:r>
              <a:rPr lang="en-IN" sz="2400" smtClean="0">
                <a:latin typeface="Arial" pitchFamily="34" charset="0"/>
                <a:cs typeface="Arial" pitchFamily="34" charset="0"/>
              </a:rPr>
              <a:t>    </a:t>
            </a:r>
            <a:r>
              <a:rPr lang="en-IN" sz="2400" smtClean="0">
                <a:solidFill>
                  <a:srgbClr val="000000"/>
                </a:solidFill>
                <a:latin typeface="Arial" pitchFamily="34" charset="0"/>
                <a:cs typeface="Arial" pitchFamily="34" charset="0"/>
              </a:rPr>
              <a:t>COMMENTS</a:t>
            </a:r>
            <a:r>
              <a:rPr lang="en-IN" sz="2400" smtClean="0">
                <a:latin typeface="Arial" pitchFamily="34" charset="0"/>
                <a:cs typeface="Arial" pitchFamily="34" charset="0"/>
              </a:rPr>
              <a:t> </a:t>
            </a:r>
            <a:endParaRPr lang="en-IN" sz="2400">
              <a:latin typeface="Arial" pitchFamily="34" charset="0"/>
              <a:cs typeface="Arial" pitchFamily="34" charset="0"/>
            </a:endParaRPr>
          </a:p>
        </p:txBody>
      </p:sp>
    </p:spTree>
    <p:extLst>
      <p:ext uri="{BB962C8B-B14F-4D97-AF65-F5344CB8AC3E}">
        <p14:creationId xmlns="" val="4147083981"/>
      </p:ext>
    </p:extLst>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179512" y="476672"/>
            <a:ext cx="8712968" cy="526297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smtClean="0">
                <a:latin typeface="Arial" pitchFamily="34" charset="0"/>
                <a:cs typeface="Arial" pitchFamily="34" charset="0"/>
              </a:rPr>
              <a:t>Typically, one or  more blank characters are used to separate the fields. </a:t>
            </a:r>
          </a:p>
          <a:p>
            <a:endParaRPr lang="en-IN" sz="2400">
              <a:latin typeface="Arial" pitchFamily="34" charset="0"/>
              <a:cs typeface="Arial" pitchFamily="34" charset="0"/>
            </a:endParaRPr>
          </a:p>
          <a:p>
            <a:r>
              <a:rPr lang="en-IN" sz="2400" smtClean="0">
                <a:solidFill>
                  <a:srgbClr val="FF0000"/>
                </a:solidFill>
                <a:latin typeface="Arial" pitchFamily="34" charset="0"/>
                <a:cs typeface="Arial" pitchFamily="34" charset="0"/>
              </a:rPr>
              <a:t>Label: </a:t>
            </a:r>
            <a:r>
              <a:rPr lang="en-IN" sz="2400" smtClean="0">
                <a:latin typeface="Arial" pitchFamily="34" charset="0"/>
                <a:cs typeface="Arial" pitchFamily="34" charset="0"/>
              </a:rPr>
              <a:t>It is an optional field.  A name is associated with the memory address is mentioned in this field.  </a:t>
            </a:r>
          </a:p>
          <a:p>
            <a:endParaRPr lang="en-IN" sz="2400">
              <a:latin typeface="Arial" pitchFamily="34" charset="0"/>
              <a:cs typeface="Arial" pitchFamily="34" charset="0"/>
            </a:endParaRPr>
          </a:p>
          <a:p>
            <a:r>
              <a:rPr lang="en-IN" sz="2400" smtClean="0">
                <a:solidFill>
                  <a:srgbClr val="FF0000"/>
                </a:solidFill>
                <a:latin typeface="Arial" pitchFamily="34" charset="0"/>
                <a:cs typeface="Arial" pitchFamily="34" charset="0"/>
              </a:rPr>
              <a:t>Operation Field: </a:t>
            </a:r>
            <a:r>
              <a:rPr lang="en-IN" sz="2400" smtClean="0">
                <a:latin typeface="Arial" pitchFamily="34" charset="0"/>
                <a:cs typeface="Arial" pitchFamily="34" charset="0"/>
              </a:rPr>
              <a:t>This field contains Operation code mnemonic of the desired instruction.</a:t>
            </a:r>
          </a:p>
          <a:p>
            <a:endParaRPr lang="en-IN" sz="2400">
              <a:latin typeface="Arial" pitchFamily="34" charset="0"/>
              <a:cs typeface="Arial" pitchFamily="34" charset="0"/>
            </a:endParaRPr>
          </a:p>
          <a:p>
            <a:r>
              <a:rPr lang="en-IN" sz="2400" smtClean="0">
                <a:solidFill>
                  <a:srgbClr val="FF0000"/>
                </a:solidFill>
                <a:latin typeface="Arial" pitchFamily="34" charset="0"/>
                <a:cs typeface="Arial" pitchFamily="34" charset="0"/>
              </a:rPr>
              <a:t>Operand Field: </a:t>
            </a:r>
            <a:r>
              <a:rPr lang="en-IN" sz="2400" smtClean="0">
                <a:latin typeface="Arial" pitchFamily="34" charset="0"/>
                <a:cs typeface="Arial" pitchFamily="34" charset="0"/>
              </a:rPr>
              <a:t>It is an optional field.  If the Operation code requires one of more operand it is mentioned  in this  field.</a:t>
            </a:r>
          </a:p>
          <a:p>
            <a:endParaRPr lang="en-IN" sz="2400">
              <a:latin typeface="Arial" pitchFamily="34" charset="0"/>
              <a:cs typeface="Arial" pitchFamily="34" charset="0"/>
            </a:endParaRPr>
          </a:p>
          <a:p>
            <a:r>
              <a:rPr lang="en-IN" sz="2400" smtClean="0">
                <a:solidFill>
                  <a:srgbClr val="FF0000"/>
                </a:solidFill>
                <a:latin typeface="Arial" pitchFamily="34" charset="0"/>
                <a:cs typeface="Arial" pitchFamily="34" charset="0"/>
              </a:rPr>
              <a:t>Comments: </a:t>
            </a:r>
            <a:r>
              <a:rPr lang="en-IN" sz="2400" smtClean="0">
                <a:latin typeface="Arial" pitchFamily="34" charset="0"/>
                <a:cs typeface="Arial" pitchFamily="34" charset="0"/>
              </a:rPr>
              <a:t>It is optional field.  It is used for documentation of the program.  The assembler will ignore this field.</a:t>
            </a:r>
            <a:endParaRPr lang="en-IN" sz="2400">
              <a:latin typeface="Arial" pitchFamily="34" charset="0"/>
              <a:cs typeface="Arial" pitchFamily="34" charset="0"/>
            </a:endParaRPr>
          </a:p>
        </p:txBody>
      </p:sp>
    </p:spTree>
    <p:extLst>
      <p:ext uri="{BB962C8B-B14F-4D97-AF65-F5344CB8AC3E}">
        <p14:creationId xmlns="" val="397236226"/>
      </p:ext>
    </p:extLst>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35496" y="274638"/>
            <a:ext cx="4194488" cy="6394721"/>
          </a:xfrm>
          <a:prstGeom prst="rect">
            <a:avLst/>
          </a:prstGeom>
        </p:spPr>
      </p:pic>
      <p:pic>
        <p:nvPicPr>
          <p:cNvPr id="4" name="Content Placeholder 4"/>
          <p:cNvPicPr>
            <a:picLocks noChangeAspect="1"/>
          </p:cNvPicPr>
          <p:nvPr/>
        </p:nvPicPr>
        <p:blipFill>
          <a:blip r:embed="rId3"/>
          <a:stretch>
            <a:fillRect/>
          </a:stretch>
        </p:blipFill>
        <p:spPr>
          <a:xfrm>
            <a:off x="4016812" y="274638"/>
            <a:ext cx="4948518" cy="6394721"/>
          </a:xfrm>
          <a:prstGeom prst="rect">
            <a:avLst/>
          </a:prstGeom>
        </p:spPr>
      </p:pic>
    </p:spTree>
    <p:extLst>
      <p:ext uri="{BB962C8B-B14F-4D97-AF65-F5344CB8AC3E}">
        <p14:creationId xmlns="" val="2174013888"/>
      </p:ext>
    </p:extLst>
  </p:cSld>
  <p:clrMapOvr>
    <a:masterClrMapping/>
  </p:clrMapOvr>
  <p:transition/>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IN" smtClean="0"/>
              <a:t>Stacks and Queues</a:t>
            </a:r>
            <a:endParaRPr lang="en-IN"/>
          </a:p>
        </p:txBody>
      </p:sp>
      <p:sp>
        <p:nvSpPr>
          <p:cNvPr id="3" name="Content Placeholder 2"/>
          <p:cNvSpPr>
            <a:spLocks noGrp="1"/>
          </p:cNvSpPr>
          <p:nvPr>
            <p:ph idx="1"/>
          </p:nvPr>
        </p:nvSpPr>
        <p:spPr/>
        <p:txBody>
          <a:bodyPr/>
          <a:lstStyle/>
          <a:p>
            <a:r>
              <a:rPr lang="en-IN" smtClean="0"/>
              <a:t>Control and info linkage b/w main program and subroutine is through stacks</a:t>
            </a:r>
          </a:p>
          <a:p>
            <a:r>
              <a:rPr lang="en-IN" smtClean="0"/>
              <a:t>LIFO/FILO data structure</a:t>
            </a:r>
            <a:endParaRPr lang="en-IN"/>
          </a:p>
        </p:txBody>
      </p:sp>
    </p:spTree>
    <p:extLst>
      <p:ext uri="{BB962C8B-B14F-4D97-AF65-F5344CB8AC3E}">
        <p14:creationId xmlns="" val="3944053775"/>
      </p:ext>
    </p:extLst>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Stack operations</a:t>
            </a:r>
            <a:endParaRPr lang="en-US"/>
          </a:p>
        </p:txBody>
      </p:sp>
      <p:pic>
        <p:nvPicPr>
          <p:cNvPr id="4" name="Content Placeholder 3"/>
          <p:cNvPicPr>
            <a:picLocks noGrp="1" noChangeAspect="1"/>
          </p:cNvPicPr>
          <p:nvPr>
            <p:ph idx="1"/>
          </p:nvPr>
        </p:nvPicPr>
        <p:blipFill>
          <a:blip r:embed="rId2"/>
          <a:stretch>
            <a:fillRect/>
          </a:stretch>
        </p:blipFill>
        <p:spPr>
          <a:xfrm>
            <a:off x="0" y="1417638"/>
            <a:ext cx="4716016" cy="5179714"/>
          </a:xfrm>
          <a:prstGeom prst="rect">
            <a:avLst/>
          </a:prstGeom>
        </p:spPr>
      </p:pic>
      <p:sp>
        <p:nvSpPr>
          <p:cNvPr id="3" name="TextBox 2"/>
          <p:cNvSpPr txBox="1"/>
          <p:nvPr/>
        </p:nvSpPr>
        <p:spPr>
          <a:xfrm>
            <a:off x="5334145" y="1772816"/>
            <a:ext cx="2664296" cy="31700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smtClean="0">
                <a:solidFill>
                  <a:srgbClr val="FF0000"/>
                </a:solidFill>
              </a:rPr>
              <a:t>PUSH</a:t>
            </a:r>
          </a:p>
          <a:p>
            <a:endParaRPr lang="en-IN"/>
          </a:p>
          <a:p>
            <a:r>
              <a:rPr lang="en-IN" sz="2000" smtClean="0"/>
              <a:t>Subtract #4,SP</a:t>
            </a:r>
          </a:p>
          <a:p>
            <a:r>
              <a:rPr lang="en-IN" sz="2000" smtClean="0"/>
              <a:t>Move NEWITEM,(SP)</a:t>
            </a:r>
          </a:p>
          <a:p>
            <a:endParaRPr lang="en-IN"/>
          </a:p>
          <a:p>
            <a:endParaRPr lang="en-IN" smtClean="0"/>
          </a:p>
          <a:p>
            <a:r>
              <a:rPr lang="en-IN" sz="2400" b="1">
                <a:solidFill>
                  <a:srgbClr val="FF0000"/>
                </a:solidFill>
              </a:rPr>
              <a:t>POP</a:t>
            </a:r>
          </a:p>
          <a:p>
            <a:endParaRPr lang="en-IN"/>
          </a:p>
          <a:p>
            <a:r>
              <a:rPr lang="en-IN" sz="2000"/>
              <a:t>MOVE (SP),ITEM</a:t>
            </a:r>
          </a:p>
          <a:p>
            <a:r>
              <a:rPr lang="en-IN" sz="2000"/>
              <a:t>ADD #4,SP</a:t>
            </a:r>
          </a:p>
        </p:txBody>
      </p:sp>
    </p:spTree>
    <p:extLst>
      <p:ext uri="{BB962C8B-B14F-4D97-AF65-F5344CB8AC3E}">
        <p14:creationId xmlns="" val="3342844245"/>
      </p:ext>
    </p:extLst>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Effect of PUSH and POP operation</a:t>
            </a:r>
            <a:endParaRPr lang="en-US"/>
          </a:p>
        </p:txBody>
      </p:sp>
      <p:pic>
        <p:nvPicPr>
          <p:cNvPr id="4" name="Content Placeholder 3"/>
          <p:cNvPicPr>
            <a:picLocks noGrp="1" noChangeAspect="1"/>
          </p:cNvPicPr>
          <p:nvPr>
            <p:ph idx="1"/>
          </p:nvPr>
        </p:nvPicPr>
        <p:blipFill>
          <a:blip r:embed="rId2"/>
          <a:stretch>
            <a:fillRect/>
          </a:stretch>
        </p:blipFill>
        <p:spPr>
          <a:xfrm>
            <a:off x="899592" y="1700808"/>
            <a:ext cx="7560840" cy="4896543"/>
          </a:xfrm>
          <a:prstGeom prst="rect">
            <a:avLst/>
          </a:prstGeom>
        </p:spPr>
      </p:pic>
    </p:spTree>
    <p:extLst>
      <p:ext uri="{BB962C8B-B14F-4D97-AF65-F5344CB8AC3E}">
        <p14:creationId xmlns="" val="760810299"/>
      </p:ext>
    </p:extLst>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0482" name="Rectangle 2"/>
          <p:cNvSpPr>
            <a:spLocks noGrp="1" noChangeArrowheads="1"/>
          </p:cNvSpPr>
          <p:nvPr>
            <p:ph type="title"/>
          </p:nvPr>
        </p:nvSpPr>
        <p:spPr/>
        <p:txBody>
          <a:bodyPr>
            <a:normAutofit fontScale="90000"/>
          </a:bodyPr>
          <a:lstStyle/>
          <a:p>
            <a:pPr eaLnBrk="1" hangingPunct="1"/>
            <a:r>
              <a:rPr lang="en-US" altLang="zh-CN" smtClean="0">
                <a:ea typeface="SimSun" pitchFamily="2" charset="-122"/>
              </a:rPr>
              <a:t>Memory Location, Addresses, and Operation</a:t>
            </a:r>
            <a:endParaRPr lang="zh-CN" altLang="en-US" smtClean="0">
              <a:ea typeface="SimSun" pitchFamily="2" charset="-122"/>
            </a:endParaRPr>
          </a:p>
        </p:txBody>
      </p:sp>
      <p:sp>
        <p:nvSpPr>
          <p:cNvPr id="20483" name="Rectangle 3"/>
          <p:cNvSpPr>
            <a:spLocks noGrp="1" noChangeArrowheads="1"/>
          </p:cNvSpPr>
          <p:nvPr>
            <p:ph type="body" idx="4294967295"/>
          </p:nvPr>
        </p:nvSpPr>
        <p:spPr>
          <a:xfrm>
            <a:off x="457200" y="1719263"/>
            <a:ext cx="8229600" cy="566737"/>
          </a:xfrm>
        </p:spPr>
        <p:txBody>
          <a:bodyPr>
            <a:normAutofit lnSpcReduction="10000"/>
          </a:bodyPr>
          <a:lstStyle/>
          <a:p>
            <a:pPr eaLnBrk="1" hangingPunct="1"/>
            <a:r>
              <a:rPr lang="en-US" altLang="zh-CN" smtClean="0">
                <a:ea typeface="SimSun" pitchFamily="2" charset="-122"/>
              </a:rPr>
              <a:t>32-bit word length example</a:t>
            </a:r>
          </a:p>
        </p:txBody>
      </p:sp>
      <p:sp>
        <p:nvSpPr>
          <p:cNvPr id="20484" name="Rectangle 5"/>
          <p:cNvSpPr>
            <a:spLocks noChangeArrowheads="1"/>
          </p:cNvSpPr>
          <p:nvPr/>
        </p:nvSpPr>
        <p:spPr bwMode="auto">
          <a:xfrm>
            <a:off x="3575050" y="6577013"/>
            <a:ext cx="1838325" cy="258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a:solidFill>
                  <a:srgbClr val="000000"/>
                </a:solidFill>
                <a:latin typeface="Nimbus Sans L"/>
                <a:ea typeface="SimSun" pitchFamily="2" charset="-122"/>
              </a:rPr>
              <a:t>(b) Four characters</a:t>
            </a:r>
            <a:endParaRPr lang="en-CA" altLang="zh-CN" sz="2400">
              <a:latin typeface="Times New Roman" pitchFamily="18" charset="0"/>
              <a:ea typeface="SimSun" pitchFamily="2" charset="-122"/>
            </a:endParaRPr>
          </a:p>
        </p:txBody>
      </p:sp>
      <p:sp>
        <p:nvSpPr>
          <p:cNvPr id="20485" name="Rectangle 6"/>
          <p:cNvSpPr>
            <a:spLocks noChangeArrowheads="1"/>
          </p:cNvSpPr>
          <p:nvPr/>
        </p:nvSpPr>
        <p:spPr bwMode="auto">
          <a:xfrm>
            <a:off x="6502400" y="6126163"/>
            <a:ext cx="901700" cy="258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a:solidFill>
                  <a:srgbClr val="000000"/>
                </a:solidFill>
                <a:latin typeface="Nimbus Roman No9 L"/>
                <a:ea typeface="SimSun" pitchFamily="2" charset="-122"/>
              </a:rPr>
              <a:t>character</a:t>
            </a:r>
            <a:endParaRPr lang="en-CA" altLang="zh-CN" sz="2400">
              <a:latin typeface="Times New Roman" pitchFamily="18" charset="0"/>
              <a:ea typeface="SimSun" pitchFamily="2" charset="-122"/>
            </a:endParaRPr>
          </a:p>
        </p:txBody>
      </p:sp>
      <p:sp>
        <p:nvSpPr>
          <p:cNvPr id="20486" name="Rectangle 7"/>
          <p:cNvSpPr>
            <a:spLocks noChangeArrowheads="1"/>
          </p:cNvSpPr>
          <p:nvPr/>
        </p:nvSpPr>
        <p:spPr bwMode="auto">
          <a:xfrm>
            <a:off x="4954588" y="6126163"/>
            <a:ext cx="901700" cy="258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a:solidFill>
                  <a:srgbClr val="000000"/>
                </a:solidFill>
                <a:latin typeface="Nimbus Roman No9 L"/>
                <a:ea typeface="SimSun" pitchFamily="2" charset="-122"/>
              </a:rPr>
              <a:t>character</a:t>
            </a:r>
            <a:endParaRPr lang="en-CA" altLang="zh-CN" sz="2400">
              <a:latin typeface="Times New Roman" pitchFamily="18" charset="0"/>
              <a:ea typeface="SimSun" pitchFamily="2" charset="-122"/>
            </a:endParaRPr>
          </a:p>
        </p:txBody>
      </p:sp>
      <p:sp>
        <p:nvSpPr>
          <p:cNvPr id="20487" name="Rectangle 8"/>
          <p:cNvSpPr>
            <a:spLocks noChangeArrowheads="1"/>
          </p:cNvSpPr>
          <p:nvPr/>
        </p:nvSpPr>
        <p:spPr bwMode="auto">
          <a:xfrm>
            <a:off x="1885950" y="6126163"/>
            <a:ext cx="901700" cy="258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a:solidFill>
                  <a:srgbClr val="000000"/>
                </a:solidFill>
                <a:latin typeface="Nimbus Roman No9 L"/>
                <a:ea typeface="SimSun" pitchFamily="2" charset="-122"/>
              </a:rPr>
              <a:t>character</a:t>
            </a:r>
            <a:endParaRPr lang="en-CA" altLang="zh-CN" sz="2400">
              <a:latin typeface="Times New Roman" pitchFamily="18" charset="0"/>
              <a:ea typeface="SimSun" pitchFamily="2" charset="-122"/>
            </a:endParaRPr>
          </a:p>
        </p:txBody>
      </p:sp>
      <p:sp>
        <p:nvSpPr>
          <p:cNvPr id="20488" name="Rectangle 9"/>
          <p:cNvSpPr>
            <a:spLocks noChangeArrowheads="1"/>
          </p:cNvSpPr>
          <p:nvPr/>
        </p:nvSpPr>
        <p:spPr bwMode="auto">
          <a:xfrm>
            <a:off x="3408363" y="6126163"/>
            <a:ext cx="901700" cy="258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a:solidFill>
                  <a:srgbClr val="000000"/>
                </a:solidFill>
                <a:latin typeface="Nimbus Roman No9 L"/>
                <a:ea typeface="SimSun" pitchFamily="2" charset="-122"/>
              </a:rPr>
              <a:t>character</a:t>
            </a:r>
            <a:endParaRPr lang="en-CA" altLang="zh-CN" sz="2400">
              <a:latin typeface="Times New Roman" pitchFamily="18" charset="0"/>
              <a:ea typeface="SimSun" pitchFamily="2" charset="-122"/>
            </a:endParaRPr>
          </a:p>
        </p:txBody>
      </p:sp>
      <p:sp>
        <p:nvSpPr>
          <p:cNvPr id="20489" name="Rectangle 10"/>
          <p:cNvSpPr>
            <a:spLocks noChangeArrowheads="1"/>
          </p:cNvSpPr>
          <p:nvPr/>
        </p:nvSpPr>
        <p:spPr bwMode="auto">
          <a:xfrm>
            <a:off x="3551238" y="4173538"/>
            <a:ext cx="1889125" cy="258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a:solidFill>
                  <a:srgbClr val="000000"/>
                </a:solidFill>
                <a:latin typeface="Nimbus Sans L"/>
                <a:ea typeface="SimSun" pitchFamily="2" charset="-122"/>
              </a:rPr>
              <a:t>(a) A signed integer</a:t>
            </a:r>
            <a:endParaRPr lang="en-CA" altLang="zh-CN" sz="2400">
              <a:latin typeface="Times New Roman" pitchFamily="18" charset="0"/>
              <a:ea typeface="SimSun" pitchFamily="2" charset="-122"/>
            </a:endParaRPr>
          </a:p>
        </p:txBody>
      </p:sp>
      <p:sp>
        <p:nvSpPr>
          <p:cNvPr id="20490" name="Rectangle 11"/>
          <p:cNvSpPr>
            <a:spLocks noChangeArrowheads="1"/>
          </p:cNvSpPr>
          <p:nvPr/>
        </p:nvSpPr>
        <p:spPr bwMode="auto">
          <a:xfrm>
            <a:off x="2266950" y="3365500"/>
            <a:ext cx="782638" cy="25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a:solidFill>
                  <a:srgbClr val="000000"/>
                </a:solidFill>
                <a:latin typeface="Nimbus Roman No9 L"/>
                <a:ea typeface="SimSun" pitchFamily="2" charset="-122"/>
              </a:rPr>
              <a:t>Sign bit:</a:t>
            </a:r>
            <a:endParaRPr lang="en-CA" altLang="zh-CN" sz="2400">
              <a:latin typeface="Times New Roman" pitchFamily="18" charset="0"/>
              <a:ea typeface="SimSun" pitchFamily="2" charset="-122"/>
            </a:endParaRPr>
          </a:p>
        </p:txBody>
      </p:sp>
      <p:sp>
        <p:nvSpPr>
          <p:cNvPr id="20491" name="Rectangle 12"/>
          <p:cNvSpPr>
            <a:spLocks noChangeArrowheads="1"/>
          </p:cNvSpPr>
          <p:nvPr/>
        </p:nvSpPr>
        <p:spPr bwMode="auto">
          <a:xfrm>
            <a:off x="3813175" y="3360738"/>
            <a:ext cx="2246313"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CA" sz="1900">
                <a:solidFill>
                  <a:srgbClr val="000000"/>
                </a:solidFill>
                <a:latin typeface="Nimbus Roman No9 L"/>
                <a:ea typeface="SimSun" pitchFamily="2" charset="-122"/>
              </a:rPr>
              <a:t> </a:t>
            </a:r>
            <a:r>
              <a:rPr lang="en-CA" altLang="zh-CN" sz="1900">
                <a:solidFill>
                  <a:srgbClr val="000000"/>
                </a:solidFill>
                <a:latin typeface="Nimbus Roman No9 L"/>
                <a:ea typeface="SimSun" pitchFamily="2" charset="-122"/>
              </a:rPr>
              <a:t>for positive numbers</a:t>
            </a:r>
            <a:endParaRPr lang="en-CA" altLang="zh-CN" sz="2400">
              <a:latin typeface="Times New Roman" pitchFamily="18" charset="0"/>
              <a:ea typeface="SimSun" pitchFamily="2" charset="-122"/>
            </a:endParaRPr>
          </a:p>
        </p:txBody>
      </p:sp>
      <p:sp>
        <p:nvSpPr>
          <p:cNvPr id="20492" name="Rectangle 13"/>
          <p:cNvSpPr>
            <a:spLocks noChangeArrowheads="1"/>
          </p:cNvSpPr>
          <p:nvPr/>
        </p:nvSpPr>
        <p:spPr bwMode="auto">
          <a:xfrm>
            <a:off x="3813175" y="3668713"/>
            <a:ext cx="2341563"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CA" sz="1900">
                <a:solidFill>
                  <a:srgbClr val="000000"/>
                </a:solidFill>
                <a:latin typeface="Nimbus Roman No9 L"/>
                <a:ea typeface="SimSun" pitchFamily="2" charset="-122"/>
              </a:rPr>
              <a:t> </a:t>
            </a:r>
            <a:r>
              <a:rPr lang="en-CA" altLang="zh-CN" sz="1900">
                <a:solidFill>
                  <a:srgbClr val="000000"/>
                </a:solidFill>
                <a:latin typeface="Nimbus Roman No9 L"/>
                <a:ea typeface="SimSun" pitchFamily="2" charset="-122"/>
              </a:rPr>
              <a:t>for negative numbers</a:t>
            </a:r>
            <a:endParaRPr lang="en-CA" altLang="zh-CN" sz="2400">
              <a:latin typeface="Times New Roman" pitchFamily="18" charset="0"/>
              <a:ea typeface="SimSun" pitchFamily="2" charset="-122"/>
            </a:endParaRPr>
          </a:p>
        </p:txBody>
      </p:sp>
      <p:sp>
        <p:nvSpPr>
          <p:cNvPr id="20493" name="Rectangle 14"/>
          <p:cNvSpPr>
            <a:spLocks noChangeArrowheads="1"/>
          </p:cNvSpPr>
          <p:nvPr/>
        </p:nvSpPr>
        <p:spPr bwMode="auto">
          <a:xfrm>
            <a:off x="6597650" y="5911850"/>
            <a:ext cx="565150" cy="25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a:solidFill>
                  <a:srgbClr val="000000"/>
                </a:solidFill>
                <a:latin typeface="Nimbus Roman No9 L"/>
                <a:ea typeface="SimSun" pitchFamily="2" charset="-122"/>
              </a:rPr>
              <a:t>ASCII</a:t>
            </a:r>
            <a:endParaRPr lang="en-CA" altLang="zh-CN" sz="2400">
              <a:latin typeface="Times New Roman" pitchFamily="18" charset="0"/>
              <a:ea typeface="SimSun" pitchFamily="2" charset="-122"/>
            </a:endParaRPr>
          </a:p>
        </p:txBody>
      </p:sp>
      <p:sp>
        <p:nvSpPr>
          <p:cNvPr id="20494" name="Rectangle 15"/>
          <p:cNvSpPr>
            <a:spLocks noChangeArrowheads="1"/>
          </p:cNvSpPr>
          <p:nvPr/>
        </p:nvSpPr>
        <p:spPr bwMode="auto">
          <a:xfrm>
            <a:off x="5073650" y="5911850"/>
            <a:ext cx="565150" cy="25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a:solidFill>
                  <a:srgbClr val="000000"/>
                </a:solidFill>
                <a:latin typeface="Nimbus Roman No9 L"/>
                <a:ea typeface="SimSun" pitchFamily="2" charset="-122"/>
              </a:rPr>
              <a:t>ASCII</a:t>
            </a:r>
            <a:endParaRPr lang="en-CA" altLang="zh-CN" sz="2400">
              <a:latin typeface="Times New Roman" pitchFamily="18" charset="0"/>
              <a:ea typeface="SimSun" pitchFamily="2" charset="-122"/>
            </a:endParaRPr>
          </a:p>
        </p:txBody>
      </p:sp>
      <p:sp>
        <p:nvSpPr>
          <p:cNvPr id="20495" name="Rectangle 16"/>
          <p:cNvSpPr>
            <a:spLocks noChangeArrowheads="1"/>
          </p:cNvSpPr>
          <p:nvPr/>
        </p:nvSpPr>
        <p:spPr bwMode="auto">
          <a:xfrm>
            <a:off x="3527425" y="5911850"/>
            <a:ext cx="565150" cy="25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a:solidFill>
                  <a:srgbClr val="000000"/>
                </a:solidFill>
                <a:latin typeface="Nimbus Roman No9 L"/>
                <a:ea typeface="SimSun" pitchFamily="2" charset="-122"/>
              </a:rPr>
              <a:t>ASCII</a:t>
            </a:r>
            <a:endParaRPr lang="en-CA" altLang="zh-CN" sz="2400">
              <a:latin typeface="Times New Roman" pitchFamily="18" charset="0"/>
              <a:ea typeface="SimSun" pitchFamily="2" charset="-122"/>
            </a:endParaRPr>
          </a:p>
        </p:txBody>
      </p:sp>
      <p:sp>
        <p:nvSpPr>
          <p:cNvPr id="20496" name="Rectangle 17"/>
          <p:cNvSpPr>
            <a:spLocks noChangeArrowheads="1"/>
          </p:cNvSpPr>
          <p:nvPr/>
        </p:nvSpPr>
        <p:spPr bwMode="auto">
          <a:xfrm>
            <a:off x="1981200" y="5911850"/>
            <a:ext cx="565150" cy="25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a:solidFill>
                  <a:srgbClr val="000000"/>
                </a:solidFill>
                <a:latin typeface="Nimbus Roman No9 L"/>
                <a:ea typeface="SimSun" pitchFamily="2" charset="-122"/>
              </a:rPr>
              <a:t>ASCII</a:t>
            </a:r>
            <a:endParaRPr lang="en-CA" altLang="zh-CN" sz="2400">
              <a:latin typeface="Times New Roman" pitchFamily="18" charset="0"/>
              <a:ea typeface="SimSun" pitchFamily="2" charset="-122"/>
            </a:endParaRPr>
          </a:p>
        </p:txBody>
      </p:sp>
      <p:sp>
        <p:nvSpPr>
          <p:cNvPr id="20497" name="Line 18"/>
          <p:cNvSpPr>
            <a:spLocks noChangeShapeType="1"/>
          </p:cNvSpPr>
          <p:nvPr/>
        </p:nvSpPr>
        <p:spPr bwMode="auto">
          <a:xfrm flipV="1">
            <a:off x="1957388" y="2651125"/>
            <a:ext cx="1587" cy="452438"/>
          </a:xfrm>
          <a:prstGeom prst="line">
            <a:avLst/>
          </a:prstGeom>
          <a:noFill/>
          <a:ln w="23813">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498" name="Line 19"/>
          <p:cNvSpPr>
            <a:spLocks noChangeShapeType="1"/>
          </p:cNvSpPr>
          <p:nvPr/>
        </p:nvSpPr>
        <p:spPr bwMode="auto">
          <a:xfrm flipV="1">
            <a:off x="2409825" y="2651125"/>
            <a:ext cx="1588" cy="452438"/>
          </a:xfrm>
          <a:prstGeom prst="line">
            <a:avLst/>
          </a:prstGeom>
          <a:noFill/>
          <a:ln w="23813">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499" name="Line 20"/>
          <p:cNvSpPr>
            <a:spLocks noChangeShapeType="1"/>
          </p:cNvSpPr>
          <p:nvPr/>
        </p:nvSpPr>
        <p:spPr bwMode="auto">
          <a:xfrm flipV="1">
            <a:off x="6740525" y="2651125"/>
            <a:ext cx="1588" cy="452438"/>
          </a:xfrm>
          <a:prstGeom prst="line">
            <a:avLst/>
          </a:prstGeom>
          <a:noFill/>
          <a:ln w="23813">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00" name="Line 21"/>
          <p:cNvSpPr>
            <a:spLocks noChangeShapeType="1"/>
          </p:cNvSpPr>
          <p:nvPr/>
        </p:nvSpPr>
        <p:spPr bwMode="auto">
          <a:xfrm flipV="1">
            <a:off x="7191375" y="2651125"/>
            <a:ext cx="1588" cy="452438"/>
          </a:xfrm>
          <a:prstGeom prst="line">
            <a:avLst/>
          </a:prstGeom>
          <a:noFill/>
          <a:ln w="23813">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01" name="Line 22"/>
          <p:cNvSpPr>
            <a:spLocks noChangeShapeType="1"/>
          </p:cNvSpPr>
          <p:nvPr/>
        </p:nvSpPr>
        <p:spPr bwMode="auto">
          <a:xfrm>
            <a:off x="1481138" y="3103563"/>
            <a:ext cx="6186487" cy="1587"/>
          </a:xfrm>
          <a:prstGeom prst="line">
            <a:avLst/>
          </a:prstGeom>
          <a:noFill/>
          <a:ln w="23813">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02" name="Line 23"/>
          <p:cNvSpPr>
            <a:spLocks noChangeShapeType="1"/>
          </p:cNvSpPr>
          <p:nvPr/>
        </p:nvSpPr>
        <p:spPr bwMode="auto">
          <a:xfrm>
            <a:off x="1481138" y="2651125"/>
            <a:ext cx="1587" cy="452438"/>
          </a:xfrm>
          <a:prstGeom prst="line">
            <a:avLst/>
          </a:prstGeom>
          <a:noFill/>
          <a:ln w="23813">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03" name="Line 24"/>
          <p:cNvSpPr>
            <a:spLocks noChangeShapeType="1"/>
          </p:cNvSpPr>
          <p:nvPr/>
        </p:nvSpPr>
        <p:spPr bwMode="auto">
          <a:xfrm flipH="1">
            <a:off x="1481138" y="2651125"/>
            <a:ext cx="6186487" cy="1588"/>
          </a:xfrm>
          <a:prstGeom prst="line">
            <a:avLst/>
          </a:prstGeom>
          <a:noFill/>
          <a:ln w="71438">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04" name="Line 25"/>
          <p:cNvSpPr>
            <a:spLocks noChangeShapeType="1"/>
          </p:cNvSpPr>
          <p:nvPr/>
        </p:nvSpPr>
        <p:spPr bwMode="auto">
          <a:xfrm>
            <a:off x="1481138" y="2198688"/>
            <a:ext cx="1587" cy="309562"/>
          </a:xfrm>
          <a:prstGeom prst="line">
            <a:avLst/>
          </a:prstGeom>
          <a:noFill/>
          <a:ln w="23813">
            <a:solidFill>
              <a:srgbClr val="000000"/>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05" name="Line 26"/>
          <p:cNvSpPr>
            <a:spLocks noChangeShapeType="1"/>
          </p:cNvSpPr>
          <p:nvPr/>
        </p:nvSpPr>
        <p:spPr bwMode="auto">
          <a:xfrm flipH="1" flipV="1">
            <a:off x="7669213" y="2198688"/>
            <a:ext cx="20637" cy="309562"/>
          </a:xfrm>
          <a:prstGeom prst="line">
            <a:avLst/>
          </a:prstGeom>
          <a:noFill/>
          <a:ln w="23813">
            <a:solidFill>
              <a:srgbClr val="000000"/>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06" name="Freeform 27"/>
          <p:cNvSpPr/>
          <p:nvPr/>
        </p:nvSpPr>
        <p:spPr bwMode="auto">
          <a:xfrm>
            <a:off x="7477125" y="2317750"/>
            <a:ext cx="142875" cy="47625"/>
          </a:xfrm>
          <a:custGeom>
            <a:gdLst>
              <a:gd name="T0" fmla="*/ 0 w 6"/>
              <a:gd name="T1" fmla="*/ 47625 h 2"/>
              <a:gd name="T2" fmla="*/ 142875 w 6"/>
              <a:gd name="T3" fmla="*/ 23813 h 2"/>
              <a:gd name="T4" fmla="*/ 0 w 6"/>
              <a:gd name="T5" fmla="*/ 0 h 2"/>
              <a:gd name="T6" fmla="*/ 0 w 6"/>
              <a:gd name="T7" fmla="*/ 23813 h 2"/>
              <a:gd name="T8" fmla="*/ 0 w 6"/>
              <a:gd name="T9" fmla="*/ 47625 h 2"/>
              <a:gd name="T10" fmla="*/ 0 60000 65536"/>
              <a:gd name="T11" fmla="*/ 0 60000 65536"/>
              <a:gd name="T12" fmla="*/ 0 60000 65536"/>
              <a:gd name="T13" fmla="*/ 0 60000 65536"/>
              <a:gd name="T14" fmla="*/ 0 60000 65536"/>
              <a:gd name="T15" fmla="*/ 0 w 6"/>
              <a:gd name="T16" fmla="*/ 0 h 2"/>
              <a:gd name="T17" fmla="*/ 6 w 6"/>
              <a:gd name="T18" fmla="*/ 2 h 2"/>
            </a:gd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23813">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07" name="Freeform 28"/>
          <p:cNvSpPr/>
          <p:nvPr/>
        </p:nvSpPr>
        <p:spPr bwMode="auto">
          <a:xfrm>
            <a:off x="7477125" y="2317750"/>
            <a:ext cx="142875" cy="47625"/>
          </a:xfrm>
          <a:custGeom>
            <a:gdLst>
              <a:gd name="T0" fmla="*/ 0 w 90"/>
              <a:gd name="T1" fmla="*/ 47625 h 30"/>
              <a:gd name="T2" fmla="*/ 142875 w 90"/>
              <a:gd name="T3" fmla="*/ 23813 h 30"/>
              <a:gd name="T4" fmla="*/ 0 w 90"/>
              <a:gd name="T5" fmla="*/ 0 h 30"/>
              <a:gd name="T6" fmla="*/ 0 w 90"/>
              <a:gd name="T7" fmla="*/ 23813 h 30"/>
              <a:gd name="T8" fmla="*/ 0 w 90"/>
              <a:gd name="T9" fmla="*/ 47625 h 30"/>
              <a:gd name="T10" fmla="*/ 0 60000 65536"/>
              <a:gd name="T11" fmla="*/ 0 60000 65536"/>
              <a:gd name="T12" fmla="*/ 0 60000 65536"/>
              <a:gd name="T13" fmla="*/ 0 60000 65536"/>
              <a:gd name="T14" fmla="*/ 0 60000 65536"/>
              <a:gd name="T15" fmla="*/ 0 w 90"/>
              <a:gd name="T16" fmla="*/ 0 h 30"/>
              <a:gd name="T17" fmla="*/ 90 w 90"/>
              <a:gd name="T18" fmla="*/ 30 h 30"/>
            </a:gdLst>
            <a:cxnLst>
              <a:cxn ang="T10">
                <a:pos x="T0" y="T1"/>
              </a:cxn>
              <a:cxn ang="T11">
                <a:pos x="T2" y="T3"/>
              </a:cxn>
              <a:cxn ang="T12">
                <a:pos x="T4" y="T5"/>
              </a:cxn>
              <a:cxn ang="T13">
                <a:pos x="T6" y="T7"/>
              </a:cxn>
              <a:cxn ang="T14">
                <a:pos x="T8" y="T9"/>
              </a:cxn>
            </a:cxnLst>
            <a:rect l="T15" t="T16" r="T17" b="T18"/>
            <a:pathLst>
              <a:path w="90" h="30">
                <a:moveTo>
                  <a:pt x="0" y="30"/>
                </a:moveTo>
                <a:lnTo>
                  <a:pt x="90" y="15"/>
                </a:lnTo>
                <a:lnTo>
                  <a:pt x="0" y="0"/>
                </a:lnTo>
                <a:lnTo>
                  <a:pt x="0" y="15"/>
                </a:lnTo>
                <a:lnTo>
                  <a:pt x="0" y="30"/>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08" name="Line 29"/>
          <p:cNvSpPr>
            <a:spLocks noChangeShapeType="1"/>
          </p:cNvSpPr>
          <p:nvPr/>
        </p:nvSpPr>
        <p:spPr bwMode="auto">
          <a:xfrm flipH="1">
            <a:off x="5026025" y="2341563"/>
            <a:ext cx="2451100" cy="1587"/>
          </a:xfrm>
          <a:prstGeom prst="line">
            <a:avLst/>
          </a:prstGeom>
          <a:noFill/>
          <a:ln w="23813">
            <a:solidFill>
              <a:srgbClr val="000000"/>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09" name="Freeform 30"/>
          <p:cNvSpPr/>
          <p:nvPr/>
        </p:nvSpPr>
        <p:spPr bwMode="auto">
          <a:xfrm>
            <a:off x="1528763" y="2317750"/>
            <a:ext cx="142875" cy="47625"/>
          </a:xfrm>
          <a:custGeom>
            <a:gdLst>
              <a:gd name="T0" fmla="*/ 142875 w 6"/>
              <a:gd name="T1" fmla="*/ 0 h 2"/>
              <a:gd name="T2" fmla="*/ 0 w 6"/>
              <a:gd name="T3" fmla="*/ 23813 h 2"/>
              <a:gd name="T4" fmla="*/ 142875 w 6"/>
              <a:gd name="T5" fmla="*/ 47625 h 2"/>
              <a:gd name="T6" fmla="*/ 142875 w 6"/>
              <a:gd name="T7" fmla="*/ 23813 h 2"/>
              <a:gd name="T8" fmla="*/ 142875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23813">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10" name="Freeform 31"/>
          <p:cNvSpPr/>
          <p:nvPr/>
        </p:nvSpPr>
        <p:spPr bwMode="auto">
          <a:xfrm>
            <a:off x="1528763" y="2317750"/>
            <a:ext cx="142875" cy="47625"/>
          </a:xfrm>
          <a:custGeom>
            <a:gdLst>
              <a:gd name="T0" fmla="*/ 142875 w 90"/>
              <a:gd name="T1" fmla="*/ 0 h 30"/>
              <a:gd name="T2" fmla="*/ 0 w 90"/>
              <a:gd name="T3" fmla="*/ 23813 h 30"/>
              <a:gd name="T4" fmla="*/ 142875 w 90"/>
              <a:gd name="T5" fmla="*/ 47625 h 30"/>
              <a:gd name="T6" fmla="*/ 142875 w 90"/>
              <a:gd name="T7" fmla="*/ 23813 h 30"/>
              <a:gd name="T8" fmla="*/ 142875 w 90"/>
              <a:gd name="T9" fmla="*/ 0 h 30"/>
              <a:gd name="T10" fmla="*/ 0 60000 65536"/>
              <a:gd name="T11" fmla="*/ 0 60000 65536"/>
              <a:gd name="T12" fmla="*/ 0 60000 65536"/>
              <a:gd name="T13" fmla="*/ 0 60000 65536"/>
              <a:gd name="T14" fmla="*/ 0 60000 65536"/>
              <a:gd name="T15" fmla="*/ 0 w 90"/>
              <a:gd name="T16" fmla="*/ 0 h 30"/>
              <a:gd name="T17" fmla="*/ 90 w 90"/>
              <a:gd name="T18" fmla="*/ 30 h 30"/>
            </a:gdLst>
            <a:cxnLst>
              <a:cxn ang="T10">
                <a:pos x="T0" y="T1"/>
              </a:cxn>
              <a:cxn ang="T11">
                <a:pos x="T2" y="T3"/>
              </a:cxn>
              <a:cxn ang="T12">
                <a:pos x="T4" y="T5"/>
              </a:cxn>
              <a:cxn ang="T13">
                <a:pos x="T6" y="T7"/>
              </a:cxn>
              <a:cxn ang="T14">
                <a:pos x="T8" y="T9"/>
              </a:cxn>
            </a:cxnLst>
            <a:rect l="T15" t="T16" r="T17" b="T18"/>
            <a:pathLst>
              <a:path w="90" h="30">
                <a:moveTo>
                  <a:pt x="90" y="0"/>
                </a:moveTo>
                <a:lnTo>
                  <a:pt x="0" y="15"/>
                </a:lnTo>
                <a:lnTo>
                  <a:pt x="90" y="30"/>
                </a:lnTo>
                <a:lnTo>
                  <a:pt x="90" y="15"/>
                </a:lnTo>
                <a:lnTo>
                  <a:pt x="90" y="0"/>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11" name="Line 32"/>
          <p:cNvSpPr>
            <a:spLocks noChangeShapeType="1"/>
          </p:cNvSpPr>
          <p:nvPr/>
        </p:nvSpPr>
        <p:spPr bwMode="auto">
          <a:xfrm>
            <a:off x="1671638" y="2341563"/>
            <a:ext cx="2451100" cy="1587"/>
          </a:xfrm>
          <a:prstGeom prst="line">
            <a:avLst/>
          </a:prstGeom>
          <a:noFill/>
          <a:ln w="23813">
            <a:solidFill>
              <a:srgbClr val="000000"/>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12" name="Rectangle 33"/>
          <p:cNvSpPr>
            <a:spLocks noChangeArrowheads="1"/>
          </p:cNvSpPr>
          <p:nvPr/>
        </p:nvSpPr>
        <p:spPr bwMode="auto">
          <a:xfrm>
            <a:off x="4289425" y="2198688"/>
            <a:ext cx="638175" cy="258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a:solidFill>
                  <a:srgbClr val="000000"/>
                </a:solidFill>
                <a:latin typeface="Nimbus Roman No9 L"/>
                <a:ea typeface="SimSun" pitchFamily="2" charset="-122"/>
              </a:rPr>
              <a:t>32 bits</a:t>
            </a:r>
            <a:endParaRPr lang="en-CA" altLang="zh-CN" sz="2400">
              <a:latin typeface="Times New Roman" pitchFamily="18" charset="0"/>
              <a:ea typeface="SimSun" pitchFamily="2" charset="-122"/>
            </a:endParaRPr>
          </a:p>
        </p:txBody>
      </p:sp>
      <p:sp>
        <p:nvSpPr>
          <p:cNvPr id="20513" name="Line 34"/>
          <p:cNvSpPr>
            <a:spLocks noChangeShapeType="1"/>
          </p:cNvSpPr>
          <p:nvPr/>
        </p:nvSpPr>
        <p:spPr bwMode="auto">
          <a:xfrm flipV="1">
            <a:off x="3027363" y="5078413"/>
            <a:ext cx="1587" cy="452437"/>
          </a:xfrm>
          <a:prstGeom prst="line">
            <a:avLst/>
          </a:prstGeom>
          <a:noFill/>
          <a:ln w="23813">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14" name="Line 35"/>
          <p:cNvSpPr>
            <a:spLocks noChangeShapeType="1"/>
          </p:cNvSpPr>
          <p:nvPr/>
        </p:nvSpPr>
        <p:spPr bwMode="auto">
          <a:xfrm flipV="1">
            <a:off x="4575175" y="5078413"/>
            <a:ext cx="1588" cy="452437"/>
          </a:xfrm>
          <a:prstGeom prst="line">
            <a:avLst/>
          </a:prstGeom>
          <a:noFill/>
          <a:ln w="23813">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15" name="Line 36"/>
          <p:cNvSpPr>
            <a:spLocks noChangeShapeType="1"/>
          </p:cNvSpPr>
          <p:nvPr/>
        </p:nvSpPr>
        <p:spPr bwMode="auto">
          <a:xfrm flipV="1">
            <a:off x="6121400" y="5078413"/>
            <a:ext cx="1588" cy="452437"/>
          </a:xfrm>
          <a:prstGeom prst="line">
            <a:avLst/>
          </a:prstGeom>
          <a:noFill/>
          <a:ln w="23813">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16" name="Rectangle 37"/>
          <p:cNvSpPr>
            <a:spLocks noChangeArrowheads="1"/>
          </p:cNvSpPr>
          <p:nvPr/>
        </p:nvSpPr>
        <p:spPr bwMode="auto">
          <a:xfrm>
            <a:off x="1481138" y="5078413"/>
            <a:ext cx="6186487" cy="452437"/>
          </a:xfrm>
          <a:prstGeom prst="rect">
            <a:avLst/>
          </a:prstGeom>
          <a:noFill/>
          <a:ln w="23813">
            <a:solidFill>
              <a:schemeClr val="tx1"/>
            </a:solidFill>
            <a:miter lim="800000"/>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517" name="Rectangle 38"/>
          <p:cNvSpPr>
            <a:spLocks noChangeArrowheads="1"/>
          </p:cNvSpPr>
          <p:nvPr/>
        </p:nvSpPr>
        <p:spPr bwMode="auto">
          <a:xfrm>
            <a:off x="2028825" y="5126038"/>
            <a:ext cx="517525" cy="258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a:solidFill>
                  <a:srgbClr val="000000"/>
                </a:solidFill>
                <a:latin typeface="Nimbus Roman No9 L"/>
                <a:ea typeface="SimSun" pitchFamily="2" charset="-122"/>
              </a:rPr>
              <a:t>8 bits</a:t>
            </a:r>
            <a:endParaRPr lang="en-CA" altLang="zh-CN" sz="2400">
              <a:latin typeface="Times New Roman" pitchFamily="18" charset="0"/>
              <a:ea typeface="SimSun" pitchFamily="2" charset="-122"/>
            </a:endParaRPr>
          </a:p>
        </p:txBody>
      </p:sp>
      <p:sp>
        <p:nvSpPr>
          <p:cNvPr id="20518" name="Rectangle 39"/>
          <p:cNvSpPr>
            <a:spLocks noChangeArrowheads="1"/>
          </p:cNvSpPr>
          <p:nvPr/>
        </p:nvSpPr>
        <p:spPr bwMode="auto">
          <a:xfrm>
            <a:off x="3575050" y="5126038"/>
            <a:ext cx="517525" cy="258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a:solidFill>
                  <a:srgbClr val="000000"/>
                </a:solidFill>
                <a:latin typeface="Nimbus Roman No9 L"/>
                <a:ea typeface="SimSun" pitchFamily="2" charset="-122"/>
              </a:rPr>
              <a:t>8 bits</a:t>
            </a:r>
            <a:endParaRPr lang="en-CA" altLang="zh-CN" sz="2400">
              <a:latin typeface="Times New Roman" pitchFamily="18" charset="0"/>
              <a:ea typeface="SimSun" pitchFamily="2" charset="-122"/>
            </a:endParaRPr>
          </a:p>
        </p:txBody>
      </p:sp>
      <p:sp>
        <p:nvSpPr>
          <p:cNvPr id="20519" name="Rectangle 40"/>
          <p:cNvSpPr>
            <a:spLocks noChangeArrowheads="1"/>
          </p:cNvSpPr>
          <p:nvPr/>
        </p:nvSpPr>
        <p:spPr bwMode="auto">
          <a:xfrm>
            <a:off x="5121275" y="5126038"/>
            <a:ext cx="517525" cy="258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a:solidFill>
                  <a:srgbClr val="000000"/>
                </a:solidFill>
                <a:latin typeface="Nimbus Roman No9 L"/>
                <a:ea typeface="SimSun" pitchFamily="2" charset="-122"/>
              </a:rPr>
              <a:t>8 bits</a:t>
            </a:r>
            <a:endParaRPr lang="en-CA" altLang="zh-CN" sz="2400">
              <a:latin typeface="Times New Roman" pitchFamily="18" charset="0"/>
              <a:ea typeface="SimSun" pitchFamily="2" charset="-122"/>
            </a:endParaRPr>
          </a:p>
        </p:txBody>
      </p:sp>
      <p:sp>
        <p:nvSpPr>
          <p:cNvPr id="20520" name="Rectangle 41"/>
          <p:cNvSpPr>
            <a:spLocks noChangeArrowheads="1"/>
          </p:cNvSpPr>
          <p:nvPr/>
        </p:nvSpPr>
        <p:spPr bwMode="auto">
          <a:xfrm>
            <a:off x="6645275" y="5126038"/>
            <a:ext cx="517525" cy="258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a:solidFill>
                  <a:srgbClr val="000000"/>
                </a:solidFill>
                <a:latin typeface="Nimbus Roman No9 L"/>
                <a:ea typeface="SimSun" pitchFamily="2" charset="-122"/>
              </a:rPr>
              <a:t>8 bits</a:t>
            </a:r>
            <a:endParaRPr lang="en-CA" altLang="zh-CN" sz="2400">
              <a:latin typeface="Times New Roman" pitchFamily="18" charset="0"/>
              <a:ea typeface="SimSun" pitchFamily="2" charset="-122"/>
            </a:endParaRPr>
          </a:p>
        </p:txBody>
      </p:sp>
      <p:sp>
        <p:nvSpPr>
          <p:cNvPr id="20521" name="Line 42"/>
          <p:cNvSpPr>
            <a:spLocks noChangeShapeType="1"/>
          </p:cNvSpPr>
          <p:nvPr/>
        </p:nvSpPr>
        <p:spPr bwMode="auto">
          <a:xfrm flipV="1">
            <a:off x="7667625" y="2651125"/>
            <a:ext cx="1588" cy="452438"/>
          </a:xfrm>
          <a:prstGeom prst="line">
            <a:avLst/>
          </a:prstGeom>
          <a:noFill/>
          <a:ln w="23813">
            <a:solidFill>
              <a:schemeClr val="tx1"/>
            </a:solidFill>
            <a:rou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22" name="Freeform 43"/>
          <p:cNvSpPr/>
          <p:nvPr/>
        </p:nvSpPr>
        <p:spPr bwMode="auto">
          <a:xfrm>
            <a:off x="1695450" y="3222625"/>
            <a:ext cx="47625" cy="142875"/>
          </a:xfrm>
          <a:custGeom>
            <a:gdLst>
              <a:gd name="T0" fmla="*/ 47625 w 2"/>
              <a:gd name="T1" fmla="*/ 142875 h 6"/>
              <a:gd name="T2" fmla="*/ 23813 w 2"/>
              <a:gd name="T3" fmla="*/ 0 h 6"/>
              <a:gd name="T4" fmla="*/ 0 w 2"/>
              <a:gd name="T5" fmla="*/ 142875 h 6"/>
              <a:gd name="T6" fmla="*/ 23813 w 2"/>
              <a:gd name="T7" fmla="*/ 142875 h 6"/>
              <a:gd name="T8" fmla="*/ 47625 w 2"/>
              <a:gd name="T9" fmla="*/ 142875 h 6"/>
              <a:gd name="T10" fmla="*/ 0 60000 65536"/>
              <a:gd name="T11" fmla="*/ 0 60000 65536"/>
              <a:gd name="T12" fmla="*/ 0 60000 65536"/>
              <a:gd name="T13" fmla="*/ 0 60000 65536"/>
              <a:gd name="T14" fmla="*/ 0 60000 65536"/>
              <a:gd name="T15" fmla="*/ 0 w 2"/>
              <a:gd name="T16" fmla="*/ 0 h 6"/>
              <a:gd name="T17" fmla="*/ 2 w 2"/>
              <a:gd name="T18" fmla="*/ 6 h 6"/>
            </a:gdLst>
            <a:cxnLst>
              <a:cxn ang="T10">
                <a:pos x="T0" y="T1"/>
              </a:cxn>
              <a:cxn ang="T11">
                <a:pos x="T2" y="T3"/>
              </a:cxn>
              <a:cxn ang="T12">
                <a:pos x="T4" y="T5"/>
              </a:cxn>
              <a:cxn ang="T13">
                <a:pos x="T6" y="T7"/>
              </a:cxn>
              <a:cxn ang="T14">
                <a:pos x="T8" y="T9"/>
              </a:cxn>
            </a:cxnLst>
            <a:rect l="T15" t="T16" r="T17" b="T18"/>
            <a:pathLst>
              <a:path w="2" h="6">
                <a:moveTo>
                  <a:pt x="2" y="6"/>
                </a:moveTo>
                <a:lnTo>
                  <a:pt x="1" y="0"/>
                </a:lnTo>
                <a:lnTo>
                  <a:pt x="0" y="6"/>
                </a:lnTo>
                <a:lnTo>
                  <a:pt x="1" y="6"/>
                </a:lnTo>
                <a:lnTo>
                  <a:pt x="2" y="6"/>
                </a:lnTo>
              </a:path>
            </a:pathLst>
          </a:custGeom>
          <a:noFill/>
          <a:ln w="23813">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23" name="Freeform 44"/>
          <p:cNvSpPr/>
          <p:nvPr/>
        </p:nvSpPr>
        <p:spPr bwMode="auto">
          <a:xfrm>
            <a:off x="1695450" y="3222625"/>
            <a:ext cx="47625" cy="142875"/>
          </a:xfrm>
          <a:custGeom>
            <a:gdLst>
              <a:gd name="T0" fmla="*/ 47625 w 30"/>
              <a:gd name="T1" fmla="*/ 142875 h 90"/>
              <a:gd name="T2" fmla="*/ 23813 w 30"/>
              <a:gd name="T3" fmla="*/ 0 h 90"/>
              <a:gd name="T4" fmla="*/ 0 w 30"/>
              <a:gd name="T5" fmla="*/ 142875 h 90"/>
              <a:gd name="T6" fmla="*/ 23813 w 30"/>
              <a:gd name="T7" fmla="*/ 142875 h 90"/>
              <a:gd name="T8" fmla="*/ 47625 w 30"/>
              <a:gd name="T9" fmla="*/ 142875 h 90"/>
              <a:gd name="T10" fmla="*/ 0 60000 65536"/>
              <a:gd name="T11" fmla="*/ 0 60000 65536"/>
              <a:gd name="T12" fmla="*/ 0 60000 65536"/>
              <a:gd name="T13" fmla="*/ 0 60000 65536"/>
              <a:gd name="T14" fmla="*/ 0 60000 65536"/>
              <a:gd name="T15" fmla="*/ 0 w 30"/>
              <a:gd name="T16" fmla="*/ 0 h 90"/>
              <a:gd name="T17" fmla="*/ 30 w 30"/>
              <a:gd name="T18" fmla="*/ 90 h 90"/>
            </a:gdLst>
            <a:cxnLst>
              <a:cxn ang="T10">
                <a:pos x="T0" y="T1"/>
              </a:cxn>
              <a:cxn ang="T11">
                <a:pos x="T2" y="T3"/>
              </a:cxn>
              <a:cxn ang="T12">
                <a:pos x="T4" y="T5"/>
              </a:cxn>
              <a:cxn ang="T13">
                <a:pos x="T6" y="T7"/>
              </a:cxn>
              <a:cxn ang="T14">
                <a:pos x="T8" y="T9"/>
              </a:cxn>
            </a:cxnLst>
            <a:rect l="T15" t="T16" r="T17" b="T18"/>
            <a:pathLst>
              <a:path w="30" h="90">
                <a:moveTo>
                  <a:pt x="30" y="90"/>
                </a:moveTo>
                <a:lnTo>
                  <a:pt x="15" y="0"/>
                </a:lnTo>
                <a:lnTo>
                  <a:pt x="0" y="90"/>
                </a:lnTo>
                <a:lnTo>
                  <a:pt x="15" y="90"/>
                </a:lnTo>
                <a:lnTo>
                  <a:pt x="30" y="90"/>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24" name="Freeform 45"/>
          <p:cNvSpPr/>
          <p:nvPr/>
        </p:nvSpPr>
        <p:spPr bwMode="auto">
          <a:xfrm>
            <a:off x="1719263" y="3365500"/>
            <a:ext cx="381000" cy="166688"/>
          </a:xfrm>
          <a:custGeom>
            <a:gdLst>
              <a:gd name="T0" fmla="*/ 0 w 16"/>
              <a:gd name="T1" fmla="*/ 0 h 7"/>
              <a:gd name="T2" fmla="*/ 0 w 16"/>
              <a:gd name="T3" fmla="*/ 47625 h 7"/>
              <a:gd name="T4" fmla="*/ 0 w 16"/>
              <a:gd name="T5" fmla="*/ 166688 h 7"/>
              <a:gd name="T6" fmla="*/ 166687 w 16"/>
              <a:gd name="T7" fmla="*/ 166688 h 7"/>
              <a:gd name="T8" fmla="*/ 381000 w 16"/>
              <a:gd name="T9" fmla="*/ 166688 h 7"/>
              <a:gd name="T10" fmla="*/ 0 60000 65536"/>
              <a:gd name="T11" fmla="*/ 0 60000 65536"/>
              <a:gd name="T12" fmla="*/ 0 60000 65536"/>
              <a:gd name="T13" fmla="*/ 0 60000 65536"/>
              <a:gd name="T14" fmla="*/ 0 60000 65536"/>
              <a:gd name="T15" fmla="*/ 0 w 16"/>
              <a:gd name="T16" fmla="*/ 0 h 7"/>
              <a:gd name="T17" fmla="*/ 16 w 16"/>
              <a:gd name="T18" fmla="*/ 7 h 7"/>
            </a:gdLst>
            <a:cxnLst>
              <a:cxn ang="T10">
                <a:pos x="T0" y="T1"/>
              </a:cxn>
              <a:cxn ang="T11">
                <a:pos x="T2" y="T3"/>
              </a:cxn>
              <a:cxn ang="T12">
                <a:pos x="T4" y="T5"/>
              </a:cxn>
              <a:cxn ang="T13">
                <a:pos x="T6" y="T7"/>
              </a:cxn>
              <a:cxn ang="T14">
                <a:pos x="T8" y="T9"/>
              </a:cxn>
            </a:cxnLst>
            <a:rect l="T15" t="T16" r="T17" b="T18"/>
            <a:pathLst>
              <a:path w="16" h="7">
                <a:moveTo>
                  <a:pt x="0" y="0"/>
                </a:moveTo>
                <a:lnTo>
                  <a:pt x="0" y="2"/>
                </a:lnTo>
                <a:lnTo>
                  <a:pt x="0" y="7"/>
                </a:lnTo>
                <a:lnTo>
                  <a:pt x="7" y="7"/>
                </a:lnTo>
                <a:lnTo>
                  <a:pt x="16" y="7"/>
                </a:lnTo>
              </a:path>
            </a:pathLst>
          </a:custGeom>
          <a:noFill/>
          <a:ln w="23813">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25" name="Rectangle 46"/>
          <p:cNvSpPr>
            <a:spLocks noChangeArrowheads="1"/>
          </p:cNvSpPr>
          <p:nvPr/>
        </p:nvSpPr>
        <p:spPr bwMode="auto">
          <a:xfrm>
            <a:off x="1600200" y="2698750"/>
            <a:ext cx="120650" cy="25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i="1">
                <a:solidFill>
                  <a:srgbClr val="000000"/>
                </a:solidFill>
                <a:latin typeface="Nimbus Roman No9 L"/>
                <a:ea typeface="SimSun" pitchFamily="2" charset="-122"/>
              </a:rPr>
              <a:t>b</a:t>
            </a:r>
            <a:endParaRPr lang="en-CA" altLang="zh-CN" sz="2400">
              <a:latin typeface="Times New Roman" pitchFamily="18" charset="0"/>
              <a:ea typeface="SimSun" pitchFamily="2" charset="-122"/>
            </a:endParaRPr>
          </a:p>
        </p:txBody>
      </p:sp>
      <p:sp>
        <p:nvSpPr>
          <p:cNvPr id="20526" name="Rectangle 47"/>
          <p:cNvSpPr>
            <a:spLocks noChangeArrowheads="1"/>
          </p:cNvSpPr>
          <p:nvPr/>
        </p:nvSpPr>
        <p:spPr bwMode="auto">
          <a:xfrm>
            <a:off x="1719263" y="2817813"/>
            <a:ext cx="184150" cy="198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300">
                <a:solidFill>
                  <a:srgbClr val="000000"/>
                </a:solidFill>
                <a:latin typeface="Nimbus Roman No9 L"/>
                <a:ea typeface="SimSun" pitchFamily="2" charset="-122"/>
              </a:rPr>
              <a:t>31</a:t>
            </a:r>
            <a:endParaRPr lang="en-CA" altLang="zh-CN" sz="2400">
              <a:latin typeface="Times New Roman" pitchFamily="18" charset="0"/>
              <a:ea typeface="SimSun" pitchFamily="2" charset="-122"/>
            </a:endParaRPr>
          </a:p>
        </p:txBody>
      </p:sp>
      <p:sp>
        <p:nvSpPr>
          <p:cNvPr id="20527" name="Rectangle 48"/>
          <p:cNvSpPr>
            <a:spLocks noChangeArrowheads="1"/>
          </p:cNvSpPr>
          <p:nvPr/>
        </p:nvSpPr>
        <p:spPr bwMode="auto">
          <a:xfrm>
            <a:off x="2052638" y="2698750"/>
            <a:ext cx="120650" cy="25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i="1">
                <a:solidFill>
                  <a:srgbClr val="000000"/>
                </a:solidFill>
                <a:latin typeface="Nimbus Roman No9 L"/>
                <a:ea typeface="SimSun" pitchFamily="2" charset="-122"/>
              </a:rPr>
              <a:t>b</a:t>
            </a:r>
            <a:endParaRPr lang="en-CA" altLang="zh-CN" sz="2400">
              <a:latin typeface="Times New Roman" pitchFamily="18" charset="0"/>
              <a:ea typeface="SimSun" pitchFamily="2" charset="-122"/>
            </a:endParaRPr>
          </a:p>
        </p:txBody>
      </p:sp>
      <p:sp>
        <p:nvSpPr>
          <p:cNvPr id="20528" name="Rectangle 49"/>
          <p:cNvSpPr>
            <a:spLocks noChangeArrowheads="1"/>
          </p:cNvSpPr>
          <p:nvPr/>
        </p:nvSpPr>
        <p:spPr bwMode="auto">
          <a:xfrm>
            <a:off x="2171700" y="2817813"/>
            <a:ext cx="184150" cy="198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300">
                <a:solidFill>
                  <a:srgbClr val="000000"/>
                </a:solidFill>
                <a:latin typeface="Nimbus Roman No9 L"/>
                <a:ea typeface="SimSun" pitchFamily="2" charset="-122"/>
              </a:rPr>
              <a:t>30</a:t>
            </a:r>
            <a:endParaRPr lang="en-CA" altLang="zh-CN" sz="2400">
              <a:latin typeface="Times New Roman" pitchFamily="18" charset="0"/>
              <a:ea typeface="SimSun" pitchFamily="2" charset="-122"/>
            </a:endParaRPr>
          </a:p>
        </p:txBody>
      </p:sp>
      <p:sp>
        <p:nvSpPr>
          <p:cNvPr id="20529" name="Rectangle 50"/>
          <p:cNvSpPr>
            <a:spLocks noChangeArrowheads="1"/>
          </p:cNvSpPr>
          <p:nvPr/>
        </p:nvSpPr>
        <p:spPr bwMode="auto">
          <a:xfrm>
            <a:off x="6881813" y="2698750"/>
            <a:ext cx="120650" cy="25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i="1">
                <a:solidFill>
                  <a:srgbClr val="000000"/>
                </a:solidFill>
                <a:latin typeface="Nimbus Roman No9 L"/>
                <a:ea typeface="SimSun" pitchFamily="2" charset="-122"/>
              </a:rPr>
              <a:t>b</a:t>
            </a:r>
            <a:endParaRPr lang="en-CA" altLang="zh-CN" sz="2400">
              <a:latin typeface="Times New Roman" pitchFamily="18" charset="0"/>
              <a:ea typeface="SimSun" pitchFamily="2" charset="-122"/>
            </a:endParaRPr>
          </a:p>
        </p:txBody>
      </p:sp>
      <p:sp>
        <p:nvSpPr>
          <p:cNvPr id="20530" name="Rectangle 51"/>
          <p:cNvSpPr>
            <a:spLocks noChangeArrowheads="1"/>
          </p:cNvSpPr>
          <p:nvPr/>
        </p:nvSpPr>
        <p:spPr bwMode="auto">
          <a:xfrm>
            <a:off x="7000875" y="2817813"/>
            <a:ext cx="92075" cy="198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300">
                <a:solidFill>
                  <a:srgbClr val="000000"/>
                </a:solidFill>
                <a:latin typeface="Nimbus Roman No9 L"/>
                <a:ea typeface="SimSun" pitchFamily="2" charset="-122"/>
              </a:rPr>
              <a:t>1</a:t>
            </a:r>
            <a:endParaRPr lang="en-CA" altLang="zh-CN" sz="2400">
              <a:latin typeface="Times New Roman" pitchFamily="18" charset="0"/>
              <a:ea typeface="SimSun" pitchFamily="2" charset="-122"/>
            </a:endParaRPr>
          </a:p>
        </p:txBody>
      </p:sp>
      <p:sp>
        <p:nvSpPr>
          <p:cNvPr id="20531" name="Rectangle 52"/>
          <p:cNvSpPr>
            <a:spLocks noChangeArrowheads="1"/>
          </p:cNvSpPr>
          <p:nvPr/>
        </p:nvSpPr>
        <p:spPr bwMode="auto">
          <a:xfrm>
            <a:off x="7334250" y="2698750"/>
            <a:ext cx="120650" cy="25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i="1">
                <a:solidFill>
                  <a:srgbClr val="000000"/>
                </a:solidFill>
                <a:latin typeface="Nimbus Roman No9 L"/>
                <a:ea typeface="SimSun" pitchFamily="2" charset="-122"/>
              </a:rPr>
              <a:t>b</a:t>
            </a:r>
            <a:endParaRPr lang="en-CA" altLang="zh-CN" sz="2400">
              <a:latin typeface="Times New Roman" pitchFamily="18" charset="0"/>
              <a:ea typeface="SimSun" pitchFamily="2" charset="-122"/>
            </a:endParaRPr>
          </a:p>
        </p:txBody>
      </p:sp>
      <p:sp>
        <p:nvSpPr>
          <p:cNvPr id="20532" name="Rectangle 53"/>
          <p:cNvSpPr>
            <a:spLocks noChangeArrowheads="1"/>
          </p:cNvSpPr>
          <p:nvPr/>
        </p:nvSpPr>
        <p:spPr bwMode="auto">
          <a:xfrm>
            <a:off x="7453313" y="2817813"/>
            <a:ext cx="92075" cy="198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300">
                <a:solidFill>
                  <a:srgbClr val="000000"/>
                </a:solidFill>
                <a:latin typeface="Nimbus Roman No9 L"/>
                <a:ea typeface="SimSun" pitchFamily="2" charset="-122"/>
              </a:rPr>
              <a:t>0</a:t>
            </a:r>
            <a:endParaRPr lang="en-CA" altLang="zh-CN" sz="2400">
              <a:latin typeface="Times New Roman" pitchFamily="18" charset="0"/>
              <a:ea typeface="SimSun" pitchFamily="2" charset="-122"/>
            </a:endParaRPr>
          </a:p>
        </p:txBody>
      </p:sp>
      <p:sp>
        <p:nvSpPr>
          <p:cNvPr id="20533" name="Rectangle 54"/>
          <p:cNvSpPr>
            <a:spLocks noChangeArrowheads="1"/>
          </p:cNvSpPr>
          <p:nvPr/>
        </p:nvSpPr>
        <p:spPr bwMode="auto">
          <a:xfrm>
            <a:off x="3146425" y="3365500"/>
            <a:ext cx="120650" cy="25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i="1">
                <a:solidFill>
                  <a:srgbClr val="000000"/>
                </a:solidFill>
                <a:latin typeface="Nimbus Roman No9 L"/>
                <a:ea typeface="SimSun" pitchFamily="2" charset="-122"/>
              </a:rPr>
              <a:t>b</a:t>
            </a:r>
            <a:endParaRPr lang="en-CA" altLang="zh-CN" sz="2400">
              <a:latin typeface="Times New Roman" pitchFamily="18" charset="0"/>
              <a:ea typeface="SimSun" pitchFamily="2" charset="-122"/>
            </a:endParaRPr>
          </a:p>
        </p:txBody>
      </p:sp>
      <p:sp>
        <p:nvSpPr>
          <p:cNvPr id="20534" name="Rectangle 55"/>
          <p:cNvSpPr>
            <a:spLocks noChangeArrowheads="1"/>
          </p:cNvSpPr>
          <p:nvPr/>
        </p:nvSpPr>
        <p:spPr bwMode="auto">
          <a:xfrm>
            <a:off x="3265488" y="3482975"/>
            <a:ext cx="184150" cy="198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300">
                <a:solidFill>
                  <a:srgbClr val="000000"/>
                </a:solidFill>
                <a:latin typeface="Nimbus Roman No9 L"/>
                <a:ea typeface="SimSun" pitchFamily="2" charset="-122"/>
              </a:rPr>
              <a:t>31</a:t>
            </a:r>
            <a:endParaRPr lang="en-CA" altLang="zh-CN" sz="2400">
              <a:latin typeface="Times New Roman" pitchFamily="18" charset="0"/>
              <a:ea typeface="SimSun" pitchFamily="2" charset="-122"/>
            </a:endParaRPr>
          </a:p>
        </p:txBody>
      </p:sp>
      <p:sp>
        <p:nvSpPr>
          <p:cNvPr id="20535" name="Rectangle 56"/>
          <p:cNvSpPr>
            <a:spLocks noChangeArrowheads="1"/>
          </p:cNvSpPr>
          <p:nvPr/>
        </p:nvSpPr>
        <p:spPr bwMode="auto">
          <a:xfrm>
            <a:off x="3670300" y="3365500"/>
            <a:ext cx="120650" cy="25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a:solidFill>
                  <a:srgbClr val="000000"/>
                </a:solidFill>
                <a:latin typeface="Nimbus Roman No9 L"/>
                <a:ea typeface="SimSun" pitchFamily="2" charset="-122"/>
              </a:rPr>
              <a:t>0</a:t>
            </a:r>
            <a:endParaRPr lang="en-CA" altLang="zh-CN" sz="2400">
              <a:latin typeface="Times New Roman" pitchFamily="18" charset="0"/>
              <a:ea typeface="SimSun" pitchFamily="2" charset="-122"/>
            </a:endParaRPr>
          </a:p>
        </p:txBody>
      </p:sp>
      <p:sp>
        <p:nvSpPr>
          <p:cNvPr id="20536" name="Rectangle 57"/>
          <p:cNvSpPr>
            <a:spLocks noChangeArrowheads="1"/>
          </p:cNvSpPr>
          <p:nvPr/>
        </p:nvSpPr>
        <p:spPr bwMode="auto">
          <a:xfrm>
            <a:off x="3432175" y="3365500"/>
            <a:ext cx="125413" cy="25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a:solidFill>
                  <a:srgbClr val="000000"/>
                </a:solidFill>
                <a:latin typeface="Nimbus Roman No9 L"/>
                <a:ea typeface="SimSun" pitchFamily="2" charset="-122"/>
              </a:rPr>
              <a:t>=</a:t>
            </a:r>
            <a:endParaRPr lang="en-CA" altLang="zh-CN" sz="2400">
              <a:latin typeface="Times New Roman" pitchFamily="18" charset="0"/>
              <a:ea typeface="SimSun" pitchFamily="2" charset="-122"/>
            </a:endParaRPr>
          </a:p>
        </p:txBody>
      </p:sp>
      <p:sp>
        <p:nvSpPr>
          <p:cNvPr id="20537" name="Rectangle 58"/>
          <p:cNvSpPr>
            <a:spLocks noChangeArrowheads="1"/>
          </p:cNvSpPr>
          <p:nvPr/>
        </p:nvSpPr>
        <p:spPr bwMode="auto">
          <a:xfrm>
            <a:off x="3146425" y="3673475"/>
            <a:ext cx="120650" cy="25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i="1">
                <a:solidFill>
                  <a:srgbClr val="000000"/>
                </a:solidFill>
                <a:latin typeface="Nimbus Roman No9 L"/>
                <a:ea typeface="SimSun" pitchFamily="2" charset="-122"/>
              </a:rPr>
              <a:t>b</a:t>
            </a:r>
            <a:endParaRPr lang="en-CA" altLang="zh-CN" sz="2400">
              <a:latin typeface="Times New Roman" pitchFamily="18" charset="0"/>
              <a:ea typeface="SimSun" pitchFamily="2" charset="-122"/>
            </a:endParaRPr>
          </a:p>
        </p:txBody>
      </p:sp>
      <p:sp>
        <p:nvSpPr>
          <p:cNvPr id="20538" name="Rectangle 59"/>
          <p:cNvSpPr>
            <a:spLocks noChangeArrowheads="1"/>
          </p:cNvSpPr>
          <p:nvPr/>
        </p:nvSpPr>
        <p:spPr bwMode="auto">
          <a:xfrm>
            <a:off x="3265488" y="3792538"/>
            <a:ext cx="184150" cy="198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300">
                <a:solidFill>
                  <a:srgbClr val="000000"/>
                </a:solidFill>
                <a:latin typeface="Nimbus Roman No9 L"/>
                <a:ea typeface="SimSun" pitchFamily="2" charset="-122"/>
              </a:rPr>
              <a:t>31</a:t>
            </a:r>
            <a:endParaRPr lang="en-CA" altLang="zh-CN" sz="2400">
              <a:latin typeface="Times New Roman" pitchFamily="18" charset="0"/>
              <a:ea typeface="SimSun" pitchFamily="2" charset="-122"/>
            </a:endParaRPr>
          </a:p>
        </p:txBody>
      </p:sp>
      <p:sp>
        <p:nvSpPr>
          <p:cNvPr id="20539" name="Rectangle 60"/>
          <p:cNvSpPr>
            <a:spLocks noChangeArrowheads="1"/>
          </p:cNvSpPr>
          <p:nvPr/>
        </p:nvSpPr>
        <p:spPr bwMode="auto">
          <a:xfrm>
            <a:off x="3670300" y="3673475"/>
            <a:ext cx="120650" cy="25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a:solidFill>
                  <a:srgbClr val="000000"/>
                </a:solidFill>
                <a:latin typeface="Nimbus Roman No9 L"/>
                <a:ea typeface="SimSun" pitchFamily="2" charset="-122"/>
              </a:rPr>
              <a:t>1</a:t>
            </a:r>
            <a:endParaRPr lang="en-CA" altLang="zh-CN" sz="2400">
              <a:latin typeface="Times New Roman" pitchFamily="18" charset="0"/>
              <a:ea typeface="SimSun" pitchFamily="2" charset="-122"/>
            </a:endParaRPr>
          </a:p>
        </p:txBody>
      </p:sp>
      <p:sp>
        <p:nvSpPr>
          <p:cNvPr id="20540" name="Rectangle 61"/>
          <p:cNvSpPr>
            <a:spLocks noChangeArrowheads="1"/>
          </p:cNvSpPr>
          <p:nvPr/>
        </p:nvSpPr>
        <p:spPr bwMode="auto">
          <a:xfrm>
            <a:off x="3432175" y="3673475"/>
            <a:ext cx="125413" cy="25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altLang="zh-CN" sz="1700">
                <a:solidFill>
                  <a:srgbClr val="000000"/>
                </a:solidFill>
                <a:latin typeface="Nimbus Roman No9 L"/>
                <a:ea typeface="SimSun" pitchFamily="2" charset="-122"/>
              </a:rPr>
              <a:t>=</a:t>
            </a:r>
            <a:endParaRPr lang="en-CA" altLang="zh-CN" sz="2400">
              <a:latin typeface="Times New Roman" pitchFamily="18" charset="0"/>
              <a:ea typeface="SimSun" pitchFamily="2" charset="-122"/>
            </a:endParaRPr>
          </a:p>
        </p:txBody>
      </p:sp>
      <p:sp>
        <p:nvSpPr>
          <p:cNvPr id="20541" name="Freeform 62"/>
          <p:cNvSpPr/>
          <p:nvPr/>
        </p:nvSpPr>
        <p:spPr bwMode="auto">
          <a:xfrm>
            <a:off x="6881813" y="5697538"/>
            <a:ext cx="690562" cy="119062"/>
          </a:xfrm>
          <a:custGeom>
            <a:gdLst>
              <a:gd name="T0" fmla="*/ 690562 w 29"/>
              <a:gd name="T1" fmla="*/ 0 h 5"/>
              <a:gd name="T2" fmla="*/ 666750 w 29"/>
              <a:gd name="T3" fmla="*/ 23812 h 5"/>
              <a:gd name="T4" fmla="*/ 642937 w 29"/>
              <a:gd name="T5" fmla="*/ 47625 h 5"/>
              <a:gd name="T6" fmla="*/ 642937 w 29"/>
              <a:gd name="T7" fmla="*/ 47625 h 5"/>
              <a:gd name="T8" fmla="*/ 642937 w 29"/>
              <a:gd name="T9" fmla="*/ 47625 h 5"/>
              <a:gd name="T10" fmla="*/ 619125 w 29"/>
              <a:gd name="T11" fmla="*/ 47625 h 5"/>
              <a:gd name="T12" fmla="*/ 428625 w 29"/>
              <a:gd name="T13" fmla="*/ 47625 h 5"/>
              <a:gd name="T14" fmla="*/ 357187 w 29"/>
              <a:gd name="T15" fmla="*/ 47625 h 5"/>
              <a:gd name="T16" fmla="*/ 261937 w 29"/>
              <a:gd name="T17" fmla="*/ 47625 h 5"/>
              <a:gd name="T18" fmla="*/ 71437 w 29"/>
              <a:gd name="T19" fmla="*/ 47625 h 5"/>
              <a:gd name="T20" fmla="*/ 71437 w 29"/>
              <a:gd name="T21" fmla="*/ 47625 h 5"/>
              <a:gd name="T22" fmla="*/ 47625 w 29"/>
              <a:gd name="T23" fmla="*/ 47625 h 5"/>
              <a:gd name="T24" fmla="*/ 47625 w 29"/>
              <a:gd name="T25" fmla="*/ 47625 h 5"/>
              <a:gd name="T26" fmla="*/ 23812 w 29"/>
              <a:gd name="T27" fmla="*/ 71437 h 5"/>
              <a:gd name="T28" fmla="*/ 0 w 29"/>
              <a:gd name="T29" fmla="*/ 119062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5"/>
              <a:gd name="T47" fmla="*/ 29 w 29"/>
              <a:gd name="T48" fmla="*/ 5 h 5"/>
            </a:gd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5">
                <a:moveTo>
                  <a:pt x="29" y="0"/>
                </a:moveTo>
                <a:lnTo>
                  <a:pt x="28" y="1"/>
                </a:lnTo>
                <a:lnTo>
                  <a:pt x="27" y="2"/>
                </a:lnTo>
                <a:lnTo>
                  <a:pt x="26" y="2"/>
                </a:lnTo>
                <a:lnTo>
                  <a:pt x="18" y="2"/>
                </a:lnTo>
                <a:lnTo>
                  <a:pt x="15" y="2"/>
                </a:lnTo>
                <a:lnTo>
                  <a:pt x="11" y="2"/>
                </a:lnTo>
                <a:lnTo>
                  <a:pt x="3" y="2"/>
                </a:lnTo>
                <a:lnTo>
                  <a:pt x="2" y="2"/>
                </a:lnTo>
                <a:lnTo>
                  <a:pt x="1" y="3"/>
                </a:lnTo>
                <a:lnTo>
                  <a:pt x="0" y="5"/>
                </a:lnTo>
              </a:path>
            </a:pathLst>
          </a:custGeom>
          <a:noFill/>
          <a:ln w="23813">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42" name="Freeform 63"/>
          <p:cNvSpPr/>
          <p:nvPr/>
        </p:nvSpPr>
        <p:spPr bwMode="auto">
          <a:xfrm>
            <a:off x="6216650" y="5697538"/>
            <a:ext cx="665163" cy="119062"/>
          </a:xfrm>
          <a:custGeom>
            <a:gdLst>
              <a:gd name="T0" fmla="*/ 0 w 28"/>
              <a:gd name="T1" fmla="*/ 0 h 5"/>
              <a:gd name="T2" fmla="*/ 0 w 28"/>
              <a:gd name="T3" fmla="*/ 23812 h 5"/>
              <a:gd name="T4" fmla="*/ 23756 w 28"/>
              <a:gd name="T5" fmla="*/ 47625 h 5"/>
              <a:gd name="T6" fmla="*/ 23756 w 28"/>
              <a:gd name="T7" fmla="*/ 47625 h 5"/>
              <a:gd name="T8" fmla="*/ 47512 w 28"/>
              <a:gd name="T9" fmla="*/ 47625 h 5"/>
              <a:gd name="T10" fmla="*/ 47512 w 28"/>
              <a:gd name="T11" fmla="*/ 47625 h 5"/>
              <a:gd name="T12" fmla="*/ 237558 w 28"/>
              <a:gd name="T13" fmla="*/ 47625 h 5"/>
              <a:gd name="T14" fmla="*/ 332582 w 28"/>
              <a:gd name="T15" fmla="*/ 47625 h 5"/>
              <a:gd name="T16" fmla="*/ 427605 w 28"/>
              <a:gd name="T17" fmla="*/ 47625 h 5"/>
              <a:gd name="T18" fmla="*/ 617651 w 28"/>
              <a:gd name="T19" fmla="*/ 47625 h 5"/>
              <a:gd name="T20" fmla="*/ 617651 w 28"/>
              <a:gd name="T21" fmla="*/ 47625 h 5"/>
              <a:gd name="T22" fmla="*/ 617651 w 28"/>
              <a:gd name="T23" fmla="*/ 47625 h 5"/>
              <a:gd name="T24" fmla="*/ 641407 w 28"/>
              <a:gd name="T25" fmla="*/ 47625 h 5"/>
              <a:gd name="T26" fmla="*/ 641407 w 28"/>
              <a:gd name="T27" fmla="*/ 71437 h 5"/>
              <a:gd name="T28" fmla="*/ 665163 w 28"/>
              <a:gd name="T29" fmla="*/ 119062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5"/>
              <a:gd name="T47" fmla="*/ 28 w 28"/>
              <a:gd name="T48" fmla="*/ 5 h 5"/>
            </a:gd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5">
                <a:moveTo>
                  <a:pt x="0" y="0"/>
                </a:moveTo>
                <a:lnTo>
                  <a:pt x="0" y="1"/>
                </a:lnTo>
                <a:lnTo>
                  <a:pt x="1" y="2"/>
                </a:lnTo>
                <a:lnTo>
                  <a:pt x="2" y="2"/>
                </a:lnTo>
                <a:lnTo>
                  <a:pt x="10" y="2"/>
                </a:lnTo>
                <a:lnTo>
                  <a:pt x="14" y="2"/>
                </a:lnTo>
                <a:lnTo>
                  <a:pt x="18" y="2"/>
                </a:lnTo>
                <a:lnTo>
                  <a:pt x="26" y="2"/>
                </a:lnTo>
                <a:lnTo>
                  <a:pt x="27" y="2"/>
                </a:lnTo>
                <a:lnTo>
                  <a:pt x="27" y="3"/>
                </a:lnTo>
                <a:lnTo>
                  <a:pt x="28" y="5"/>
                </a:lnTo>
              </a:path>
            </a:pathLst>
          </a:custGeom>
          <a:noFill/>
          <a:ln w="23813">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43" name="Freeform 64"/>
          <p:cNvSpPr/>
          <p:nvPr/>
        </p:nvSpPr>
        <p:spPr bwMode="auto">
          <a:xfrm>
            <a:off x="5335588" y="5697538"/>
            <a:ext cx="690562" cy="119062"/>
          </a:xfrm>
          <a:custGeom>
            <a:gdLst>
              <a:gd name="T0" fmla="*/ 690562 w 29"/>
              <a:gd name="T1" fmla="*/ 0 h 5"/>
              <a:gd name="T2" fmla="*/ 666750 w 29"/>
              <a:gd name="T3" fmla="*/ 23812 h 5"/>
              <a:gd name="T4" fmla="*/ 666750 w 29"/>
              <a:gd name="T5" fmla="*/ 47625 h 5"/>
              <a:gd name="T6" fmla="*/ 642937 w 29"/>
              <a:gd name="T7" fmla="*/ 47625 h 5"/>
              <a:gd name="T8" fmla="*/ 642937 w 29"/>
              <a:gd name="T9" fmla="*/ 47625 h 5"/>
              <a:gd name="T10" fmla="*/ 619125 w 29"/>
              <a:gd name="T11" fmla="*/ 47625 h 5"/>
              <a:gd name="T12" fmla="*/ 428625 w 29"/>
              <a:gd name="T13" fmla="*/ 47625 h 5"/>
              <a:gd name="T14" fmla="*/ 357187 w 29"/>
              <a:gd name="T15" fmla="*/ 47625 h 5"/>
              <a:gd name="T16" fmla="*/ 261937 w 29"/>
              <a:gd name="T17" fmla="*/ 47625 h 5"/>
              <a:gd name="T18" fmla="*/ 71437 w 29"/>
              <a:gd name="T19" fmla="*/ 47625 h 5"/>
              <a:gd name="T20" fmla="*/ 71437 w 29"/>
              <a:gd name="T21" fmla="*/ 47625 h 5"/>
              <a:gd name="T22" fmla="*/ 47625 w 29"/>
              <a:gd name="T23" fmla="*/ 47625 h 5"/>
              <a:gd name="T24" fmla="*/ 47625 w 29"/>
              <a:gd name="T25" fmla="*/ 47625 h 5"/>
              <a:gd name="T26" fmla="*/ 23812 w 29"/>
              <a:gd name="T27" fmla="*/ 71437 h 5"/>
              <a:gd name="T28" fmla="*/ 0 w 29"/>
              <a:gd name="T29" fmla="*/ 119062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5"/>
              <a:gd name="T47" fmla="*/ 29 w 29"/>
              <a:gd name="T48" fmla="*/ 5 h 5"/>
            </a:gd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5">
                <a:moveTo>
                  <a:pt x="29" y="0"/>
                </a:moveTo>
                <a:lnTo>
                  <a:pt x="28" y="1"/>
                </a:lnTo>
                <a:lnTo>
                  <a:pt x="28" y="2"/>
                </a:lnTo>
                <a:lnTo>
                  <a:pt x="27" y="2"/>
                </a:lnTo>
                <a:lnTo>
                  <a:pt x="26" y="2"/>
                </a:lnTo>
                <a:lnTo>
                  <a:pt x="18" y="2"/>
                </a:lnTo>
                <a:lnTo>
                  <a:pt x="15" y="2"/>
                </a:lnTo>
                <a:lnTo>
                  <a:pt x="11" y="2"/>
                </a:lnTo>
                <a:lnTo>
                  <a:pt x="3" y="2"/>
                </a:lnTo>
                <a:lnTo>
                  <a:pt x="2" y="2"/>
                </a:lnTo>
                <a:lnTo>
                  <a:pt x="1" y="3"/>
                </a:lnTo>
                <a:lnTo>
                  <a:pt x="0" y="5"/>
                </a:lnTo>
              </a:path>
            </a:pathLst>
          </a:custGeom>
          <a:noFill/>
          <a:ln w="23813">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44" name="Freeform 65"/>
          <p:cNvSpPr/>
          <p:nvPr/>
        </p:nvSpPr>
        <p:spPr bwMode="auto">
          <a:xfrm>
            <a:off x="4668838" y="5697538"/>
            <a:ext cx="666750" cy="119062"/>
          </a:xfrm>
          <a:custGeom>
            <a:gdLst>
              <a:gd name="T0" fmla="*/ 0 w 28"/>
              <a:gd name="T1" fmla="*/ 0 h 5"/>
              <a:gd name="T2" fmla="*/ 23813 w 28"/>
              <a:gd name="T3" fmla="*/ 23812 h 5"/>
              <a:gd name="T4" fmla="*/ 23813 w 28"/>
              <a:gd name="T5" fmla="*/ 47625 h 5"/>
              <a:gd name="T6" fmla="*/ 47625 w 28"/>
              <a:gd name="T7" fmla="*/ 47625 h 5"/>
              <a:gd name="T8" fmla="*/ 47625 w 28"/>
              <a:gd name="T9" fmla="*/ 47625 h 5"/>
              <a:gd name="T10" fmla="*/ 71438 w 28"/>
              <a:gd name="T11" fmla="*/ 47625 h 5"/>
              <a:gd name="T12" fmla="*/ 238125 w 28"/>
              <a:gd name="T13" fmla="*/ 47625 h 5"/>
              <a:gd name="T14" fmla="*/ 333375 w 28"/>
              <a:gd name="T15" fmla="*/ 47625 h 5"/>
              <a:gd name="T16" fmla="*/ 428625 w 28"/>
              <a:gd name="T17" fmla="*/ 47625 h 5"/>
              <a:gd name="T18" fmla="*/ 619125 w 28"/>
              <a:gd name="T19" fmla="*/ 47625 h 5"/>
              <a:gd name="T20" fmla="*/ 619125 w 28"/>
              <a:gd name="T21" fmla="*/ 47625 h 5"/>
              <a:gd name="T22" fmla="*/ 642938 w 28"/>
              <a:gd name="T23" fmla="*/ 47625 h 5"/>
              <a:gd name="T24" fmla="*/ 642938 w 28"/>
              <a:gd name="T25" fmla="*/ 71437 h 5"/>
              <a:gd name="T26" fmla="*/ 666750 w 28"/>
              <a:gd name="T27" fmla="*/ 119062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
              <a:gd name="T43" fmla="*/ 0 h 5"/>
              <a:gd name="T44" fmla="*/ 28 w 28"/>
              <a:gd name="T45" fmla="*/ 5 h 5"/>
            </a:gd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 h="5">
                <a:moveTo>
                  <a:pt x="0" y="0"/>
                </a:moveTo>
                <a:lnTo>
                  <a:pt x="1" y="1"/>
                </a:lnTo>
                <a:lnTo>
                  <a:pt x="1" y="2"/>
                </a:lnTo>
                <a:lnTo>
                  <a:pt x="2" y="2"/>
                </a:lnTo>
                <a:lnTo>
                  <a:pt x="3" y="2"/>
                </a:lnTo>
                <a:lnTo>
                  <a:pt x="10" y="2"/>
                </a:lnTo>
                <a:lnTo>
                  <a:pt x="14" y="2"/>
                </a:lnTo>
                <a:lnTo>
                  <a:pt x="18" y="2"/>
                </a:lnTo>
                <a:lnTo>
                  <a:pt x="26" y="2"/>
                </a:lnTo>
                <a:lnTo>
                  <a:pt x="27" y="2"/>
                </a:lnTo>
                <a:lnTo>
                  <a:pt x="27" y="3"/>
                </a:lnTo>
                <a:lnTo>
                  <a:pt x="28" y="5"/>
                </a:lnTo>
              </a:path>
            </a:pathLst>
          </a:custGeom>
          <a:noFill/>
          <a:ln w="23813">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45" name="Freeform 66"/>
          <p:cNvSpPr/>
          <p:nvPr/>
        </p:nvSpPr>
        <p:spPr bwMode="auto">
          <a:xfrm>
            <a:off x="3813175" y="5697538"/>
            <a:ext cx="666750" cy="119062"/>
          </a:xfrm>
          <a:custGeom>
            <a:gdLst>
              <a:gd name="T0" fmla="*/ 666750 w 28"/>
              <a:gd name="T1" fmla="*/ 0 h 5"/>
              <a:gd name="T2" fmla="*/ 642938 w 28"/>
              <a:gd name="T3" fmla="*/ 23812 h 5"/>
              <a:gd name="T4" fmla="*/ 642938 w 28"/>
              <a:gd name="T5" fmla="*/ 47625 h 5"/>
              <a:gd name="T6" fmla="*/ 619125 w 28"/>
              <a:gd name="T7" fmla="*/ 47625 h 5"/>
              <a:gd name="T8" fmla="*/ 619125 w 28"/>
              <a:gd name="T9" fmla="*/ 47625 h 5"/>
              <a:gd name="T10" fmla="*/ 595313 w 28"/>
              <a:gd name="T11" fmla="*/ 47625 h 5"/>
              <a:gd name="T12" fmla="*/ 428625 w 28"/>
              <a:gd name="T13" fmla="*/ 47625 h 5"/>
              <a:gd name="T14" fmla="*/ 333375 w 28"/>
              <a:gd name="T15" fmla="*/ 47625 h 5"/>
              <a:gd name="T16" fmla="*/ 238125 w 28"/>
              <a:gd name="T17" fmla="*/ 47625 h 5"/>
              <a:gd name="T18" fmla="*/ 47625 w 28"/>
              <a:gd name="T19" fmla="*/ 47625 h 5"/>
              <a:gd name="T20" fmla="*/ 47625 w 28"/>
              <a:gd name="T21" fmla="*/ 47625 h 5"/>
              <a:gd name="T22" fmla="*/ 23813 w 28"/>
              <a:gd name="T23" fmla="*/ 47625 h 5"/>
              <a:gd name="T24" fmla="*/ 23813 w 28"/>
              <a:gd name="T25" fmla="*/ 71437 h 5"/>
              <a:gd name="T26" fmla="*/ 0 w 28"/>
              <a:gd name="T27" fmla="*/ 119062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
              <a:gd name="T43" fmla="*/ 0 h 5"/>
              <a:gd name="T44" fmla="*/ 28 w 28"/>
              <a:gd name="T45" fmla="*/ 5 h 5"/>
            </a:gd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 h="5">
                <a:moveTo>
                  <a:pt x="28" y="0"/>
                </a:moveTo>
                <a:lnTo>
                  <a:pt x="27" y="1"/>
                </a:lnTo>
                <a:lnTo>
                  <a:pt x="27" y="2"/>
                </a:lnTo>
                <a:lnTo>
                  <a:pt x="26" y="2"/>
                </a:lnTo>
                <a:lnTo>
                  <a:pt x="25" y="2"/>
                </a:lnTo>
                <a:lnTo>
                  <a:pt x="18" y="2"/>
                </a:lnTo>
                <a:lnTo>
                  <a:pt x="14" y="2"/>
                </a:lnTo>
                <a:lnTo>
                  <a:pt x="10" y="2"/>
                </a:lnTo>
                <a:lnTo>
                  <a:pt x="2" y="2"/>
                </a:lnTo>
                <a:lnTo>
                  <a:pt x="1" y="2"/>
                </a:lnTo>
                <a:lnTo>
                  <a:pt x="1" y="3"/>
                </a:lnTo>
                <a:lnTo>
                  <a:pt x="0" y="5"/>
                </a:lnTo>
              </a:path>
            </a:pathLst>
          </a:custGeom>
          <a:noFill/>
          <a:ln w="23813">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46" name="Freeform 67"/>
          <p:cNvSpPr/>
          <p:nvPr/>
        </p:nvSpPr>
        <p:spPr bwMode="auto">
          <a:xfrm>
            <a:off x="3122613" y="5697538"/>
            <a:ext cx="690562" cy="119062"/>
          </a:xfrm>
          <a:custGeom>
            <a:gdLst>
              <a:gd name="T0" fmla="*/ 0 w 29"/>
              <a:gd name="T1" fmla="*/ 0 h 5"/>
              <a:gd name="T2" fmla="*/ 23812 w 29"/>
              <a:gd name="T3" fmla="*/ 23812 h 5"/>
              <a:gd name="T4" fmla="*/ 23812 w 29"/>
              <a:gd name="T5" fmla="*/ 47625 h 5"/>
              <a:gd name="T6" fmla="*/ 47625 w 29"/>
              <a:gd name="T7" fmla="*/ 47625 h 5"/>
              <a:gd name="T8" fmla="*/ 47625 w 29"/>
              <a:gd name="T9" fmla="*/ 47625 h 5"/>
              <a:gd name="T10" fmla="*/ 71437 w 29"/>
              <a:gd name="T11" fmla="*/ 47625 h 5"/>
              <a:gd name="T12" fmla="*/ 261937 w 29"/>
              <a:gd name="T13" fmla="*/ 47625 h 5"/>
              <a:gd name="T14" fmla="*/ 333375 w 29"/>
              <a:gd name="T15" fmla="*/ 47625 h 5"/>
              <a:gd name="T16" fmla="*/ 428625 w 29"/>
              <a:gd name="T17" fmla="*/ 47625 h 5"/>
              <a:gd name="T18" fmla="*/ 619125 w 29"/>
              <a:gd name="T19" fmla="*/ 47625 h 5"/>
              <a:gd name="T20" fmla="*/ 619125 w 29"/>
              <a:gd name="T21" fmla="*/ 47625 h 5"/>
              <a:gd name="T22" fmla="*/ 642937 w 29"/>
              <a:gd name="T23" fmla="*/ 47625 h 5"/>
              <a:gd name="T24" fmla="*/ 642937 w 29"/>
              <a:gd name="T25" fmla="*/ 47625 h 5"/>
              <a:gd name="T26" fmla="*/ 666750 w 29"/>
              <a:gd name="T27" fmla="*/ 71437 h 5"/>
              <a:gd name="T28" fmla="*/ 690562 w 29"/>
              <a:gd name="T29" fmla="*/ 119062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5"/>
              <a:gd name="T47" fmla="*/ 29 w 29"/>
              <a:gd name="T48" fmla="*/ 5 h 5"/>
            </a:gd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5">
                <a:moveTo>
                  <a:pt x="0" y="0"/>
                </a:moveTo>
                <a:lnTo>
                  <a:pt x="1" y="1"/>
                </a:lnTo>
                <a:lnTo>
                  <a:pt x="1" y="2"/>
                </a:lnTo>
                <a:lnTo>
                  <a:pt x="2" y="2"/>
                </a:lnTo>
                <a:lnTo>
                  <a:pt x="3" y="2"/>
                </a:lnTo>
                <a:lnTo>
                  <a:pt x="11" y="2"/>
                </a:lnTo>
                <a:lnTo>
                  <a:pt x="14" y="2"/>
                </a:lnTo>
                <a:lnTo>
                  <a:pt x="18" y="2"/>
                </a:lnTo>
                <a:lnTo>
                  <a:pt x="26" y="2"/>
                </a:lnTo>
                <a:lnTo>
                  <a:pt x="27" y="2"/>
                </a:lnTo>
                <a:lnTo>
                  <a:pt x="28" y="3"/>
                </a:lnTo>
                <a:lnTo>
                  <a:pt x="29" y="5"/>
                </a:lnTo>
              </a:path>
            </a:pathLst>
          </a:custGeom>
          <a:noFill/>
          <a:ln w="23813">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47" name="Freeform 68"/>
          <p:cNvSpPr/>
          <p:nvPr/>
        </p:nvSpPr>
        <p:spPr bwMode="auto">
          <a:xfrm>
            <a:off x="2266950" y="5697538"/>
            <a:ext cx="688975" cy="119062"/>
          </a:xfrm>
          <a:custGeom>
            <a:gdLst>
              <a:gd name="T0" fmla="*/ 688975 w 29"/>
              <a:gd name="T1" fmla="*/ 0 h 5"/>
              <a:gd name="T2" fmla="*/ 665217 w 29"/>
              <a:gd name="T3" fmla="*/ 23812 h 5"/>
              <a:gd name="T4" fmla="*/ 641459 w 29"/>
              <a:gd name="T5" fmla="*/ 47625 h 5"/>
              <a:gd name="T6" fmla="*/ 641459 w 29"/>
              <a:gd name="T7" fmla="*/ 47625 h 5"/>
              <a:gd name="T8" fmla="*/ 617702 w 29"/>
              <a:gd name="T9" fmla="*/ 47625 h 5"/>
              <a:gd name="T10" fmla="*/ 617702 w 29"/>
              <a:gd name="T11" fmla="*/ 47625 h 5"/>
              <a:gd name="T12" fmla="*/ 427640 w 29"/>
              <a:gd name="T13" fmla="*/ 47625 h 5"/>
              <a:gd name="T14" fmla="*/ 332609 w 29"/>
              <a:gd name="T15" fmla="*/ 47625 h 5"/>
              <a:gd name="T16" fmla="*/ 261335 w 29"/>
              <a:gd name="T17" fmla="*/ 47625 h 5"/>
              <a:gd name="T18" fmla="*/ 71273 w 29"/>
              <a:gd name="T19" fmla="*/ 47625 h 5"/>
              <a:gd name="T20" fmla="*/ 47516 w 29"/>
              <a:gd name="T21" fmla="*/ 47625 h 5"/>
              <a:gd name="T22" fmla="*/ 47516 w 29"/>
              <a:gd name="T23" fmla="*/ 47625 h 5"/>
              <a:gd name="T24" fmla="*/ 23758 w 29"/>
              <a:gd name="T25" fmla="*/ 47625 h 5"/>
              <a:gd name="T26" fmla="*/ 23758 w 29"/>
              <a:gd name="T27" fmla="*/ 71437 h 5"/>
              <a:gd name="T28" fmla="*/ 0 w 29"/>
              <a:gd name="T29" fmla="*/ 119062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5"/>
              <a:gd name="T47" fmla="*/ 29 w 29"/>
              <a:gd name="T48" fmla="*/ 5 h 5"/>
            </a:gd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5">
                <a:moveTo>
                  <a:pt x="29" y="0"/>
                </a:moveTo>
                <a:lnTo>
                  <a:pt x="28" y="1"/>
                </a:lnTo>
                <a:lnTo>
                  <a:pt x="27" y="2"/>
                </a:lnTo>
                <a:lnTo>
                  <a:pt x="26" y="2"/>
                </a:lnTo>
                <a:lnTo>
                  <a:pt x="18" y="2"/>
                </a:lnTo>
                <a:lnTo>
                  <a:pt x="14" y="2"/>
                </a:lnTo>
                <a:lnTo>
                  <a:pt x="11" y="2"/>
                </a:lnTo>
                <a:lnTo>
                  <a:pt x="3" y="2"/>
                </a:lnTo>
                <a:lnTo>
                  <a:pt x="2" y="2"/>
                </a:lnTo>
                <a:lnTo>
                  <a:pt x="1" y="2"/>
                </a:lnTo>
                <a:lnTo>
                  <a:pt x="1" y="3"/>
                </a:lnTo>
                <a:lnTo>
                  <a:pt x="0" y="5"/>
                </a:lnTo>
              </a:path>
            </a:pathLst>
          </a:custGeom>
          <a:noFill/>
          <a:ln w="23813">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48" name="Freeform 69"/>
          <p:cNvSpPr/>
          <p:nvPr/>
        </p:nvSpPr>
        <p:spPr bwMode="auto">
          <a:xfrm>
            <a:off x="1576388" y="5697538"/>
            <a:ext cx="690562" cy="119062"/>
          </a:xfrm>
          <a:custGeom>
            <a:gdLst>
              <a:gd name="T0" fmla="*/ 0 w 29"/>
              <a:gd name="T1" fmla="*/ 0 h 5"/>
              <a:gd name="T2" fmla="*/ 23812 w 29"/>
              <a:gd name="T3" fmla="*/ 23812 h 5"/>
              <a:gd name="T4" fmla="*/ 47625 w 29"/>
              <a:gd name="T5" fmla="*/ 47625 h 5"/>
              <a:gd name="T6" fmla="*/ 47625 w 29"/>
              <a:gd name="T7" fmla="*/ 47625 h 5"/>
              <a:gd name="T8" fmla="*/ 71437 w 29"/>
              <a:gd name="T9" fmla="*/ 47625 h 5"/>
              <a:gd name="T10" fmla="*/ 71437 w 29"/>
              <a:gd name="T11" fmla="*/ 47625 h 5"/>
              <a:gd name="T12" fmla="*/ 261937 w 29"/>
              <a:gd name="T13" fmla="*/ 47625 h 5"/>
              <a:gd name="T14" fmla="*/ 357187 w 29"/>
              <a:gd name="T15" fmla="*/ 47625 h 5"/>
              <a:gd name="T16" fmla="*/ 428625 w 29"/>
              <a:gd name="T17" fmla="*/ 47625 h 5"/>
              <a:gd name="T18" fmla="*/ 619125 w 29"/>
              <a:gd name="T19" fmla="*/ 47625 h 5"/>
              <a:gd name="T20" fmla="*/ 642937 w 29"/>
              <a:gd name="T21" fmla="*/ 47625 h 5"/>
              <a:gd name="T22" fmla="*/ 642937 w 29"/>
              <a:gd name="T23" fmla="*/ 47625 h 5"/>
              <a:gd name="T24" fmla="*/ 666750 w 29"/>
              <a:gd name="T25" fmla="*/ 71437 h 5"/>
              <a:gd name="T26" fmla="*/ 690562 w 29"/>
              <a:gd name="T27" fmla="*/ 119062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
              <a:gd name="T43" fmla="*/ 0 h 5"/>
              <a:gd name="T44" fmla="*/ 29 w 29"/>
              <a:gd name="T45" fmla="*/ 5 h 5"/>
            </a:gd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 h="5">
                <a:moveTo>
                  <a:pt x="0" y="0"/>
                </a:moveTo>
                <a:lnTo>
                  <a:pt x="1" y="1"/>
                </a:lnTo>
                <a:lnTo>
                  <a:pt x="2" y="2"/>
                </a:lnTo>
                <a:lnTo>
                  <a:pt x="3" y="2"/>
                </a:lnTo>
                <a:lnTo>
                  <a:pt x="11" y="2"/>
                </a:lnTo>
                <a:lnTo>
                  <a:pt x="15" y="2"/>
                </a:lnTo>
                <a:lnTo>
                  <a:pt x="18" y="2"/>
                </a:lnTo>
                <a:lnTo>
                  <a:pt x="26" y="2"/>
                </a:lnTo>
                <a:lnTo>
                  <a:pt x="27" y="2"/>
                </a:lnTo>
                <a:lnTo>
                  <a:pt x="28" y="3"/>
                </a:lnTo>
                <a:lnTo>
                  <a:pt x="29" y="5"/>
                </a:lnTo>
              </a:path>
            </a:pathLst>
          </a:custGeom>
          <a:noFill/>
          <a:ln w="23813">
            <a:solidFill>
              <a:srgbClr val="000000"/>
            </a:solidFill>
            <a:round/>
          </a:ln>
          <a:extLst>
            <a:ext uri="{909E8E84-426E-40DD-AFC4-6F175D3DCCD1}">
              <a14:hiddenFill xmlns:a14="http://schemas.microsoft.com/office/drawing/2010/main" xmlns="">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549" name="Text Box 70"/>
          <p:cNvSpPr txBox="1">
            <a:spLocks noChangeArrowheads="1"/>
          </p:cNvSpPr>
          <p:nvPr/>
        </p:nvSpPr>
        <p:spPr bwMode="auto">
          <a:xfrm rot="-5400000">
            <a:off x="4521200" y="2352675"/>
            <a:ext cx="266700" cy="100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lnSpc>
                <a:spcPct val="20000"/>
              </a:lnSpc>
              <a:spcBef>
                <a:spcPct val="50000"/>
              </a:spcBef>
            </a:pPr>
            <a:endParaRPr lang="zh-CN" altLang="en-US"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endParaRPr lang="en-US" altLang="zh-CN"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endParaRPr lang="en-US" altLang="zh-CN"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p>
          <a:p>
            <a:pPr eaLnBrk="1" hangingPunct="1">
              <a:lnSpc>
                <a:spcPct val="20000"/>
              </a:lnSpc>
              <a:spcBef>
                <a:spcPct val="50000"/>
              </a:spcBef>
            </a:pPr>
            <a:endParaRPr lang="zh-CN" altLang="en-CA" sz="2000">
              <a:latin typeface="Nimbus Roman No9 L"/>
              <a:ea typeface="SimSun" pitchFamily="2" charset="-122"/>
            </a:endParaRPr>
          </a:p>
        </p:txBody>
      </p:sp>
    </p:spTree>
    <p:extLst>
      <p:ext uri="{BB962C8B-B14F-4D97-AF65-F5344CB8AC3E}">
        <p14:creationId xmlns="" val="2274424870"/>
      </p:ext>
    </p:extLst>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p>
            <a:r>
              <a:rPr lang="en-US" smtClean="0"/>
              <a:t>Use of Auto decrement and Increment for PUSH and POP operation</a:t>
            </a:r>
            <a:endParaRPr lang="en-US"/>
          </a:p>
        </p:txBody>
      </p:sp>
      <p:sp>
        <p:nvSpPr>
          <p:cNvPr id="3" name="Content Placeholder 2"/>
          <p:cNvSpPr>
            <a:spLocks noGrp="1"/>
          </p:cNvSpPr>
          <p:nvPr>
            <p:ph idx="1"/>
          </p:nvPr>
        </p:nvSpPr>
        <p:spPr/>
        <p:txBody>
          <a:bodyPr/>
          <a:lstStyle/>
          <a:p>
            <a:r>
              <a:rPr lang="en-IN" smtClean="0"/>
              <a:t>PUSH</a:t>
            </a:r>
          </a:p>
          <a:p>
            <a:pPr marL="0" indent="0">
              <a:buNone/>
            </a:pPr>
            <a:r>
              <a:rPr lang="en-IN" smtClean="0"/>
              <a:t>MOVE NEWITEM, -(SP)</a:t>
            </a:r>
          </a:p>
          <a:p>
            <a:pPr marL="0" indent="0">
              <a:buNone/>
            </a:pPr>
            <a:endParaRPr lang="en-IN"/>
          </a:p>
          <a:p>
            <a:r>
              <a:rPr lang="en-IN" smtClean="0"/>
              <a:t>POP</a:t>
            </a:r>
          </a:p>
          <a:p>
            <a:pPr marL="0" indent="0">
              <a:buNone/>
            </a:pPr>
            <a:r>
              <a:rPr lang="en-IN" smtClean="0"/>
              <a:t>MOVE (SP)+, ITEM</a:t>
            </a:r>
            <a:endParaRPr lang="en-IN"/>
          </a:p>
        </p:txBody>
      </p:sp>
    </p:spTree>
    <p:extLst>
      <p:ext uri="{BB962C8B-B14F-4D97-AF65-F5344CB8AC3E}">
        <p14:creationId xmlns="" val="3375404248"/>
      </p:ext>
    </p:extLst>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SAFE POP operation</a:t>
            </a:r>
            <a:endParaRPr lang="en-US"/>
          </a:p>
        </p:txBody>
      </p:sp>
      <p:sp>
        <p:nvSpPr>
          <p:cNvPr id="3" name="Content Placeholder 2"/>
          <p:cNvSpPr>
            <a:spLocks noGrp="1"/>
          </p:cNvSpPr>
          <p:nvPr>
            <p:ph idx="1"/>
          </p:nvPr>
        </p:nvSpPr>
        <p:spPr/>
        <p:txBody>
          <a:bodyPr/>
          <a:lstStyle/>
          <a:p>
            <a:r>
              <a:rPr lang="en-IN" smtClean="0"/>
              <a:t>Compare #2000,SP</a:t>
            </a:r>
          </a:p>
          <a:p>
            <a:pPr marL="0" indent="0">
              <a:buNone/>
            </a:pPr>
            <a:r>
              <a:rPr lang="en-IN"/>
              <a:t> </a:t>
            </a:r>
            <a:r>
              <a:rPr lang="en-IN" smtClean="0"/>
              <a:t>   Branch&gt;0   EMPTYERROR</a:t>
            </a:r>
          </a:p>
          <a:p>
            <a:pPr marL="0" indent="0">
              <a:buNone/>
            </a:pPr>
            <a:endParaRPr lang="en-IN"/>
          </a:p>
          <a:p>
            <a:pPr marL="0" indent="0">
              <a:buNone/>
            </a:pPr>
            <a:endParaRPr lang="en-IN" smtClean="0"/>
          </a:p>
          <a:p>
            <a:pPr marL="0" indent="0">
              <a:buNone/>
            </a:pPr>
            <a:r>
              <a:rPr lang="en-IN" smtClean="0"/>
              <a:t>    Move     (SP)+,ITEM</a:t>
            </a:r>
            <a:endParaRPr lang="en-IN"/>
          </a:p>
        </p:txBody>
      </p:sp>
    </p:spTree>
    <p:extLst>
      <p:ext uri="{BB962C8B-B14F-4D97-AF65-F5344CB8AC3E}">
        <p14:creationId xmlns="" val="3334895048"/>
      </p:ext>
    </p:extLst>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SAFE PUSH operation</a:t>
            </a:r>
            <a:endParaRPr lang="en-US"/>
          </a:p>
        </p:txBody>
      </p:sp>
      <p:sp>
        <p:nvSpPr>
          <p:cNvPr id="3" name="Content Placeholder 2"/>
          <p:cNvSpPr>
            <a:spLocks noGrp="1"/>
          </p:cNvSpPr>
          <p:nvPr>
            <p:ph idx="1"/>
          </p:nvPr>
        </p:nvSpPr>
        <p:spPr/>
        <p:txBody>
          <a:bodyPr/>
          <a:lstStyle/>
          <a:p>
            <a:r>
              <a:rPr lang="en-IN"/>
              <a:t>Compare </a:t>
            </a:r>
            <a:r>
              <a:rPr lang="en-IN" smtClean="0"/>
              <a:t>#1500,SP</a:t>
            </a:r>
            <a:endParaRPr lang="en-IN"/>
          </a:p>
          <a:p>
            <a:pPr marL="0" indent="0">
              <a:buNone/>
            </a:pPr>
            <a:r>
              <a:rPr lang="en-IN"/>
              <a:t>    </a:t>
            </a:r>
            <a:r>
              <a:rPr lang="en-IN" smtClean="0"/>
              <a:t>Branch&lt;=0   FULLERROR</a:t>
            </a:r>
            <a:endParaRPr lang="en-IN"/>
          </a:p>
          <a:p>
            <a:pPr marL="0" indent="0">
              <a:buNone/>
            </a:pPr>
            <a:endParaRPr lang="en-IN"/>
          </a:p>
          <a:p>
            <a:pPr marL="0" indent="0">
              <a:buNone/>
            </a:pPr>
            <a:endParaRPr lang="en-IN"/>
          </a:p>
          <a:p>
            <a:pPr marL="0" indent="0">
              <a:buNone/>
            </a:pPr>
            <a:r>
              <a:rPr lang="en-IN" smtClean="0"/>
              <a:t>    Move     NEWITEM,-(SP)</a:t>
            </a:r>
            <a:endParaRPr lang="en-IN"/>
          </a:p>
        </p:txBody>
      </p:sp>
    </p:spTree>
    <p:extLst>
      <p:ext uri="{BB962C8B-B14F-4D97-AF65-F5344CB8AC3E}">
        <p14:creationId xmlns="" val="2732605011"/>
      </p:ext>
    </p:extLst>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Queues </a:t>
            </a:r>
            <a:endParaRPr lang="en-US"/>
          </a:p>
        </p:txBody>
      </p:sp>
      <p:sp>
        <p:nvSpPr>
          <p:cNvPr id="3" name="Content Placeholder 2"/>
          <p:cNvSpPr>
            <a:spLocks noGrp="1"/>
          </p:cNvSpPr>
          <p:nvPr>
            <p:ph idx="1"/>
          </p:nvPr>
        </p:nvSpPr>
        <p:spPr/>
        <p:txBody>
          <a:bodyPr/>
          <a:lstStyle/>
          <a:p>
            <a:r>
              <a:rPr lang="en-IN" smtClean="0"/>
              <a:t>FIFO</a:t>
            </a:r>
          </a:p>
          <a:p>
            <a:endParaRPr lang="en-IN"/>
          </a:p>
          <a:p>
            <a:pPr marL="0" indent="0">
              <a:buNone/>
            </a:pPr>
            <a:r>
              <a:rPr lang="en-IN" sz="3600" b="1" smtClean="0">
                <a:solidFill>
                  <a:srgbClr val="FF0000"/>
                </a:solidFill>
              </a:rPr>
              <a:t>Difference b/w Stack and Queue</a:t>
            </a:r>
          </a:p>
          <a:p>
            <a:pPr marL="0" indent="0">
              <a:buNone/>
            </a:pPr>
            <a:r>
              <a:rPr lang="en-IN" sz="3600" b="1" smtClean="0">
                <a:solidFill>
                  <a:srgbClr val="FF0000"/>
                </a:solidFill>
                <a:sym typeface="Wingdings" pitchFamily="2" charset="2"/>
              </a:rPr>
              <a:t>stack uses single pointer and queue two</a:t>
            </a:r>
          </a:p>
          <a:p>
            <a:pPr marL="0" indent="0">
              <a:buNone/>
            </a:pPr>
            <a:endParaRPr lang="en-IN" sz="3600" b="1">
              <a:solidFill>
                <a:srgbClr val="FF0000"/>
              </a:solidFill>
            </a:endParaRPr>
          </a:p>
        </p:txBody>
      </p:sp>
    </p:spTree>
    <p:extLst>
      <p:ext uri="{BB962C8B-B14F-4D97-AF65-F5344CB8AC3E}">
        <p14:creationId xmlns="" val="1499564773"/>
      </p:ext>
    </p:extLst>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457200" y="58614"/>
            <a:ext cx="8229600" cy="634082"/>
          </a:xfrm>
        </p:spPr>
        <p:txBody>
          <a:bodyPr>
            <a:normAutofit fontScale="90000"/>
          </a:bodyPr>
          <a:lstStyle/>
          <a:p>
            <a:r>
              <a:rPr lang="en-US" smtClean="0"/>
              <a:t>SUBROUTINES</a:t>
            </a:r>
            <a:endParaRPr lang="en-US"/>
          </a:p>
        </p:txBody>
      </p:sp>
      <p:sp>
        <p:nvSpPr>
          <p:cNvPr id="3" name="Content Placeholder 2"/>
          <p:cNvSpPr>
            <a:spLocks noGrp="1"/>
          </p:cNvSpPr>
          <p:nvPr>
            <p:ph idx="1"/>
          </p:nvPr>
        </p:nvSpPr>
        <p:spPr>
          <a:xfrm>
            <a:off x="457200" y="908720"/>
            <a:ext cx="8229600" cy="5217443"/>
          </a:xfrm>
        </p:spPr>
        <p:txBody>
          <a:bodyPr/>
          <a:lstStyle/>
          <a:p>
            <a:r>
              <a:rPr lang="en-IN" sz="3600" smtClean="0">
                <a:solidFill>
                  <a:srgbClr val="FF0000"/>
                </a:solidFill>
              </a:rPr>
              <a:t>Saves space</a:t>
            </a:r>
          </a:p>
          <a:p>
            <a:r>
              <a:rPr lang="en-IN" sz="3600" smtClean="0">
                <a:solidFill>
                  <a:srgbClr val="FF0000"/>
                </a:solidFill>
              </a:rPr>
              <a:t>Subroutine call</a:t>
            </a:r>
          </a:p>
          <a:p>
            <a:r>
              <a:rPr lang="en-IN" sz="3600" smtClean="0">
                <a:solidFill>
                  <a:srgbClr val="FF0000"/>
                </a:solidFill>
              </a:rPr>
              <a:t>Subroutine return</a:t>
            </a:r>
          </a:p>
          <a:p>
            <a:r>
              <a:rPr lang="en-IN" sz="3600" smtClean="0">
                <a:solidFill>
                  <a:srgbClr val="FF0000"/>
                </a:solidFill>
              </a:rPr>
              <a:t>Subroutine linkage method(using linkage register)</a:t>
            </a:r>
            <a:endParaRPr lang="en-IN" sz="3600">
              <a:solidFill>
                <a:srgbClr val="FF0000"/>
              </a:solidFill>
            </a:endParaRPr>
          </a:p>
        </p:txBody>
      </p:sp>
    </p:spTree>
    <p:extLst>
      <p:ext uri="{BB962C8B-B14F-4D97-AF65-F5344CB8AC3E}">
        <p14:creationId xmlns="" val="2731846125"/>
      </p:ext>
    </p:extLst>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457200" y="58614"/>
            <a:ext cx="8229600" cy="634082"/>
          </a:xfrm>
        </p:spPr>
        <p:txBody>
          <a:bodyPr>
            <a:normAutofit fontScale="90000"/>
          </a:bodyPr>
          <a:lstStyle/>
          <a:p>
            <a:r>
              <a:rPr lang="en-US" smtClean="0"/>
              <a:t>SUBROUTINES</a:t>
            </a:r>
            <a:endParaRPr lang="en-US"/>
          </a:p>
        </p:txBody>
      </p:sp>
      <p:sp>
        <p:nvSpPr>
          <p:cNvPr id="3" name="Content Placeholder 2"/>
          <p:cNvSpPr>
            <a:spLocks noGrp="1"/>
          </p:cNvSpPr>
          <p:nvPr>
            <p:ph idx="1"/>
          </p:nvPr>
        </p:nvSpPr>
        <p:spPr>
          <a:xfrm>
            <a:off x="0" y="908720"/>
            <a:ext cx="8964488" cy="5949280"/>
          </a:xfrm>
        </p:spPr>
        <p:txBody>
          <a:bodyPr>
            <a:normAutofit lnSpcReduction="10000"/>
          </a:bodyPr>
          <a:lstStyle/>
          <a:p>
            <a:r>
              <a:rPr lang="en-IN" sz="3600" smtClean="0">
                <a:solidFill>
                  <a:srgbClr val="00B050"/>
                </a:solidFill>
              </a:rPr>
              <a:t>Call instruction is a special branch instruction that performs following operations</a:t>
            </a:r>
          </a:p>
          <a:p>
            <a:pPr marL="0" indent="0">
              <a:buNone/>
            </a:pPr>
            <a:r>
              <a:rPr lang="en-IN" sz="3600" smtClean="0">
                <a:solidFill>
                  <a:srgbClr val="FF0000"/>
                </a:solidFill>
                <a:sym typeface="Wingdings" pitchFamily="2" charset="2"/>
              </a:rPr>
              <a:t>Store the contents of the PC in the linkage register</a:t>
            </a:r>
          </a:p>
          <a:p>
            <a:pPr marL="0" indent="0">
              <a:buNone/>
            </a:pPr>
            <a:r>
              <a:rPr lang="en-IN" sz="3600" smtClean="0">
                <a:solidFill>
                  <a:srgbClr val="FF0000"/>
                </a:solidFill>
                <a:sym typeface="Wingdings" pitchFamily="2" charset="2"/>
              </a:rPr>
              <a:t>Branch to target address specified by the instn</a:t>
            </a:r>
            <a:endParaRPr lang="en-IN" sz="3600" smtClean="0">
              <a:solidFill>
                <a:srgbClr val="FF0000"/>
              </a:solidFill>
              <a:sym typeface="Wingdings" pitchFamily="2" charset="2"/>
            </a:endParaRPr>
          </a:p>
          <a:p>
            <a:r>
              <a:rPr lang="en-IN" sz="3600">
                <a:solidFill>
                  <a:srgbClr val="00B050"/>
                </a:solidFill>
              </a:rPr>
              <a:t>Return instruction is a special branch instrn that performs following operations</a:t>
            </a:r>
          </a:p>
          <a:p>
            <a:pPr marL="0" indent="0">
              <a:buNone/>
            </a:pPr>
            <a:r>
              <a:rPr lang="en-IN" sz="3600" smtClean="0">
                <a:solidFill>
                  <a:srgbClr val="FF0000"/>
                </a:solidFill>
                <a:sym typeface="Wingdings" pitchFamily="2" charset="2"/>
              </a:rPr>
              <a:t>Branch to the address contained in the link register</a:t>
            </a:r>
            <a:endParaRPr lang="en-IN" sz="3600">
              <a:solidFill>
                <a:srgbClr val="FF0000"/>
              </a:solidFill>
            </a:endParaRPr>
          </a:p>
          <a:p>
            <a:endParaRPr lang="en-IN" sz="3600" smtClean="0">
              <a:solidFill>
                <a:srgbClr val="FF0000"/>
              </a:solidFill>
              <a:sym typeface="Wingdings" pitchFamily="2" charset="2"/>
            </a:endParaRPr>
          </a:p>
          <a:p>
            <a:endParaRPr lang="en-IN" sz="3600">
              <a:solidFill>
                <a:srgbClr val="FF0000"/>
              </a:solidFill>
            </a:endParaRPr>
          </a:p>
        </p:txBody>
      </p:sp>
    </p:spTree>
    <p:extLst>
      <p:ext uri="{BB962C8B-B14F-4D97-AF65-F5344CB8AC3E}">
        <p14:creationId xmlns="" val="2747241"/>
      </p:ext>
    </p:extLst>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467544" y="0"/>
            <a:ext cx="8229600" cy="692696"/>
          </a:xfrm>
        </p:spPr>
        <p:txBody>
          <a:bodyPr>
            <a:normAutofit fontScale="90000"/>
          </a:bodyPr>
          <a:lstStyle/>
          <a:p>
            <a:r>
              <a:rPr lang="en-US" smtClean="0"/>
              <a:t>SUBROUTINES</a:t>
            </a:r>
            <a:endParaRPr lang="en-US"/>
          </a:p>
        </p:txBody>
      </p:sp>
      <p:pic>
        <p:nvPicPr>
          <p:cNvPr id="4" name="Content Placeholder 3"/>
          <p:cNvPicPr>
            <a:picLocks noGrp="1" noChangeAspect="1"/>
          </p:cNvPicPr>
          <p:nvPr>
            <p:ph idx="1"/>
          </p:nvPr>
        </p:nvPicPr>
        <p:blipFill>
          <a:blip r:embed="rId2"/>
          <a:stretch>
            <a:fillRect/>
          </a:stretch>
        </p:blipFill>
        <p:spPr>
          <a:xfrm>
            <a:off x="107504" y="692696"/>
            <a:ext cx="8589639" cy="5904656"/>
          </a:xfrm>
          <a:prstGeom prst="rect">
            <a:avLst/>
          </a:prstGeom>
        </p:spPr>
      </p:pic>
    </p:spTree>
    <p:extLst>
      <p:ext uri="{BB962C8B-B14F-4D97-AF65-F5344CB8AC3E}">
        <p14:creationId xmlns="" val="3286564902"/>
      </p:ext>
    </p:extLst>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0" y="0"/>
            <a:ext cx="8697144" cy="692696"/>
          </a:xfrm>
        </p:spPr>
        <p:txBody>
          <a:bodyPr>
            <a:normAutofit fontScale="90000"/>
          </a:bodyPr>
          <a:lstStyle/>
          <a:p>
            <a:r>
              <a:rPr lang="en-US" smtClean="0"/>
              <a:t>Subroutine nesting and Processor stack</a:t>
            </a:r>
            <a:endParaRPr lang="en-US"/>
          </a:p>
        </p:txBody>
      </p:sp>
      <p:sp>
        <p:nvSpPr>
          <p:cNvPr id="3" name="Content Placeholder 2"/>
          <p:cNvSpPr>
            <a:spLocks noGrp="1"/>
          </p:cNvSpPr>
          <p:nvPr>
            <p:ph idx="1"/>
          </p:nvPr>
        </p:nvSpPr>
        <p:spPr/>
        <p:txBody>
          <a:bodyPr/>
          <a:lstStyle/>
          <a:p>
            <a:r>
              <a:rPr lang="en-IN" smtClean="0"/>
              <a:t>Subroutine call another subroutine</a:t>
            </a:r>
          </a:p>
          <a:p>
            <a:r>
              <a:rPr lang="en-IN" smtClean="0"/>
              <a:t>Single link register is not sufficient</a:t>
            </a:r>
          </a:p>
          <a:p>
            <a:r>
              <a:rPr lang="en-IN" smtClean="0"/>
              <a:t>Stored on processor stack</a:t>
            </a:r>
            <a:endParaRPr lang="en-IN"/>
          </a:p>
        </p:txBody>
      </p:sp>
    </p:spTree>
    <p:extLst>
      <p:ext uri="{BB962C8B-B14F-4D97-AF65-F5344CB8AC3E}">
        <p14:creationId xmlns="" val="1954806421"/>
      </p:ext>
    </p:extLst>
  </p:cSld>
  <p:clrMapOvr>
    <a:masterClrMapping/>
  </p:clrMapOvr>
  <p:transition/>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2"/>
          <p:cNvSpPr>
            <a:spLocks noGrp="1"/>
          </p:cNvSpPr>
          <p:nvPr>
            <p:ph idx="1"/>
          </p:nvPr>
        </p:nvSpPr>
        <p:spPr/>
        <p:txBody>
          <a:bodyPr/>
          <a:lstStyle/>
          <a:p>
            <a:pPr marL="0" indent="0" algn="ctr">
              <a:buNone/>
            </a:pPr>
            <a:endParaRPr lang="en-IN" smtClean="0"/>
          </a:p>
          <a:p>
            <a:pPr marL="0" indent="0" algn="ctr">
              <a:buNone/>
            </a:pPr>
            <a:endParaRPr lang="en-IN"/>
          </a:p>
          <a:p>
            <a:pPr marL="0" indent="0" algn="ctr">
              <a:buNone/>
            </a:pPr>
            <a:r>
              <a:rPr lang="en-IN" sz="5400" smtClean="0"/>
              <a:t>END</a:t>
            </a:r>
            <a:endParaRPr lang="en-IN" sz="5400"/>
          </a:p>
        </p:txBody>
      </p:sp>
    </p:spTree>
    <p:extLst>
      <p:ext uri="{BB962C8B-B14F-4D97-AF65-F5344CB8AC3E}">
        <p14:creationId xmlns="" val="2133251233"/>
      </p:ext>
    </p:extLst>
  </p:cSld>
  <p:clrMapOvr>
    <a:masterClrMapping/>
  </p:clrMapOvr>
  <p:transition/>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179512" y="116632"/>
            <a:ext cx="8784976" cy="67403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400" b="1" smtClean="0">
                <a:solidFill>
                  <a:srgbClr val="FF0000"/>
                </a:solidFill>
                <a:latin typeface="Arial" pitchFamily="34" charset="0"/>
                <a:cs typeface="Arial" pitchFamily="34" charset="0"/>
              </a:rPr>
              <a:t>Instruction Set</a:t>
            </a:r>
          </a:p>
          <a:p>
            <a:endParaRPr lang="en-IN" sz="2400">
              <a:latin typeface="Arial" pitchFamily="34" charset="0"/>
              <a:cs typeface="Arial" pitchFamily="34" charset="0"/>
            </a:endParaRPr>
          </a:p>
          <a:p>
            <a:r>
              <a:rPr lang="en-IN" sz="2400" smtClean="0">
                <a:latin typeface="Arial" pitchFamily="34" charset="0"/>
                <a:cs typeface="Arial" pitchFamily="34" charset="0"/>
              </a:rPr>
              <a:t>The instruction set of a computer is machine dependent.  It is required to know the instruction set to write a program. Instruction set can be grouped based on the type of  the operation. The different group are –</a:t>
            </a:r>
          </a:p>
          <a:p>
            <a:endParaRPr lang="en-IN" sz="2400">
              <a:latin typeface="Arial" pitchFamily="34" charset="0"/>
              <a:cs typeface="Arial" pitchFamily="34" charset="0"/>
            </a:endParaRPr>
          </a:p>
          <a:p>
            <a:pPr marL="457200" indent="-457200">
              <a:buFont typeface="+mj-lt"/>
              <a:buAutoNum type="arabicPeriod"/>
            </a:pPr>
            <a:r>
              <a:rPr lang="en-IN" sz="2400" smtClean="0">
                <a:latin typeface="Arial" pitchFamily="34" charset="0"/>
                <a:cs typeface="Arial" pitchFamily="34" charset="0"/>
              </a:rPr>
              <a:t>Data Transfer group</a:t>
            </a:r>
          </a:p>
          <a:p>
            <a:pPr marL="457200" indent="-457200">
              <a:buFont typeface="+mj-lt"/>
              <a:buAutoNum type="arabicPeriod"/>
            </a:pPr>
            <a:r>
              <a:rPr lang="en-IN" sz="2400" smtClean="0">
                <a:latin typeface="Arial" pitchFamily="34" charset="0"/>
                <a:cs typeface="Arial" pitchFamily="34" charset="0"/>
              </a:rPr>
              <a:t>Arithmetic and logic group</a:t>
            </a:r>
          </a:p>
          <a:p>
            <a:pPr marL="457200" indent="-457200">
              <a:buFont typeface="+mj-lt"/>
              <a:buAutoNum type="arabicPeriod"/>
            </a:pPr>
            <a:r>
              <a:rPr lang="en-IN" sz="2400" smtClean="0">
                <a:latin typeface="Arial" pitchFamily="34" charset="0"/>
                <a:cs typeface="Arial" pitchFamily="34" charset="0"/>
              </a:rPr>
              <a:t>Branch transfer group</a:t>
            </a:r>
          </a:p>
          <a:p>
            <a:pPr marL="457200" indent="-457200">
              <a:buFont typeface="+mj-lt"/>
              <a:buAutoNum type="arabicPeriod"/>
            </a:pPr>
            <a:r>
              <a:rPr lang="en-IN" sz="2400" smtClean="0">
                <a:latin typeface="Arial" pitchFamily="34" charset="0"/>
                <a:cs typeface="Arial" pitchFamily="34" charset="0"/>
              </a:rPr>
              <a:t>Machine group</a:t>
            </a:r>
          </a:p>
          <a:p>
            <a:endParaRPr lang="en-IN" sz="2400" smtClean="0">
              <a:latin typeface="Arial" pitchFamily="34" charset="0"/>
              <a:cs typeface="Arial" pitchFamily="34" charset="0"/>
            </a:endParaRPr>
          </a:p>
          <a:p>
            <a:r>
              <a:rPr lang="en-IN" sz="2400" b="1" smtClean="0">
                <a:solidFill>
                  <a:srgbClr val="FF0000"/>
                </a:solidFill>
                <a:latin typeface="Arial" pitchFamily="34" charset="0"/>
                <a:cs typeface="Arial" pitchFamily="34" charset="0"/>
              </a:rPr>
              <a:t>Data Transfer Group:</a:t>
            </a:r>
          </a:p>
          <a:p>
            <a:endParaRPr lang="en-IN" sz="2400" b="1" smtClean="0">
              <a:solidFill>
                <a:srgbClr val="FF0000"/>
              </a:solidFill>
              <a:latin typeface="Arial" pitchFamily="34" charset="0"/>
              <a:cs typeface="Arial" pitchFamily="34" charset="0"/>
            </a:endParaRPr>
          </a:p>
          <a:p>
            <a:r>
              <a:rPr lang="en-IN" sz="2400" smtClean="0">
                <a:latin typeface="Arial" pitchFamily="34" charset="0"/>
                <a:cs typeface="Arial" pitchFamily="34" charset="0"/>
              </a:rPr>
              <a:t>Data transfer group of instructions consists of all the  data transfer from register to register, register to memory, memory to registry and input output instructions. There is no  instruction to move data from memory  to memory transfer.</a:t>
            </a:r>
          </a:p>
        </p:txBody>
      </p:sp>
    </p:spTree>
    <p:extLst>
      <p:ext uri="{BB962C8B-B14F-4D97-AF65-F5344CB8AC3E}">
        <p14:creationId xmlns="" val="3152356325"/>
      </p:ext>
    </p:extLst>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1506" name="Rectangle 2"/>
          <p:cNvSpPr>
            <a:spLocks noGrp="1" noChangeArrowheads="1"/>
          </p:cNvSpPr>
          <p:nvPr>
            <p:ph type="title"/>
          </p:nvPr>
        </p:nvSpPr>
        <p:spPr/>
        <p:txBody>
          <a:bodyPr>
            <a:normAutofit fontScale="90000"/>
          </a:bodyPr>
          <a:lstStyle/>
          <a:p>
            <a:pPr eaLnBrk="1" hangingPunct="1"/>
            <a:r>
              <a:rPr lang="en-US" altLang="zh-CN" smtClean="0">
                <a:ea typeface="SimSun" pitchFamily="2" charset="-122"/>
              </a:rPr>
              <a:t>Memory Location, Addresses, and Operation</a:t>
            </a:r>
            <a:endParaRPr lang="zh-CN" altLang="en-US" smtClean="0">
              <a:ea typeface="SimSun" pitchFamily="2" charset="-122"/>
            </a:endParaRPr>
          </a:p>
        </p:txBody>
      </p:sp>
      <p:sp>
        <p:nvSpPr>
          <p:cNvPr id="21507" name="Rectangle 3"/>
          <p:cNvSpPr>
            <a:spLocks noGrp="1" noChangeArrowheads="1"/>
          </p:cNvSpPr>
          <p:nvPr>
            <p:ph type="body" idx="4294967295"/>
          </p:nvPr>
        </p:nvSpPr>
        <p:spPr>
          <a:xfrm>
            <a:off x="457200" y="1600200"/>
            <a:ext cx="8229600" cy="4525963"/>
          </a:xfrm>
        </p:spPr>
        <p:txBody>
          <a:bodyPr/>
          <a:lstStyle/>
          <a:p>
            <a:pPr eaLnBrk="1" hangingPunct="1"/>
            <a:r>
              <a:rPr lang="en-US" altLang="zh-CN" sz="2600" smtClean="0">
                <a:ea typeface="SimSun" pitchFamily="2" charset="-122"/>
              </a:rPr>
              <a:t>To retrieve information from memory, either for one word or one byte (8-bit), addresses for each location are needed.</a:t>
            </a:r>
          </a:p>
          <a:p>
            <a:pPr eaLnBrk="1" hangingPunct="1"/>
            <a:r>
              <a:rPr lang="en-US" altLang="zh-CN" sz="2600" smtClean="0">
                <a:ea typeface="SimSun" pitchFamily="2" charset="-122"/>
              </a:rPr>
              <a:t>A </a:t>
            </a:r>
            <a:r>
              <a:rPr lang="en-US" altLang="zh-CN" sz="2600" i="1" smtClean="0">
                <a:ea typeface="SimSun" pitchFamily="2" charset="-122"/>
              </a:rPr>
              <a:t>k</a:t>
            </a:r>
            <a:r>
              <a:rPr lang="en-US" altLang="zh-CN" sz="2600" smtClean="0">
                <a:ea typeface="SimSun" pitchFamily="2" charset="-122"/>
              </a:rPr>
              <a:t>-bit address memory has 2</a:t>
            </a:r>
            <a:r>
              <a:rPr lang="en-US" altLang="zh-CN" sz="2600" baseline="30000" smtClean="0">
                <a:ea typeface="SimSun" pitchFamily="2" charset="-122"/>
              </a:rPr>
              <a:t>k</a:t>
            </a:r>
            <a:r>
              <a:rPr lang="en-US" altLang="zh-CN" sz="2600" smtClean="0">
                <a:ea typeface="SimSun" pitchFamily="2" charset="-122"/>
              </a:rPr>
              <a:t> memory locations, namely 0 – 2</a:t>
            </a:r>
            <a:r>
              <a:rPr lang="en-US" altLang="zh-CN" sz="2600" baseline="30000" smtClean="0">
                <a:ea typeface="SimSun" pitchFamily="2" charset="-122"/>
              </a:rPr>
              <a:t>k</a:t>
            </a:r>
            <a:r>
              <a:rPr lang="en-US" altLang="zh-CN" sz="2600" smtClean="0">
                <a:ea typeface="SimSun" pitchFamily="2" charset="-122"/>
              </a:rPr>
              <a:t>-1, called memory space.</a:t>
            </a:r>
          </a:p>
          <a:p>
            <a:pPr eaLnBrk="1" hangingPunct="1"/>
            <a:r>
              <a:rPr lang="en-US" altLang="zh-CN" sz="2600" smtClean="0">
                <a:ea typeface="SimSun" pitchFamily="2" charset="-122"/>
              </a:rPr>
              <a:t>24-bit memory: 2</a:t>
            </a:r>
            <a:r>
              <a:rPr lang="en-US" altLang="zh-CN" sz="2600" baseline="30000" smtClean="0">
                <a:ea typeface="SimSun" pitchFamily="2" charset="-122"/>
              </a:rPr>
              <a:t>24</a:t>
            </a:r>
            <a:r>
              <a:rPr lang="en-US" altLang="zh-CN" sz="2600" smtClean="0">
                <a:ea typeface="SimSun" pitchFamily="2" charset="-122"/>
              </a:rPr>
              <a:t> = 16,777,216 = 16M (1M=2</a:t>
            </a:r>
            <a:r>
              <a:rPr lang="en-US" altLang="zh-CN" sz="2600" baseline="30000" smtClean="0">
                <a:ea typeface="SimSun" pitchFamily="2" charset="-122"/>
              </a:rPr>
              <a:t>20</a:t>
            </a:r>
            <a:r>
              <a:rPr lang="en-US" altLang="zh-CN" sz="2600" smtClean="0">
                <a:ea typeface="SimSun" pitchFamily="2" charset="-122"/>
              </a:rPr>
              <a:t>)</a:t>
            </a:r>
          </a:p>
          <a:p>
            <a:pPr eaLnBrk="1" hangingPunct="1"/>
            <a:r>
              <a:rPr lang="en-US" altLang="zh-CN" sz="2600" smtClean="0">
                <a:ea typeface="SimSun" pitchFamily="2" charset="-122"/>
              </a:rPr>
              <a:t>32-bit memory: 2</a:t>
            </a:r>
            <a:r>
              <a:rPr lang="en-US" altLang="zh-CN" sz="2600" baseline="30000" smtClean="0">
                <a:ea typeface="SimSun" pitchFamily="2" charset="-122"/>
              </a:rPr>
              <a:t>32</a:t>
            </a:r>
            <a:r>
              <a:rPr lang="en-US" altLang="zh-CN" sz="2600" smtClean="0">
                <a:ea typeface="SimSun" pitchFamily="2" charset="-122"/>
              </a:rPr>
              <a:t> = 4G (1G=2</a:t>
            </a:r>
            <a:r>
              <a:rPr lang="en-US" altLang="zh-CN" sz="2600" baseline="30000" smtClean="0">
                <a:ea typeface="SimSun" pitchFamily="2" charset="-122"/>
              </a:rPr>
              <a:t>30</a:t>
            </a:r>
            <a:r>
              <a:rPr lang="en-US" altLang="zh-CN" sz="2600" smtClean="0">
                <a:ea typeface="SimSun" pitchFamily="2" charset="-122"/>
              </a:rPr>
              <a:t>)</a:t>
            </a:r>
          </a:p>
          <a:p>
            <a:pPr eaLnBrk="1" hangingPunct="1"/>
            <a:r>
              <a:rPr lang="en-US" altLang="zh-CN" sz="2600" smtClean="0">
                <a:ea typeface="SimSun" pitchFamily="2" charset="-122"/>
              </a:rPr>
              <a:t>1K(kilo)=2</a:t>
            </a:r>
            <a:r>
              <a:rPr lang="en-US" altLang="zh-CN" sz="2600" baseline="30000" smtClean="0">
                <a:ea typeface="SimSun" pitchFamily="2" charset="-122"/>
              </a:rPr>
              <a:t>10</a:t>
            </a:r>
          </a:p>
          <a:p>
            <a:pPr eaLnBrk="1" hangingPunct="1"/>
            <a:r>
              <a:rPr lang="en-US" altLang="zh-CN" sz="2600" smtClean="0">
                <a:ea typeface="SimSun" pitchFamily="2" charset="-122"/>
              </a:rPr>
              <a:t>1T(tera)=2</a:t>
            </a:r>
            <a:r>
              <a:rPr lang="en-US" altLang="zh-CN" sz="2600" baseline="30000" smtClean="0">
                <a:ea typeface="SimSun" pitchFamily="2" charset="-122"/>
              </a:rPr>
              <a:t>40</a:t>
            </a:r>
          </a:p>
        </p:txBody>
      </p:sp>
    </p:spTree>
    <p:extLst>
      <p:ext uri="{BB962C8B-B14F-4D97-AF65-F5344CB8AC3E}">
        <p14:creationId xmlns="" val="151998387"/>
      </p:ext>
    </p:extLst>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251520" y="188640"/>
            <a:ext cx="8712968" cy="61863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2400" smtClean="0">
                <a:latin typeface="Arial" pitchFamily="34" charset="0"/>
                <a:cs typeface="Arial" pitchFamily="34" charset="0"/>
              </a:rPr>
              <a:t>Move R1, R2   ;  Register addressing mode</a:t>
            </a:r>
          </a:p>
          <a:p>
            <a:pPr>
              <a:lnSpc>
                <a:spcPct val="150000"/>
              </a:lnSpc>
            </a:pPr>
            <a:r>
              <a:rPr lang="en-IN" sz="2400" smtClean="0">
                <a:latin typeface="Arial" pitchFamily="34" charset="0"/>
                <a:cs typeface="Arial" pitchFamily="34" charset="0"/>
              </a:rPr>
              <a:t>Move #5, R3    ; Immediate addressing mode</a:t>
            </a:r>
          </a:p>
          <a:p>
            <a:pPr>
              <a:lnSpc>
                <a:spcPct val="150000"/>
              </a:lnSpc>
            </a:pPr>
            <a:r>
              <a:rPr lang="en-IN" sz="2400" smtClean="0">
                <a:latin typeface="Arial" pitchFamily="34" charset="0"/>
                <a:cs typeface="Arial" pitchFamily="34" charset="0"/>
              </a:rPr>
              <a:t>Move (R1), R2 ; Register indirect addressing mode</a:t>
            </a:r>
          </a:p>
          <a:p>
            <a:pPr>
              <a:lnSpc>
                <a:spcPct val="150000"/>
              </a:lnSpc>
            </a:pPr>
            <a:r>
              <a:rPr lang="en-IN" sz="2400" smtClean="0">
                <a:latin typeface="Arial" pitchFamily="34" charset="0"/>
                <a:cs typeface="Arial" pitchFamily="34" charset="0"/>
              </a:rPr>
              <a:t>Move –(R5), R0;  Auto decrement addressing mode</a:t>
            </a:r>
          </a:p>
          <a:p>
            <a:pPr>
              <a:lnSpc>
                <a:spcPct val="150000"/>
              </a:lnSpc>
            </a:pPr>
            <a:r>
              <a:rPr lang="en-IN" sz="2400" smtClean="0">
                <a:latin typeface="Arial" pitchFamily="34" charset="0"/>
                <a:cs typeface="Arial" pitchFamily="34" charset="0"/>
              </a:rPr>
              <a:t>Move X(R2), R1; Index addressing mode</a:t>
            </a:r>
          </a:p>
          <a:p>
            <a:r>
              <a:rPr lang="en-IN" sz="2400" err="1" smtClean="0">
                <a:latin typeface="Arial" pitchFamily="34" charset="0"/>
                <a:cs typeface="Arial" pitchFamily="34" charset="0"/>
              </a:rPr>
              <a:t>Movemultiple (R0-R3), -SP ; This is an instruction where  multiple registers are moved on the top of the stack. Before the contents of register is saved on the top of the  stack, the contents of the stack pointer is decremented by two. The process continues till all  the register is saved on the top of the stack.</a:t>
            </a:r>
          </a:p>
          <a:p>
            <a:endParaRPr lang="en-IN" sz="2400">
              <a:latin typeface="Arial" pitchFamily="34" charset="0"/>
              <a:cs typeface="Arial" pitchFamily="34" charset="0"/>
            </a:endParaRPr>
          </a:p>
          <a:p>
            <a:r>
              <a:rPr lang="en-IN" sz="2400" err="1" smtClean="0">
                <a:latin typeface="Arial" pitchFamily="34" charset="0"/>
                <a:cs typeface="Arial" pitchFamily="34" charset="0"/>
              </a:rPr>
              <a:t>Movemultiple(SP)+, (R0-R3) : The data from the top of the stack is moved to the registers mentioned in the instruction.  </a:t>
            </a:r>
            <a:endParaRPr lang="en-IN" sz="2400">
              <a:latin typeface="Arial" pitchFamily="34" charset="0"/>
              <a:cs typeface="Arial" pitchFamily="34" charset="0"/>
            </a:endParaRPr>
          </a:p>
        </p:txBody>
      </p:sp>
    </p:spTree>
    <p:extLst>
      <p:ext uri="{BB962C8B-B14F-4D97-AF65-F5344CB8AC3E}">
        <p14:creationId xmlns="" val="2130808541"/>
      </p:ext>
    </p:extLst>
  </p:cSld>
  <p:clrMapOvr>
    <a:masterClrMapping/>
  </p:clrMapOvr>
  <p:transition/>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251520" y="188640"/>
            <a:ext cx="8712968" cy="63709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smtClean="0">
                <a:solidFill>
                  <a:srgbClr val="FF0000"/>
                </a:solidFill>
                <a:latin typeface="Arial" pitchFamily="34" charset="0"/>
                <a:cs typeface="Arial" pitchFamily="34" charset="0"/>
              </a:rPr>
              <a:t>Input Data Transfer Instruction</a:t>
            </a:r>
            <a:r>
              <a:rPr lang="en-IN" sz="2400" smtClean="0">
                <a:latin typeface="Arial" pitchFamily="34" charset="0"/>
                <a:cs typeface="Arial" pitchFamily="34" charset="0"/>
              </a:rPr>
              <a:t>:</a:t>
            </a:r>
          </a:p>
          <a:p>
            <a:endParaRPr lang="en-IN" sz="2400">
              <a:latin typeface="Arial" pitchFamily="34" charset="0"/>
              <a:cs typeface="Arial" pitchFamily="34" charset="0"/>
            </a:endParaRPr>
          </a:p>
          <a:p>
            <a:r>
              <a:rPr lang="en-IN" sz="2400" smtClean="0">
                <a:latin typeface="Arial" pitchFamily="34" charset="0"/>
                <a:cs typeface="Arial" pitchFamily="34" charset="0"/>
              </a:rPr>
              <a:t>Data from input devices can be accessed using MoveByte instruction.  Before moving the data from the input device, which is much slower than the CPU, the program checks whether the device has made the data available by seeing a flag SIN. If the SIN flag is 0, the data is not ready and if the SIN flag is 1, then the data is available in I/O area DATAIN and the data can be readt </a:t>
            </a:r>
          </a:p>
          <a:p>
            <a:r>
              <a:rPr lang="en-IN" sz="2400">
                <a:latin typeface="Arial" pitchFamily="34" charset="0"/>
                <a:cs typeface="Arial" pitchFamily="34" charset="0"/>
              </a:rPr>
              <a:t>	</a:t>
            </a:r>
            <a:endParaRPr lang="en-IN" sz="2400" smtClean="0">
              <a:latin typeface="Arial" pitchFamily="34" charset="0"/>
              <a:cs typeface="Arial" pitchFamily="34" charset="0"/>
            </a:endParaRPr>
          </a:p>
          <a:p>
            <a:r>
              <a:rPr lang="en-IN" sz="2400">
                <a:latin typeface="Arial" pitchFamily="34" charset="0"/>
                <a:cs typeface="Arial" pitchFamily="34" charset="0"/>
              </a:rPr>
              <a:t>	</a:t>
            </a:r>
            <a:r>
              <a:rPr lang="en-IN" sz="2400" smtClean="0">
                <a:latin typeface="Arial" pitchFamily="34" charset="0"/>
                <a:cs typeface="Arial" pitchFamily="34" charset="0"/>
              </a:rPr>
              <a:t>READWAIT BRANCH to READWAIT if SIN=0</a:t>
            </a:r>
          </a:p>
          <a:p>
            <a:r>
              <a:rPr lang="en-IN" sz="2400">
                <a:latin typeface="Arial" pitchFamily="34" charset="0"/>
                <a:cs typeface="Arial" pitchFamily="34" charset="0"/>
              </a:rPr>
              <a:t>	</a:t>
            </a:r>
            <a:r>
              <a:rPr lang="en-IN" sz="2400" smtClean="0">
                <a:latin typeface="Arial" pitchFamily="34" charset="0"/>
                <a:cs typeface="Arial" pitchFamily="34" charset="0"/>
              </a:rPr>
              <a:t>	         MOVEByte DATAIN, R1</a:t>
            </a:r>
          </a:p>
          <a:p>
            <a:endParaRPr lang="en-IN" sz="2400">
              <a:latin typeface="Arial" pitchFamily="34" charset="0"/>
              <a:cs typeface="Arial" pitchFamily="34" charset="0"/>
            </a:endParaRPr>
          </a:p>
          <a:p>
            <a:r>
              <a:rPr lang="en-IN" sz="2400" smtClean="0">
                <a:latin typeface="Arial" pitchFamily="34" charset="0"/>
                <a:cs typeface="Arial" pitchFamily="34" charset="0"/>
              </a:rPr>
              <a:t>Output Data Transfer Instruction:</a:t>
            </a:r>
          </a:p>
          <a:p>
            <a:endParaRPr lang="en-IN" sz="2400">
              <a:latin typeface="Arial" pitchFamily="34" charset="0"/>
              <a:cs typeface="Arial" pitchFamily="34" charset="0"/>
            </a:endParaRPr>
          </a:p>
          <a:p>
            <a:r>
              <a:rPr lang="en-IN" sz="2400" smtClean="0">
                <a:latin typeface="Arial" pitchFamily="34" charset="0"/>
                <a:cs typeface="Arial" pitchFamily="34" charset="0"/>
              </a:rPr>
              <a:t>Data can be sent out of the processor much faster than the device can accept.  To make sure that data is not lost, it is </a:t>
            </a:r>
            <a:endParaRPr lang="en-IN" sz="2400">
              <a:latin typeface="Arial" pitchFamily="34" charset="0"/>
              <a:cs typeface="Arial" pitchFamily="34" charset="0"/>
            </a:endParaRPr>
          </a:p>
        </p:txBody>
      </p:sp>
    </p:spTree>
    <p:extLst>
      <p:ext uri="{BB962C8B-B14F-4D97-AF65-F5344CB8AC3E}">
        <p14:creationId xmlns="" val="2404127829"/>
      </p:ext>
    </p:extLst>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251520" y="188640"/>
            <a:ext cx="8712968"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smtClean="0">
                <a:latin typeface="Arial" pitchFamily="34" charset="0"/>
                <a:cs typeface="Arial" pitchFamily="34" charset="0"/>
              </a:rPr>
              <a:t>R 0equired to check whether the device is ready  to receive data.  This is being done by looking into a flag called Sout. If Sout = 0 then the device is  not ready.  If Sout =1, then device is ready to receive the data.  It is required to write an instruction to make the  program check Sout flag and wait there till the device is ready  to accept.  Once the device is ready send the data to DATAOUT register.</a:t>
            </a:r>
          </a:p>
          <a:p>
            <a:endParaRPr lang="en-IN" sz="2400">
              <a:latin typeface="Arial" pitchFamily="34" charset="0"/>
              <a:cs typeface="Arial" pitchFamily="34" charset="0"/>
            </a:endParaRPr>
          </a:p>
          <a:p>
            <a:r>
              <a:rPr lang="en-IN" sz="2400" smtClean="0">
                <a:latin typeface="Arial" pitchFamily="34" charset="0"/>
                <a:cs typeface="Arial" pitchFamily="34" charset="0"/>
              </a:rPr>
              <a:t>	WriteWait  Branch WriteWait if Sout = 0</a:t>
            </a:r>
          </a:p>
          <a:p>
            <a:r>
              <a:rPr lang="en-IN" sz="2400">
                <a:latin typeface="Arial" pitchFamily="34" charset="0"/>
                <a:cs typeface="Arial" pitchFamily="34" charset="0"/>
              </a:rPr>
              <a:t> </a:t>
            </a:r>
            <a:r>
              <a:rPr lang="en-IN" sz="2400" smtClean="0">
                <a:latin typeface="Arial" pitchFamily="34" charset="0"/>
                <a:cs typeface="Arial" pitchFamily="34" charset="0"/>
              </a:rPr>
              <a:t>                      Movebyte R1, DATAOUT</a:t>
            </a:r>
          </a:p>
          <a:p>
            <a:endParaRPr lang="en-IN" sz="2400">
              <a:latin typeface="Arial" pitchFamily="34" charset="0"/>
              <a:cs typeface="Arial" pitchFamily="34" charset="0"/>
            </a:endParaRPr>
          </a:p>
          <a:p>
            <a:r>
              <a:rPr lang="en-IN" sz="2400" smtClean="0">
                <a:latin typeface="Arial" pitchFamily="34" charset="0"/>
                <a:cs typeface="Arial" pitchFamily="34" charset="0"/>
              </a:rPr>
              <a:t>MOVE (R1, R2), R3 ;  This is an instruction which is multi-dimensional addressing mode. The contents of R1 and R2 are added to access the data from memory and store the result in register R3.  R1 is for one of the  index and R2 is for  the  second index in two dimensional data access.</a:t>
            </a:r>
            <a:endParaRPr lang="en-IN" sz="2400">
              <a:latin typeface="Arial" pitchFamily="34" charset="0"/>
              <a:cs typeface="Arial" pitchFamily="34" charset="0"/>
            </a:endParaRPr>
          </a:p>
        </p:txBody>
      </p:sp>
    </p:spTree>
    <p:extLst>
      <p:ext uri="{BB962C8B-B14F-4D97-AF65-F5344CB8AC3E}">
        <p14:creationId xmlns="" val="448566220"/>
      </p:ext>
    </p:extLst>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251520" y="188640"/>
            <a:ext cx="8712968" cy="65556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smtClean="0">
                <a:solidFill>
                  <a:srgbClr val="FF0000"/>
                </a:solidFill>
                <a:latin typeface="Arial" pitchFamily="34" charset="0"/>
                <a:cs typeface="Arial" pitchFamily="34" charset="0"/>
              </a:rPr>
              <a:t>Arithmetic and Logical group:</a:t>
            </a:r>
          </a:p>
          <a:p>
            <a:endParaRPr lang="en-IN" sz="2400">
              <a:latin typeface="Arial" pitchFamily="34" charset="0"/>
              <a:cs typeface="Arial" pitchFamily="34" charset="0"/>
            </a:endParaRPr>
          </a:p>
          <a:p>
            <a:r>
              <a:rPr lang="en-IN" sz="2400" smtClean="0">
                <a:latin typeface="Arial" pitchFamily="34" charset="0"/>
                <a:cs typeface="Arial" pitchFamily="34" charset="0"/>
              </a:rPr>
              <a:t>Arithmetic instructions consists of Addition, Subtraction, Multiplication and division instructions.</a:t>
            </a:r>
          </a:p>
          <a:p>
            <a:endParaRPr lang="en-IN" sz="2400">
              <a:latin typeface="Arial" pitchFamily="34" charset="0"/>
              <a:cs typeface="Arial" pitchFamily="34" charset="0"/>
            </a:endParaRPr>
          </a:p>
          <a:p>
            <a:r>
              <a:rPr lang="en-IN" sz="2400" b="1" smtClean="0">
                <a:solidFill>
                  <a:srgbClr val="FF0000"/>
                </a:solidFill>
                <a:latin typeface="Arial" pitchFamily="34" charset="0"/>
                <a:cs typeface="Arial" pitchFamily="34" charset="0"/>
              </a:rPr>
              <a:t>Addition:</a:t>
            </a:r>
          </a:p>
          <a:p>
            <a:endParaRPr lang="en-IN" sz="2400" smtClean="0">
              <a:latin typeface="Arial" pitchFamily="34" charset="0"/>
              <a:cs typeface="Arial" pitchFamily="34" charset="0"/>
            </a:endParaRPr>
          </a:p>
          <a:p>
            <a:pPr>
              <a:lnSpc>
                <a:spcPct val="150000"/>
              </a:lnSpc>
            </a:pPr>
            <a:r>
              <a:rPr lang="en-IN" sz="2400" smtClean="0">
                <a:latin typeface="Arial" pitchFamily="34" charset="0"/>
                <a:cs typeface="Arial" pitchFamily="34" charset="0"/>
              </a:rPr>
              <a:t>ADD R1, R2; Register addressing mode</a:t>
            </a:r>
          </a:p>
          <a:p>
            <a:pPr>
              <a:lnSpc>
                <a:spcPct val="150000"/>
              </a:lnSpc>
            </a:pPr>
            <a:r>
              <a:rPr lang="en-IN" sz="2400" smtClean="0">
                <a:latin typeface="Arial" pitchFamily="34" charset="0"/>
                <a:cs typeface="Arial" pitchFamily="34" charset="0"/>
              </a:rPr>
              <a:t>ADD #6, R3; Immediate addressing mode</a:t>
            </a:r>
          </a:p>
          <a:p>
            <a:pPr>
              <a:lnSpc>
                <a:spcPct val="150000"/>
              </a:lnSpc>
            </a:pPr>
            <a:r>
              <a:rPr lang="en-IN" sz="2400" smtClean="0">
                <a:latin typeface="Arial" pitchFamily="34" charset="0"/>
                <a:cs typeface="Arial" pitchFamily="34" charset="0"/>
              </a:rPr>
              <a:t>ADD (R4), R2 ; Register indirect addressing mode</a:t>
            </a:r>
          </a:p>
          <a:p>
            <a:pPr>
              <a:lnSpc>
                <a:spcPct val="150000"/>
              </a:lnSpc>
            </a:pPr>
            <a:r>
              <a:rPr lang="en-IN" sz="2400" smtClean="0">
                <a:latin typeface="Arial" pitchFamily="34" charset="0"/>
                <a:cs typeface="Arial" pitchFamily="34" charset="0"/>
              </a:rPr>
              <a:t>ADD X(R5), R4; Index addressing mode</a:t>
            </a:r>
          </a:p>
          <a:p>
            <a:pPr>
              <a:lnSpc>
                <a:spcPct val="150000"/>
              </a:lnSpc>
            </a:pPr>
            <a:r>
              <a:rPr lang="en-IN" sz="2400" smtClean="0">
                <a:latin typeface="Arial" pitchFamily="34" charset="0"/>
                <a:cs typeface="Arial" pitchFamily="34" charset="0"/>
              </a:rPr>
              <a:t>ADD (R1, R3), R8; Multi index addressing mode</a:t>
            </a:r>
          </a:p>
          <a:p>
            <a:endParaRPr lang="en-IN" sz="2400" smtClean="0">
              <a:latin typeface="Arial" pitchFamily="34" charset="0"/>
              <a:cs typeface="Arial" pitchFamily="34" charset="0"/>
            </a:endParaRPr>
          </a:p>
          <a:p>
            <a:r>
              <a:rPr lang="en-IN" sz="2400">
                <a:latin typeface="Arial" pitchFamily="34" charset="0"/>
                <a:cs typeface="Arial" pitchFamily="34" charset="0"/>
              </a:rPr>
              <a:t>INCREMENT  R5; </a:t>
            </a:r>
            <a:r>
              <a:rPr lang="en-IN" sz="2400" smtClean="0">
                <a:latin typeface="Arial" pitchFamily="34" charset="0"/>
                <a:cs typeface="Arial" pitchFamily="34" charset="0"/>
              </a:rPr>
              <a:t> </a:t>
            </a:r>
            <a:r>
              <a:rPr lang="en-IN" sz="2400">
                <a:latin typeface="Arial" pitchFamily="34" charset="0"/>
                <a:cs typeface="Arial" pitchFamily="34" charset="0"/>
              </a:rPr>
              <a:t>R5 </a:t>
            </a:r>
            <a:r>
              <a:rPr lang="en-IN" sz="2400" smtClean="0">
                <a:latin typeface="Arial" pitchFamily="34" charset="0"/>
                <a:cs typeface="Arial" pitchFamily="34" charset="0"/>
              </a:rPr>
              <a:t>= R5 + 1</a:t>
            </a:r>
            <a:endParaRPr lang="en-IN" sz="2400">
              <a:latin typeface="Arial" pitchFamily="34" charset="0"/>
              <a:cs typeface="Arial" pitchFamily="34" charset="0"/>
            </a:endParaRPr>
          </a:p>
          <a:p>
            <a:endParaRPr lang="en-IN" sz="2400">
              <a:latin typeface="Arial" pitchFamily="34" charset="0"/>
              <a:cs typeface="Arial" pitchFamily="34" charset="0"/>
            </a:endParaRPr>
          </a:p>
        </p:txBody>
      </p:sp>
    </p:spTree>
    <p:extLst>
      <p:ext uri="{BB962C8B-B14F-4D97-AF65-F5344CB8AC3E}">
        <p14:creationId xmlns="" val="1589018679"/>
      </p:ext>
    </p:extLst>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251520" y="188640"/>
            <a:ext cx="8712968" cy="526297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smtClean="0">
                <a:solidFill>
                  <a:srgbClr val="FF0000"/>
                </a:solidFill>
                <a:latin typeface="Arial" pitchFamily="34" charset="0"/>
                <a:cs typeface="Arial" pitchFamily="34" charset="0"/>
              </a:rPr>
              <a:t>Subtraction:</a:t>
            </a:r>
            <a:endParaRPr lang="en-IN" sz="2400" b="1">
              <a:solidFill>
                <a:srgbClr val="FF0000"/>
              </a:solidFill>
              <a:latin typeface="Arial" pitchFamily="34" charset="0"/>
              <a:cs typeface="Arial" pitchFamily="34" charset="0"/>
            </a:endParaRPr>
          </a:p>
          <a:p>
            <a:endParaRPr lang="en-IN" sz="2400">
              <a:latin typeface="Arial" pitchFamily="34" charset="0"/>
              <a:cs typeface="Arial" pitchFamily="34" charset="0"/>
            </a:endParaRPr>
          </a:p>
          <a:p>
            <a:pPr>
              <a:lnSpc>
                <a:spcPct val="200000"/>
              </a:lnSpc>
            </a:pPr>
            <a:r>
              <a:rPr lang="en-IN" sz="2400" smtClean="0">
                <a:latin typeface="Arial" pitchFamily="34" charset="0"/>
                <a:cs typeface="Arial" pitchFamily="34" charset="0"/>
              </a:rPr>
              <a:t>SUB </a:t>
            </a:r>
            <a:r>
              <a:rPr lang="en-IN" sz="2400">
                <a:latin typeface="Arial" pitchFamily="34" charset="0"/>
                <a:cs typeface="Arial" pitchFamily="34" charset="0"/>
              </a:rPr>
              <a:t>R1, R2; Register addressing mode</a:t>
            </a:r>
          </a:p>
          <a:p>
            <a:pPr>
              <a:lnSpc>
                <a:spcPct val="200000"/>
              </a:lnSpc>
            </a:pPr>
            <a:r>
              <a:rPr lang="en-IN" sz="2400" smtClean="0">
                <a:latin typeface="Arial" pitchFamily="34" charset="0"/>
                <a:cs typeface="Arial" pitchFamily="34" charset="0"/>
              </a:rPr>
              <a:t>SUB </a:t>
            </a:r>
            <a:r>
              <a:rPr lang="en-IN" sz="2400">
                <a:latin typeface="Arial" pitchFamily="34" charset="0"/>
                <a:cs typeface="Arial" pitchFamily="34" charset="0"/>
              </a:rPr>
              <a:t>#6, R3; Immediate addressing mode</a:t>
            </a:r>
          </a:p>
          <a:p>
            <a:pPr>
              <a:lnSpc>
                <a:spcPct val="200000"/>
              </a:lnSpc>
            </a:pPr>
            <a:r>
              <a:rPr lang="en-IN" sz="2400" smtClean="0">
                <a:latin typeface="Arial" pitchFamily="34" charset="0"/>
                <a:cs typeface="Arial" pitchFamily="34" charset="0"/>
              </a:rPr>
              <a:t>SUB </a:t>
            </a:r>
            <a:r>
              <a:rPr lang="en-IN" sz="2400">
                <a:latin typeface="Arial" pitchFamily="34" charset="0"/>
                <a:cs typeface="Arial" pitchFamily="34" charset="0"/>
              </a:rPr>
              <a:t>(R4), R2 ; Register indirect addressing mode</a:t>
            </a:r>
          </a:p>
          <a:p>
            <a:pPr>
              <a:lnSpc>
                <a:spcPct val="200000"/>
              </a:lnSpc>
            </a:pPr>
            <a:r>
              <a:rPr lang="en-IN" sz="2400" smtClean="0">
                <a:latin typeface="Arial" pitchFamily="34" charset="0"/>
                <a:cs typeface="Arial" pitchFamily="34" charset="0"/>
              </a:rPr>
              <a:t>SUB </a:t>
            </a:r>
            <a:r>
              <a:rPr lang="en-IN" sz="2400">
                <a:latin typeface="Arial" pitchFamily="34" charset="0"/>
                <a:cs typeface="Arial" pitchFamily="34" charset="0"/>
              </a:rPr>
              <a:t>X(R5), R4; Index addressing mode</a:t>
            </a:r>
          </a:p>
          <a:p>
            <a:pPr>
              <a:lnSpc>
                <a:spcPct val="200000"/>
              </a:lnSpc>
            </a:pPr>
            <a:r>
              <a:rPr lang="en-IN" sz="2400" smtClean="0">
                <a:latin typeface="Arial" pitchFamily="34" charset="0"/>
                <a:cs typeface="Arial" pitchFamily="34" charset="0"/>
              </a:rPr>
              <a:t>SUB </a:t>
            </a:r>
            <a:r>
              <a:rPr lang="en-IN" sz="2400">
                <a:latin typeface="Arial" pitchFamily="34" charset="0"/>
                <a:cs typeface="Arial" pitchFamily="34" charset="0"/>
              </a:rPr>
              <a:t>(R1, R3), R8; Multi index addressing </a:t>
            </a:r>
            <a:r>
              <a:rPr lang="en-IN" sz="2400" smtClean="0">
                <a:latin typeface="Arial" pitchFamily="34" charset="0"/>
                <a:cs typeface="Arial" pitchFamily="34" charset="0"/>
              </a:rPr>
              <a:t>mode</a:t>
            </a:r>
          </a:p>
          <a:p>
            <a:r>
              <a:rPr lang="en-IN" sz="2400" smtClean="0">
                <a:latin typeface="Arial" pitchFamily="34" charset="0"/>
                <a:cs typeface="Arial" pitchFamily="34" charset="0"/>
              </a:rPr>
              <a:t>Decrement R1; R1=R1-1</a:t>
            </a:r>
          </a:p>
          <a:p>
            <a:endParaRPr lang="en-IN" sz="2400">
              <a:latin typeface="Arial" pitchFamily="34" charset="0"/>
              <a:cs typeface="Arial" pitchFamily="34" charset="0"/>
            </a:endParaRPr>
          </a:p>
        </p:txBody>
      </p:sp>
    </p:spTree>
    <p:extLst>
      <p:ext uri="{BB962C8B-B14F-4D97-AF65-F5344CB8AC3E}">
        <p14:creationId xmlns="" val="1599303373"/>
      </p:ext>
    </p:extLst>
  </p:cSld>
  <p:clrMapOvr>
    <a:masterClrMapping/>
  </p:clrMapOvr>
  <p:transition/>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251520" y="188640"/>
            <a:ext cx="8712968"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smtClean="0">
                <a:solidFill>
                  <a:srgbClr val="FF0000"/>
                </a:solidFill>
                <a:latin typeface="Arial" pitchFamily="34" charset="0"/>
                <a:cs typeface="Arial" pitchFamily="34" charset="0"/>
              </a:rPr>
              <a:t>Multiplication:</a:t>
            </a:r>
            <a:endParaRPr lang="en-IN" sz="2400" b="1">
              <a:solidFill>
                <a:srgbClr val="FF0000"/>
              </a:solidFill>
              <a:latin typeface="Arial" pitchFamily="34" charset="0"/>
              <a:cs typeface="Arial" pitchFamily="34" charset="0"/>
            </a:endParaRPr>
          </a:p>
          <a:p>
            <a:endParaRPr lang="en-IN" sz="2400">
              <a:latin typeface="Arial" pitchFamily="34" charset="0"/>
              <a:cs typeface="Arial" pitchFamily="34" charset="0"/>
            </a:endParaRPr>
          </a:p>
          <a:p>
            <a:pPr>
              <a:lnSpc>
                <a:spcPct val="200000"/>
              </a:lnSpc>
            </a:pPr>
            <a:r>
              <a:rPr lang="en-IN" sz="2400" smtClean="0">
                <a:latin typeface="Arial" pitchFamily="34" charset="0"/>
                <a:cs typeface="Arial" pitchFamily="34" charset="0"/>
              </a:rPr>
              <a:t>MUL </a:t>
            </a:r>
            <a:r>
              <a:rPr lang="en-IN" sz="2400">
                <a:latin typeface="Arial" pitchFamily="34" charset="0"/>
                <a:cs typeface="Arial" pitchFamily="34" charset="0"/>
              </a:rPr>
              <a:t>R1, R2; Register addressing mode</a:t>
            </a:r>
          </a:p>
          <a:p>
            <a:pPr>
              <a:lnSpc>
                <a:spcPct val="200000"/>
              </a:lnSpc>
            </a:pPr>
            <a:r>
              <a:rPr lang="en-IN" sz="2400" smtClean="0">
                <a:latin typeface="Arial" pitchFamily="34" charset="0"/>
                <a:cs typeface="Arial" pitchFamily="34" charset="0"/>
              </a:rPr>
              <a:t>MUL </a:t>
            </a:r>
            <a:r>
              <a:rPr lang="en-IN" sz="2400">
                <a:latin typeface="Arial" pitchFamily="34" charset="0"/>
                <a:cs typeface="Arial" pitchFamily="34" charset="0"/>
              </a:rPr>
              <a:t>#6, R3; Immediate addressing mode</a:t>
            </a:r>
          </a:p>
          <a:p>
            <a:pPr>
              <a:lnSpc>
                <a:spcPct val="200000"/>
              </a:lnSpc>
            </a:pPr>
            <a:r>
              <a:rPr lang="en-IN" sz="2400" smtClean="0">
                <a:latin typeface="Arial" pitchFamily="34" charset="0"/>
                <a:cs typeface="Arial" pitchFamily="34" charset="0"/>
              </a:rPr>
              <a:t>MUL </a:t>
            </a:r>
            <a:r>
              <a:rPr lang="en-IN" sz="2400">
                <a:latin typeface="Arial" pitchFamily="34" charset="0"/>
                <a:cs typeface="Arial" pitchFamily="34" charset="0"/>
              </a:rPr>
              <a:t>(R4), R2 ; Register indirect addressing mode</a:t>
            </a:r>
          </a:p>
          <a:p>
            <a:pPr>
              <a:lnSpc>
                <a:spcPct val="200000"/>
              </a:lnSpc>
            </a:pPr>
            <a:r>
              <a:rPr lang="en-IN" sz="2400" smtClean="0">
                <a:latin typeface="Arial" pitchFamily="34" charset="0"/>
                <a:cs typeface="Arial" pitchFamily="34" charset="0"/>
              </a:rPr>
              <a:t>MUL </a:t>
            </a:r>
            <a:r>
              <a:rPr lang="en-IN" sz="2400">
                <a:latin typeface="Arial" pitchFamily="34" charset="0"/>
                <a:cs typeface="Arial" pitchFamily="34" charset="0"/>
              </a:rPr>
              <a:t>X(R5), R4; Index addressing mode</a:t>
            </a:r>
          </a:p>
          <a:p>
            <a:pPr>
              <a:lnSpc>
                <a:spcPct val="200000"/>
              </a:lnSpc>
            </a:pPr>
            <a:r>
              <a:rPr lang="en-IN" sz="2400" smtClean="0">
                <a:latin typeface="Arial" pitchFamily="34" charset="0"/>
                <a:cs typeface="Arial" pitchFamily="34" charset="0"/>
              </a:rPr>
              <a:t>MUL </a:t>
            </a:r>
            <a:r>
              <a:rPr lang="en-IN" sz="2400">
                <a:latin typeface="Arial" pitchFamily="34" charset="0"/>
                <a:cs typeface="Arial" pitchFamily="34" charset="0"/>
              </a:rPr>
              <a:t>(R1, R3), R8; Multi index addressing mode</a:t>
            </a:r>
          </a:p>
          <a:p>
            <a:endParaRPr lang="en-IN" sz="2400">
              <a:latin typeface="Arial" pitchFamily="34" charset="0"/>
              <a:cs typeface="Arial" pitchFamily="34" charset="0"/>
            </a:endParaRPr>
          </a:p>
        </p:txBody>
      </p:sp>
    </p:spTree>
    <p:extLst>
      <p:ext uri="{BB962C8B-B14F-4D97-AF65-F5344CB8AC3E}">
        <p14:creationId xmlns="" val="3011189979"/>
      </p:ext>
    </p:extLst>
  </p:cSld>
  <p:clrMapOvr>
    <a:masterClrMapping/>
  </p:clrMapOvr>
  <p:transition/>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extBox 2"/>
          <p:cNvSpPr txBox="1"/>
          <p:nvPr/>
        </p:nvSpPr>
        <p:spPr>
          <a:xfrm>
            <a:off x="251520" y="188640"/>
            <a:ext cx="8712968" cy="48936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smtClean="0">
                <a:solidFill>
                  <a:srgbClr val="FF0000"/>
                </a:solidFill>
                <a:latin typeface="Arial" pitchFamily="34" charset="0"/>
                <a:cs typeface="Arial" pitchFamily="34" charset="0"/>
              </a:rPr>
              <a:t>Division:</a:t>
            </a:r>
            <a:endParaRPr lang="en-IN" sz="2400" b="1">
              <a:solidFill>
                <a:srgbClr val="FF0000"/>
              </a:solidFill>
              <a:latin typeface="Arial" pitchFamily="34" charset="0"/>
              <a:cs typeface="Arial" pitchFamily="34" charset="0"/>
            </a:endParaRPr>
          </a:p>
          <a:p>
            <a:endParaRPr lang="en-IN" sz="2400">
              <a:latin typeface="Arial" pitchFamily="34" charset="0"/>
              <a:cs typeface="Arial" pitchFamily="34" charset="0"/>
            </a:endParaRPr>
          </a:p>
          <a:p>
            <a:pPr>
              <a:lnSpc>
                <a:spcPct val="200000"/>
              </a:lnSpc>
            </a:pPr>
            <a:r>
              <a:rPr lang="en-IN" sz="2400" smtClean="0">
                <a:latin typeface="Arial" pitchFamily="34" charset="0"/>
                <a:cs typeface="Arial" pitchFamily="34" charset="0"/>
              </a:rPr>
              <a:t>DIV </a:t>
            </a:r>
            <a:r>
              <a:rPr lang="en-IN" sz="2400">
                <a:latin typeface="Arial" pitchFamily="34" charset="0"/>
                <a:cs typeface="Arial" pitchFamily="34" charset="0"/>
              </a:rPr>
              <a:t>R1, R2; Register addressing mode</a:t>
            </a:r>
          </a:p>
          <a:p>
            <a:pPr>
              <a:lnSpc>
                <a:spcPct val="200000"/>
              </a:lnSpc>
            </a:pPr>
            <a:r>
              <a:rPr lang="en-IN" sz="2400" smtClean="0">
                <a:latin typeface="Arial" pitchFamily="34" charset="0"/>
                <a:cs typeface="Arial" pitchFamily="34" charset="0"/>
              </a:rPr>
              <a:t>DIV </a:t>
            </a:r>
            <a:r>
              <a:rPr lang="en-IN" sz="2400">
                <a:latin typeface="Arial" pitchFamily="34" charset="0"/>
                <a:cs typeface="Arial" pitchFamily="34" charset="0"/>
              </a:rPr>
              <a:t>#6, R3; Immediate addressing mode</a:t>
            </a:r>
          </a:p>
          <a:p>
            <a:pPr>
              <a:lnSpc>
                <a:spcPct val="200000"/>
              </a:lnSpc>
            </a:pPr>
            <a:r>
              <a:rPr lang="en-IN" sz="2400" smtClean="0">
                <a:latin typeface="Arial" pitchFamily="34" charset="0"/>
                <a:cs typeface="Arial" pitchFamily="34" charset="0"/>
              </a:rPr>
              <a:t>DIV </a:t>
            </a:r>
            <a:r>
              <a:rPr lang="en-IN" sz="2400">
                <a:latin typeface="Arial" pitchFamily="34" charset="0"/>
                <a:cs typeface="Arial" pitchFamily="34" charset="0"/>
              </a:rPr>
              <a:t>(R4), R2 ; Register indirect addressing mode</a:t>
            </a:r>
          </a:p>
          <a:p>
            <a:pPr>
              <a:lnSpc>
                <a:spcPct val="200000"/>
              </a:lnSpc>
            </a:pPr>
            <a:r>
              <a:rPr lang="en-IN" sz="2400" smtClean="0">
                <a:latin typeface="Arial" pitchFamily="34" charset="0"/>
                <a:cs typeface="Arial" pitchFamily="34" charset="0"/>
              </a:rPr>
              <a:t>DIV </a:t>
            </a:r>
            <a:r>
              <a:rPr lang="en-IN" sz="2400">
                <a:latin typeface="Arial" pitchFamily="34" charset="0"/>
                <a:cs typeface="Arial" pitchFamily="34" charset="0"/>
              </a:rPr>
              <a:t>X(R5), R4; Index addressing mode</a:t>
            </a:r>
          </a:p>
          <a:p>
            <a:pPr>
              <a:lnSpc>
                <a:spcPct val="200000"/>
              </a:lnSpc>
            </a:pPr>
            <a:r>
              <a:rPr lang="en-IN" sz="2400" smtClean="0">
                <a:latin typeface="Arial" pitchFamily="34" charset="0"/>
                <a:cs typeface="Arial" pitchFamily="34" charset="0"/>
              </a:rPr>
              <a:t>DIV </a:t>
            </a:r>
            <a:r>
              <a:rPr lang="en-IN" sz="2400">
                <a:latin typeface="Arial" pitchFamily="34" charset="0"/>
                <a:cs typeface="Arial" pitchFamily="34" charset="0"/>
              </a:rPr>
              <a:t>(R1, R3), R8; Multi index addressing mode</a:t>
            </a:r>
          </a:p>
          <a:p>
            <a:endParaRPr lang="en-IN" sz="2400">
              <a:latin typeface="Arial" pitchFamily="34" charset="0"/>
              <a:cs typeface="Arial" pitchFamily="34" charset="0"/>
            </a:endParaRPr>
          </a:p>
        </p:txBody>
      </p:sp>
    </p:spTree>
    <p:extLst>
      <p:ext uri="{BB962C8B-B14F-4D97-AF65-F5344CB8AC3E}">
        <p14:creationId xmlns="" val="2268084718"/>
      </p:ext>
    </p:extLst>
  </p:cSld>
  <p:clrMapOvr>
    <a:masterClrMapping/>
  </p:clrMapOvr>
  <p:transition/>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ctrTitle"/>
          </p:nvPr>
        </p:nvSpPr>
        <p:spPr/>
        <p:txBody>
          <a:bodyPr/>
          <a:lstStyle/>
          <a:p>
            <a:r>
              <a:rPr lang="en-IN" smtClean="0"/>
              <a:t>Input Output Organization</a:t>
            </a:r>
            <a:endParaRPr lang="en-IN"/>
          </a:p>
        </p:txBody>
      </p:sp>
      <p:sp>
        <p:nvSpPr>
          <p:cNvPr id="3" name="Subtitle 2"/>
          <p:cNvSpPr>
            <a:spLocks noGrp="1"/>
          </p:cNvSpPr>
          <p:nvPr>
            <p:ph type="subTitle" idx="1"/>
          </p:nvPr>
        </p:nvSpPr>
        <p:spPr/>
        <p:txBody>
          <a:bodyPr/>
          <a:lstStyle/>
          <a:p>
            <a:endParaRPr lang="en-IN"/>
          </a:p>
        </p:txBody>
      </p:sp>
    </p:spTree>
    <p:extLst>
      <p:ext uri="{BB962C8B-B14F-4D97-AF65-F5344CB8AC3E}">
        <p14:creationId val="528186747"/>
      </p:ext>
    </p:extLst>
  </p:cSld>
  <p:clrMapOvr>
    <a:masterClrMapping/>
  </p:clrMapOvr>
  <p:transition/>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IN"/>
              <a:t>Accessing I/O </a:t>
            </a:r>
            <a:r>
              <a:rPr lang="en-IN" smtClean="0"/>
              <a:t>devices - A Single bus structure</a:t>
            </a:r>
            <a:endParaRPr lang="en-IN"/>
          </a:p>
        </p:txBody>
      </p:sp>
      <p:sp>
        <p:nvSpPr>
          <p:cNvPr id="3" name="Content Placeholder 2"/>
          <p:cNvSpPr>
            <a:spLocks noGrp="1"/>
          </p:cNvSpPr>
          <p:nvPr>
            <p:ph idx="1"/>
          </p:nvPr>
        </p:nvSpPr>
        <p:spPr/>
        <p:txBody>
          <a:bodyPr/>
          <a:lstStyle/>
          <a:p>
            <a:endParaRPr lang="en-IN"/>
          </a:p>
        </p:txBody>
      </p:sp>
      <p:grpSp>
        <p:nvGrpSpPr>
          <p:cNvPr id="4" name="Group 30"/>
          <p:cNvGrpSpPr/>
          <p:nvPr/>
        </p:nvGrpSpPr>
        <p:grpSpPr>
          <a:xfrm>
            <a:off x="2855118" y="2563906"/>
            <a:ext cx="6481763" cy="2552700"/>
            <a:chOff x="779" y="1000"/>
            <a:chExt cx="4083" cy="1608"/>
          </a:xfrm>
        </p:grpSpPr>
        <p:sp>
          <p:nvSpPr>
            <p:cNvPr id="5" name="Line 4"/>
            <p:cNvSpPr>
              <a:spLocks noChangeShapeType="1"/>
            </p:cNvSpPr>
            <p:nvPr/>
          </p:nvSpPr>
          <p:spPr bwMode="auto">
            <a:xfrm flipH="1">
              <a:off x="932" y="1801"/>
              <a:ext cx="3930" cy="1"/>
            </a:xfrm>
            <a:prstGeom prst="line">
              <a:avLst/>
            </a:prstGeom>
            <a:noFill/>
            <a:ln w="23813">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Line 5"/>
            <p:cNvSpPr>
              <a:spLocks noChangeShapeType="1"/>
            </p:cNvSpPr>
            <p:nvPr/>
          </p:nvSpPr>
          <p:spPr bwMode="auto">
            <a:xfrm flipV="1">
              <a:off x="3772" y="1584"/>
              <a:ext cx="1" cy="213"/>
            </a:xfrm>
            <a:prstGeom prst="line">
              <a:avLst/>
            </a:prstGeom>
            <a:noFill/>
            <a:ln w="23876">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 name="Line 6"/>
            <p:cNvSpPr>
              <a:spLocks noChangeShapeType="1"/>
            </p:cNvSpPr>
            <p:nvPr/>
          </p:nvSpPr>
          <p:spPr bwMode="auto">
            <a:xfrm flipV="1">
              <a:off x="4171" y="1801"/>
              <a:ext cx="1" cy="213"/>
            </a:xfrm>
            <a:prstGeom prst="line">
              <a:avLst/>
            </a:prstGeom>
            <a:noFill/>
            <a:ln w="23876">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 name="Line 7"/>
            <p:cNvSpPr>
              <a:spLocks noChangeShapeType="1"/>
            </p:cNvSpPr>
            <p:nvPr/>
          </p:nvSpPr>
          <p:spPr bwMode="auto">
            <a:xfrm flipV="1">
              <a:off x="2022" y="1584"/>
              <a:ext cx="1" cy="213"/>
            </a:xfrm>
            <a:prstGeom prst="line">
              <a:avLst/>
            </a:prstGeom>
            <a:noFill/>
            <a:ln w="23876">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 name="Line 8"/>
            <p:cNvSpPr>
              <a:spLocks noChangeShapeType="1"/>
            </p:cNvSpPr>
            <p:nvPr/>
          </p:nvSpPr>
          <p:spPr bwMode="auto">
            <a:xfrm flipV="1">
              <a:off x="1623" y="1801"/>
              <a:ext cx="1" cy="213"/>
            </a:xfrm>
            <a:prstGeom prst="line">
              <a:avLst/>
            </a:prstGeom>
            <a:noFill/>
            <a:ln w="23876">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 name="Rectangle 16"/>
            <p:cNvSpPr>
              <a:spLocks noChangeArrowheads="1"/>
            </p:cNvSpPr>
            <p:nvPr/>
          </p:nvSpPr>
          <p:spPr bwMode="auto">
            <a:xfrm>
              <a:off x="779" y="1540"/>
              <a:ext cx="21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700">
                  <a:solidFill>
                    <a:srgbClr val="000000"/>
                  </a:solidFill>
                  <a:latin typeface="Nimbus Roman No9 L"/>
                </a:rPr>
                <a:t>Bus</a:t>
              </a:r>
              <a:endParaRPr lang="en-US" altLang="en-US" sz="2400">
                <a:latin typeface="Constantia" panose="02030602050306030303" pitchFamily="18" charset="0"/>
              </a:endParaRPr>
            </a:p>
          </p:txBody>
        </p:sp>
        <p:grpSp>
          <p:nvGrpSpPr>
            <p:cNvPr id="11" name="Group 29"/>
            <p:cNvGrpSpPr/>
            <p:nvPr/>
          </p:nvGrpSpPr>
          <p:grpSpPr>
            <a:xfrm>
              <a:off x="1132" y="2010"/>
              <a:ext cx="3530" cy="598"/>
              <a:chOff x="1132" y="2185"/>
              <a:chExt cx="3530" cy="598"/>
            </a:xfrm>
          </p:grpSpPr>
          <p:sp>
            <p:nvSpPr>
              <p:cNvPr id="18" name="Rectangle 11"/>
              <p:cNvSpPr>
                <a:spLocks noChangeArrowheads="1"/>
              </p:cNvSpPr>
              <p:nvPr/>
            </p:nvSpPr>
            <p:spPr bwMode="auto">
              <a:xfrm>
                <a:off x="1285" y="2384"/>
                <a:ext cx="34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700">
                    <a:solidFill>
                      <a:srgbClr val="000000"/>
                    </a:solidFill>
                    <a:latin typeface="Nimbus Roman No9 L"/>
                  </a:rPr>
                  <a:t>I/O de</a:t>
                </a:r>
                <a:endParaRPr lang="en-US" altLang="en-US" sz="2400">
                  <a:latin typeface="Constantia" panose="02030602050306030303" pitchFamily="18" charset="0"/>
                </a:endParaRPr>
              </a:p>
            </p:txBody>
          </p:sp>
          <p:sp>
            <p:nvSpPr>
              <p:cNvPr id="19" name="Rectangle 12"/>
              <p:cNvSpPr>
                <a:spLocks noChangeArrowheads="1"/>
              </p:cNvSpPr>
              <p:nvPr/>
            </p:nvSpPr>
            <p:spPr bwMode="auto">
              <a:xfrm>
                <a:off x="1639" y="2384"/>
                <a:ext cx="32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700">
                    <a:solidFill>
                      <a:srgbClr val="000000"/>
                    </a:solidFill>
                    <a:latin typeface="Nimbus Roman No9 L"/>
                  </a:rPr>
                  <a:t>vice 1</a:t>
                </a:r>
                <a:endParaRPr lang="en-US" altLang="en-US" sz="2400">
                  <a:latin typeface="Constantia" panose="02030602050306030303" pitchFamily="18" charset="0"/>
                </a:endParaRPr>
              </a:p>
            </p:txBody>
          </p:sp>
          <p:sp>
            <p:nvSpPr>
              <p:cNvPr id="20" name="Rectangle 13"/>
              <p:cNvSpPr>
                <a:spLocks noChangeArrowheads="1"/>
              </p:cNvSpPr>
              <p:nvPr/>
            </p:nvSpPr>
            <p:spPr bwMode="auto">
              <a:xfrm>
                <a:off x="3833" y="2384"/>
                <a:ext cx="34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700">
                    <a:solidFill>
                      <a:srgbClr val="000000"/>
                    </a:solidFill>
                    <a:latin typeface="Nimbus Roman No9 L"/>
                  </a:rPr>
                  <a:t>I/O de</a:t>
                </a:r>
                <a:endParaRPr lang="en-US" altLang="en-US" sz="2400">
                  <a:latin typeface="Constantia" panose="02030602050306030303" pitchFamily="18" charset="0"/>
                </a:endParaRPr>
              </a:p>
            </p:txBody>
          </p:sp>
          <p:sp>
            <p:nvSpPr>
              <p:cNvPr id="21" name="Rectangle 14"/>
              <p:cNvSpPr>
                <a:spLocks noChangeArrowheads="1"/>
              </p:cNvSpPr>
              <p:nvPr/>
            </p:nvSpPr>
            <p:spPr bwMode="auto">
              <a:xfrm>
                <a:off x="4171" y="2384"/>
                <a:ext cx="22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700">
                    <a:solidFill>
                      <a:srgbClr val="000000"/>
                    </a:solidFill>
                    <a:latin typeface="Nimbus Roman No9 L"/>
                  </a:rPr>
                  <a:t>vice</a:t>
                </a:r>
                <a:endParaRPr lang="en-US" altLang="en-US" sz="2400">
                  <a:latin typeface="Constantia" panose="02030602050306030303" pitchFamily="18" charset="0"/>
                </a:endParaRPr>
              </a:p>
            </p:txBody>
          </p:sp>
          <p:sp>
            <p:nvSpPr>
              <p:cNvPr id="22" name="Rectangle 15"/>
              <p:cNvSpPr>
                <a:spLocks noChangeArrowheads="1"/>
              </p:cNvSpPr>
              <p:nvPr/>
            </p:nvSpPr>
            <p:spPr bwMode="auto">
              <a:xfrm>
                <a:off x="4447" y="2384"/>
                <a:ext cx="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700" i="1">
                    <a:solidFill>
                      <a:srgbClr val="000000"/>
                    </a:solidFill>
                    <a:latin typeface="Nimbus Roman No9 L"/>
                  </a:rPr>
                  <a:t>n</a:t>
                </a:r>
                <a:endParaRPr lang="en-US" altLang="en-US" sz="2400">
                  <a:latin typeface="Constantia" panose="02030602050306030303" pitchFamily="18" charset="0"/>
                </a:endParaRPr>
              </a:p>
            </p:txBody>
          </p:sp>
          <p:sp>
            <p:nvSpPr>
              <p:cNvPr id="23" name="Freeform 17"/>
              <p:cNvSpPr/>
              <p:nvPr/>
            </p:nvSpPr>
            <p:spPr bwMode="auto">
              <a:xfrm>
                <a:off x="2728" y="2461"/>
                <a:ext cx="31" cy="31"/>
              </a:xfrm>
              <a:custGeom>
                <a:gdLst>
                  <a:gd name="T0" fmla="*/ 16 w 31"/>
                  <a:gd name="T1" fmla="*/ 15 h 31"/>
                  <a:gd name="T2" fmla="*/ 0 w 31"/>
                  <a:gd name="T3" fmla="*/ 15 h 31"/>
                  <a:gd name="T4" fmla="*/ 0 w 31"/>
                  <a:gd name="T5" fmla="*/ 31 h 31"/>
                  <a:gd name="T6" fmla="*/ 16 w 31"/>
                  <a:gd name="T7" fmla="*/ 31 h 31"/>
                  <a:gd name="T8" fmla="*/ 31 w 31"/>
                  <a:gd name="T9" fmla="*/ 31 h 31"/>
                  <a:gd name="T10" fmla="*/ 31 w 31"/>
                  <a:gd name="T11" fmla="*/ 15 h 31"/>
                  <a:gd name="T12" fmla="*/ 31 w 31"/>
                  <a:gd name="T13" fmla="*/ 0 h 31"/>
                  <a:gd name="T14" fmla="*/ 16 w 31"/>
                  <a:gd name="T15" fmla="*/ 0 h 31"/>
                  <a:gd name="T16" fmla="*/ 0 w 31"/>
                  <a:gd name="T17" fmla="*/ 0 h 31"/>
                  <a:gd name="T18" fmla="*/ 0 w 31"/>
                  <a:gd name="T19" fmla="*/ 15 h 31"/>
                  <a:gd name="T20" fmla="*/ 16 w 31"/>
                  <a:gd name="T21" fmla="*/ 15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
                  <a:gd name="T34" fmla="*/ 0 h 31"/>
                  <a:gd name="T35" fmla="*/ 31 w 31"/>
                  <a:gd name="T36" fmla="*/ 31 h 31"/>
                </a:gd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 h="31">
                    <a:moveTo>
                      <a:pt x="16" y="15"/>
                    </a:moveTo>
                    <a:lnTo>
                      <a:pt x="0" y="15"/>
                    </a:lnTo>
                    <a:lnTo>
                      <a:pt x="0" y="31"/>
                    </a:lnTo>
                    <a:lnTo>
                      <a:pt x="16" y="31"/>
                    </a:lnTo>
                    <a:lnTo>
                      <a:pt x="31" y="31"/>
                    </a:lnTo>
                    <a:lnTo>
                      <a:pt x="31" y="15"/>
                    </a:lnTo>
                    <a:lnTo>
                      <a:pt x="31" y="0"/>
                    </a:lnTo>
                    <a:lnTo>
                      <a:pt x="16" y="0"/>
                    </a:lnTo>
                    <a:lnTo>
                      <a:pt x="0" y="0"/>
                    </a:lnTo>
                    <a:lnTo>
                      <a:pt x="0" y="15"/>
                    </a:lnTo>
                    <a:lnTo>
                      <a:pt x="16" y="15"/>
                    </a:lnTo>
                    <a:close/>
                  </a:path>
                </a:pathLst>
              </a:custGeom>
              <a:solidFill>
                <a:srgbClr val="00FFFF"/>
              </a:solidFill>
              <a:ln w="0">
                <a:solidFill>
                  <a:srgbClr val="00FFFF"/>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24" name="Freeform 18"/>
              <p:cNvSpPr/>
              <p:nvPr/>
            </p:nvSpPr>
            <p:spPr bwMode="auto">
              <a:xfrm>
                <a:off x="2744" y="2461"/>
                <a:ext cx="15" cy="15"/>
              </a:xfrm>
              <a:custGeom>
                <a:gdLst>
                  <a:gd name="T0" fmla="*/ 0 w 1"/>
                  <a:gd name="T1" fmla="*/ 0 h 1"/>
                  <a:gd name="T2" fmla="*/ 0 w 1"/>
                  <a:gd name="T3" fmla="*/ 3375 h 1"/>
                  <a:gd name="T4" fmla="*/ 3375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solidFill>
                <a:srgbClr val="C00000"/>
              </a:solidFill>
              <a:ln w="23813">
                <a:solidFill>
                  <a:srgbClr val="C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25" name="Freeform 19"/>
              <p:cNvSpPr/>
              <p:nvPr/>
            </p:nvSpPr>
            <p:spPr bwMode="auto">
              <a:xfrm>
                <a:off x="2882" y="2461"/>
                <a:ext cx="30" cy="31"/>
              </a:xfrm>
              <a:custGeom>
                <a:gdLst>
                  <a:gd name="T0" fmla="*/ 15 w 30"/>
                  <a:gd name="T1" fmla="*/ 15 h 31"/>
                  <a:gd name="T2" fmla="*/ 0 w 30"/>
                  <a:gd name="T3" fmla="*/ 15 h 31"/>
                  <a:gd name="T4" fmla="*/ 0 w 30"/>
                  <a:gd name="T5" fmla="*/ 31 h 31"/>
                  <a:gd name="T6" fmla="*/ 15 w 30"/>
                  <a:gd name="T7" fmla="*/ 31 h 31"/>
                  <a:gd name="T8" fmla="*/ 30 w 30"/>
                  <a:gd name="T9" fmla="*/ 31 h 31"/>
                  <a:gd name="T10" fmla="*/ 30 w 30"/>
                  <a:gd name="T11" fmla="*/ 15 h 31"/>
                  <a:gd name="T12" fmla="*/ 30 w 30"/>
                  <a:gd name="T13" fmla="*/ 0 h 31"/>
                  <a:gd name="T14" fmla="*/ 15 w 30"/>
                  <a:gd name="T15" fmla="*/ 0 h 31"/>
                  <a:gd name="T16" fmla="*/ 0 w 30"/>
                  <a:gd name="T17" fmla="*/ 0 h 31"/>
                  <a:gd name="T18" fmla="*/ 0 w 30"/>
                  <a:gd name="T19" fmla="*/ 15 h 31"/>
                  <a:gd name="T20" fmla="*/ 15 w 30"/>
                  <a:gd name="T21" fmla="*/ 15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
                  <a:gd name="T34" fmla="*/ 0 h 31"/>
                  <a:gd name="T35" fmla="*/ 30 w 30"/>
                  <a:gd name="T36" fmla="*/ 31 h 31"/>
                </a:gd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 h="31">
                    <a:moveTo>
                      <a:pt x="15" y="15"/>
                    </a:moveTo>
                    <a:lnTo>
                      <a:pt x="0" y="15"/>
                    </a:lnTo>
                    <a:lnTo>
                      <a:pt x="0" y="31"/>
                    </a:lnTo>
                    <a:lnTo>
                      <a:pt x="15" y="31"/>
                    </a:lnTo>
                    <a:lnTo>
                      <a:pt x="30" y="31"/>
                    </a:lnTo>
                    <a:lnTo>
                      <a:pt x="30" y="15"/>
                    </a:lnTo>
                    <a:lnTo>
                      <a:pt x="30" y="0"/>
                    </a:lnTo>
                    <a:lnTo>
                      <a:pt x="15" y="0"/>
                    </a:lnTo>
                    <a:lnTo>
                      <a:pt x="0" y="0"/>
                    </a:lnTo>
                    <a:lnTo>
                      <a:pt x="0" y="15"/>
                    </a:lnTo>
                    <a:lnTo>
                      <a:pt x="15" y="15"/>
                    </a:lnTo>
                    <a:close/>
                  </a:path>
                </a:pathLst>
              </a:custGeom>
              <a:solidFill>
                <a:srgbClr val="00FFFF"/>
              </a:solidFill>
              <a:ln w="0">
                <a:solidFill>
                  <a:srgbClr val="C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26" name="Freeform 20"/>
              <p:cNvSpPr/>
              <p:nvPr/>
            </p:nvSpPr>
            <p:spPr bwMode="auto">
              <a:xfrm>
                <a:off x="2897" y="2461"/>
                <a:ext cx="15" cy="15"/>
              </a:xfrm>
              <a:custGeom>
                <a:gdLst>
                  <a:gd name="T0" fmla="*/ 0 w 1"/>
                  <a:gd name="T1" fmla="*/ 0 h 1"/>
                  <a:gd name="T2" fmla="*/ 0 w 1"/>
                  <a:gd name="T3" fmla="*/ 3375 h 1"/>
                  <a:gd name="T4" fmla="*/ 3375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solidFill>
                <a:srgbClr val="C00000"/>
              </a:solidFill>
              <a:ln w="23813">
                <a:solidFill>
                  <a:srgbClr val="C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27" name="Freeform 21"/>
              <p:cNvSpPr/>
              <p:nvPr/>
            </p:nvSpPr>
            <p:spPr bwMode="auto">
              <a:xfrm>
                <a:off x="3035" y="2461"/>
                <a:ext cx="31" cy="31"/>
              </a:xfrm>
              <a:custGeom>
                <a:gdLst>
                  <a:gd name="T0" fmla="*/ 16 w 31"/>
                  <a:gd name="T1" fmla="*/ 15 h 31"/>
                  <a:gd name="T2" fmla="*/ 0 w 31"/>
                  <a:gd name="T3" fmla="*/ 15 h 31"/>
                  <a:gd name="T4" fmla="*/ 0 w 31"/>
                  <a:gd name="T5" fmla="*/ 31 h 31"/>
                  <a:gd name="T6" fmla="*/ 16 w 31"/>
                  <a:gd name="T7" fmla="*/ 31 h 31"/>
                  <a:gd name="T8" fmla="*/ 31 w 31"/>
                  <a:gd name="T9" fmla="*/ 31 h 31"/>
                  <a:gd name="T10" fmla="*/ 31 w 31"/>
                  <a:gd name="T11" fmla="*/ 15 h 31"/>
                  <a:gd name="T12" fmla="*/ 31 w 31"/>
                  <a:gd name="T13" fmla="*/ 0 h 31"/>
                  <a:gd name="T14" fmla="*/ 16 w 31"/>
                  <a:gd name="T15" fmla="*/ 0 h 31"/>
                  <a:gd name="T16" fmla="*/ 0 w 31"/>
                  <a:gd name="T17" fmla="*/ 0 h 31"/>
                  <a:gd name="T18" fmla="*/ 0 w 31"/>
                  <a:gd name="T19" fmla="*/ 15 h 31"/>
                  <a:gd name="T20" fmla="*/ 16 w 31"/>
                  <a:gd name="T21" fmla="*/ 15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
                  <a:gd name="T34" fmla="*/ 0 h 31"/>
                  <a:gd name="T35" fmla="*/ 31 w 31"/>
                  <a:gd name="T36" fmla="*/ 31 h 31"/>
                </a:gd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 h="31">
                    <a:moveTo>
                      <a:pt x="16" y="15"/>
                    </a:moveTo>
                    <a:lnTo>
                      <a:pt x="0" y="15"/>
                    </a:lnTo>
                    <a:lnTo>
                      <a:pt x="0" y="31"/>
                    </a:lnTo>
                    <a:lnTo>
                      <a:pt x="16" y="31"/>
                    </a:lnTo>
                    <a:lnTo>
                      <a:pt x="31" y="31"/>
                    </a:lnTo>
                    <a:lnTo>
                      <a:pt x="31" y="15"/>
                    </a:lnTo>
                    <a:lnTo>
                      <a:pt x="31" y="0"/>
                    </a:lnTo>
                    <a:lnTo>
                      <a:pt x="16" y="0"/>
                    </a:lnTo>
                    <a:lnTo>
                      <a:pt x="0" y="0"/>
                    </a:lnTo>
                    <a:lnTo>
                      <a:pt x="0" y="15"/>
                    </a:lnTo>
                    <a:lnTo>
                      <a:pt x="16" y="15"/>
                    </a:lnTo>
                    <a:close/>
                  </a:path>
                </a:pathLst>
              </a:custGeom>
              <a:solidFill>
                <a:srgbClr val="00FFFF"/>
              </a:solidFill>
              <a:ln w="0">
                <a:solidFill>
                  <a:srgbClr val="00FFFF"/>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28" name="Freeform 22"/>
              <p:cNvSpPr/>
              <p:nvPr/>
            </p:nvSpPr>
            <p:spPr bwMode="auto">
              <a:xfrm>
                <a:off x="3051" y="2461"/>
                <a:ext cx="15" cy="15"/>
              </a:xfrm>
              <a:custGeom>
                <a:gdLst>
                  <a:gd name="T0" fmla="*/ 0 w 1"/>
                  <a:gd name="T1" fmla="*/ 0 h 1"/>
                  <a:gd name="T2" fmla="*/ 0 w 1"/>
                  <a:gd name="T3" fmla="*/ 3375 h 1"/>
                  <a:gd name="T4" fmla="*/ 3375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solidFill>
                <a:srgbClr val="C00000"/>
              </a:solidFill>
              <a:ln w="23813">
                <a:solidFill>
                  <a:srgbClr val="C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29" name="Rectangle 23"/>
              <p:cNvSpPr>
                <a:spLocks noChangeArrowheads="1"/>
              </p:cNvSpPr>
              <p:nvPr/>
            </p:nvSpPr>
            <p:spPr bwMode="auto">
              <a:xfrm>
                <a:off x="3680" y="2185"/>
                <a:ext cx="982" cy="598"/>
              </a:xfrm>
              <a:prstGeom prst="rect">
                <a:avLst/>
              </a:prstGeom>
              <a:noFill/>
              <a:ln w="23813">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latin typeface="Constantia" panose="02030602050306030303" pitchFamily="18" charset="0"/>
                </a:endParaRPr>
              </a:p>
            </p:txBody>
          </p:sp>
          <p:sp>
            <p:nvSpPr>
              <p:cNvPr id="30" name="Rectangle 24"/>
              <p:cNvSpPr>
                <a:spLocks noChangeArrowheads="1"/>
              </p:cNvSpPr>
              <p:nvPr/>
            </p:nvSpPr>
            <p:spPr bwMode="auto">
              <a:xfrm>
                <a:off x="1132" y="2185"/>
                <a:ext cx="982" cy="598"/>
              </a:xfrm>
              <a:prstGeom prst="rect">
                <a:avLst/>
              </a:prstGeom>
              <a:noFill/>
              <a:ln w="23813">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latin typeface="Constantia" panose="02030602050306030303" pitchFamily="18" charset="0"/>
                </a:endParaRPr>
              </a:p>
            </p:txBody>
          </p:sp>
        </p:grpSp>
        <p:grpSp>
          <p:nvGrpSpPr>
            <p:cNvPr id="12" name="Group 27"/>
            <p:cNvGrpSpPr/>
            <p:nvPr/>
          </p:nvGrpSpPr>
          <p:grpSpPr>
            <a:xfrm>
              <a:off x="1531" y="1000"/>
              <a:ext cx="982" cy="584"/>
              <a:chOff x="1531" y="818"/>
              <a:chExt cx="982" cy="584"/>
            </a:xfrm>
          </p:grpSpPr>
          <p:sp>
            <p:nvSpPr>
              <p:cNvPr id="16" name="Rectangle 9"/>
              <p:cNvSpPr>
                <a:spLocks noChangeArrowheads="1"/>
              </p:cNvSpPr>
              <p:nvPr/>
            </p:nvSpPr>
            <p:spPr bwMode="auto">
              <a:xfrm>
                <a:off x="1746" y="1018"/>
                <a:ext cx="52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700">
                    <a:solidFill>
                      <a:srgbClr val="000000"/>
                    </a:solidFill>
                    <a:latin typeface="Nimbus Roman No9 L"/>
                  </a:rPr>
                  <a:t>Processor</a:t>
                </a:r>
                <a:endParaRPr lang="en-US" altLang="en-US" sz="2400">
                  <a:latin typeface="Constantia" panose="02030602050306030303" pitchFamily="18" charset="0"/>
                </a:endParaRPr>
              </a:p>
            </p:txBody>
          </p:sp>
          <p:sp>
            <p:nvSpPr>
              <p:cNvPr id="17" name="Rectangle 25"/>
              <p:cNvSpPr>
                <a:spLocks noChangeArrowheads="1"/>
              </p:cNvSpPr>
              <p:nvPr/>
            </p:nvSpPr>
            <p:spPr bwMode="auto">
              <a:xfrm>
                <a:off x="1531" y="818"/>
                <a:ext cx="982" cy="584"/>
              </a:xfrm>
              <a:prstGeom prst="rect">
                <a:avLst/>
              </a:prstGeom>
              <a:noFill/>
              <a:ln w="23813">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latin typeface="Constantia" panose="02030602050306030303" pitchFamily="18" charset="0"/>
                </a:endParaRPr>
              </a:p>
            </p:txBody>
          </p:sp>
        </p:grpSp>
        <p:grpSp>
          <p:nvGrpSpPr>
            <p:cNvPr id="13" name="Group 28"/>
            <p:cNvGrpSpPr/>
            <p:nvPr/>
          </p:nvGrpSpPr>
          <p:grpSpPr>
            <a:xfrm>
              <a:off x="3296" y="1000"/>
              <a:ext cx="967" cy="584"/>
              <a:chOff x="3296" y="818"/>
              <a:chExt cx="967" cy="584"/>
            </a:xfrm>
          </p:grpSpPr>
          <p:sp>
            <p:nvSpPr>
              <p:cNvPr id="14" name="Rectangle 10"/>
              <p:cNvSpPr>
                <a:spLocks noChangeArrowheads="1"/>
              </p:cNvSpPr>
              <p:nvPr/>
            </p:nvSpPr>
            <p:spPr bwMode="auto">
              <a:xfrm>
                <a:off x="3542" y="1018"/>
                <a:ext cx="4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700">
                    <a:solidFill>
                      <a:srgbClr val="000000"/>
                    </a:solidFill>
                    <a:latin typeface="Nimbus Roman No9 L"/>
                  </a:rPr>
                  <a:t>Memory</a:t>
                </a:r>
                <a:endParaRPr lang="en-US" altLang="en-US" sz="2400">
                  <a:latin typeface="Constantia" panose="02030602050306030303" pitchFamily="18" charset="0"/>
                </a:endParaRPr>
              </a:p>
            </p:txBody>
          </p:sp>
          <p:sp>
            <p:nvSpPr>
              <p:cNvPr id="15" name="Rectangle 26"/>
              <p:cNvSpPr>
                <a:spLocks noChangeArrowheads="1"/>
              </p:cNvSpPr>
              <p:nvPr/>
            </p:nvSpPr>
            <p:spPr bwMode="auto">
              <a:xfrm>
                <a:off x="3296" y="818"/>
                <a:ext cx="967" cy="584"/>
              </a:xfrm>
              <a:prstGeom prst="rect">
                <a:avLst/>
              </a:prstGeom>
              <a:noFill/>
              <a:ln w="23813">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latin typeface="Constantia" panose="02030602050306030303" pitchFamily="18" charset="0"/>
                </a:endParaRPr>
              </a:p>
            </p:txBody>
          </p:sp>
        </p:grpSp>
      </p:grpSp>
    </p:spTree>
    <p:extLst>
      <p:ext uri="{BB962C8B-B14F-4D97-AF65-F5344CB8AC3E}">
        <p14:creationId val="2202862160"/>
      </p:ext>
    </p:extLst>
  </p:cSld>
  <p:clrMapOvr>
    <a:masterClrMapping/>
  </p:clrMapOvr>
  <p:transition/>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838200" y="77507"/>
            <a:ext cx="10515600" cy="1325563"/>
          </a:xfrm>
        </p:spPr>
        <p:txBody>
          <a:bodyPr/>
          <a:lstStyle/>
          <a:p>
            <a:r>
              <a:rPr lang="en-IN" smtClean="0"/>
              <a:t>Accessing I/O devices</a:t>
            </a:r>
            <a:endParaRPr lang="en-IN"/>
          </a:p>
        </p:txBody>
      </p:sp>
      <p:sp>
        <p:nvSpPr>
          <p:cNvPr id="3" name="Content Placeholder 2"/>
          <p:cNvSpPr>
            <a:spLocks noGrp="1"/>
          </p:cNvSpPr>
          <p:nvPr>
            <p:ph idx="1"/>
          </p:nvPr>
        </p:nvSpPr>
        <p:spPr>
          <a:xfrm>
            <a:off x="838200" y="1403070"/>
            <a:ext cx="10515600" cy="4943942"/>
          </a:xfrm>
        </p:spPr>
        <p:txBody>
          <a:bodyPr/>
          <a:lstStyle/>
          <a:p>
            <a:r>
              <a:rPr lang="en-IN" smtClean="0">
                <a:solidFill>
                  <a:srgbClr val="FF0000"/>
                </a:solidFill>
              </a:rPr>
              <a:t>Memory mapped IO</a:t>
            </a:r>
          </a:p>
          <a:p>
            <a:pPr marL="0" indent="0">
              <a:buNone/>
            </a:pPr>
            <a:r>
              <a:rPr lang="en-IN" smtClean="0">
                <a:sym typeface="Wingdings" pitchFamily="2" charset="2"/>
              </a:rPr>
              <a:t>IO devices and memory share the same address space.</a:t>
            </a:r>
          </a:p>
          <a:p>
            <a:pPr marL="0" indent="0">
              <a:buNone/>
            </a:pPr>
            <a:r>
              <a:rPr lang="en-IN" smtClean="0">
                <a:sym typeface="Wingdings" pitchFamily="2" charset="2"/>
              </a:rPr>
              <a:t>Move DATAIN,R0</a:t>
            </a:r>
          </a:p>
          <a:p>
            <a:pPr marL="0" indent="0">
              <a:buNone/>
            </a:pPr>
            <a:r>
              <a:rPr lang="en-IN" smtClean="0">
                <a:sym typeface="Wingdings" pitchFamily="2" charset="2"/>
              </a:rPr>
              <a:t>Move R0, DATAOUT</a:t>
            </a:r>
          </a:p>
          <a:p>
            <a:pPr marL="0" indent="0">
              <a:buNone/>
            </a:pPr>
            <a:r>
              <a:rPr lang="en-IN" smtClean="0">
                <a:sym typeface="Wingdings" pitchFamily="2" charset="2"/>
              </a:rPr>
              <a:t>DATAIN and DATAOUT are buffers</a:t>
            </a:r>
          </a:p>
          <a:p>
            <a:pPr marL="0" indent="0">
              <a:buNone/>
            </a:pPr>
            <a:endParaRPr lang="en-IN" smtClean="0">
              <a:sym typeface="Wingdings" pitchFamily="2" charset="2"/>
            </a:endParaRPr>
          </a:p>
          <a:p>
            <a:r>
              <a:rPr lang="en-US">
                <a:solidFill>
                  <a:srgbClr val="FF0000"/>
                </a:solidFill>
              </a:rPr>
              <a:t>I/O devices and the memory may have different address spaces:</a:t>
            </a:r>
          </a:p>
          <a:p>
            <a:pPr marL="0" indent="0">
              <a:buNone/>
            </a:pPr>
            <a:r>
              <a:rPr lang="en-US" smtClean="0">
                <a:sym typeface="Wingdings" pitchFamily="2" charset="2"/>
              </a:rPr>
              <a:t></a:t>
            </a:r>
            <a:r>
              <a:rPr lang="en-US" smtClean="0"/>
              <a:t>Special </a:t>
            </a:r>
            <a:r>
              <a:rPr lang="en-US"/>
              <a:t>instructions to transfer data to and from I/O devices.</a:t>
            </a:r>
            <a:endParaRPr lang="en-IN" smtClean="0"/>
          </a:p>
          <a:p>
            <a:pPr marL="0" indent="0">
              <a:buNone/>
            </a:pPr>
            <a:endParaRPr lang="en-IN"/>
          </a:p>
        </p:txBody>
      </p:sp>
    </p:spTree>
    <p:extLst>
      <p:ext uri="{BB962C8B-B14F-4D97-AF65-F5344CB8AC3E}">
        <p14:creationId val="4070451147"/>
      </p:ext>
    </p:extLst>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2530" name="Rectangle 2"/>
          <p:cNvSpPr>
            <a:spLocks noGrp="1" noChangeArrowheads="1"/>
          </p:cNvSpPr>
          <p:nvPr>
            <p:ph type="title"/>
          </p:nvPr>
        </p:nvSpPr>
        <p:spPr/>
        <p:txBody>
          <a:bodyPr>
            <a:normAutofit fontScale="90000"/>
          </a:bodyPr>
          <a:lstStyle/>
          <a:p>
            <a:pPr eaLnBrk="1" hangingPunct="1"/>
            <a:r>
              <a:rPr lang="en-US" altLang="zh-CN" smtClean="0">
                <a:ea typeface="SimSun" pitchFamily="2" charset="-122"/>
              </a:rPr>
              <a:t>Memory Location, Addresses, and Operation</a:t>
            </a:r>
            <a:endParaRPr lang="zh-CN" altLang="en-US" smtClean="0">
              <a:ea typeface="SimSun" pitchFamily="2" charset="-122"/>
            </a:endParaRPr>
          </a:p>
        </p:txBody>
      </p:sp>
      <p:sp>
        <p:nvSpPr>
          <p:cNvPr id="22531" name="Rectangle 3"/>
          <p:cNvSpPr>
            <a:spLocks noGrp="1" noChangeArrowheads="1"/>
          </p:cNvSpPr>
          <p:nvPr>
            <p:ph type="body" idx="4294967295"/>
          </p:nvPr>
        </p:nvSpPr>
        <p:spPr>
          <a:xfrm>
            <a:off x="457200" y="1600200"/>
            <a:ext cx="8229600" cy="4525963"/>
          </a:xfrm>
        </p:spPr>
        <p:txBody>
          <a:bodyPr>
            <a:normAutofit lnSpcReduction="10000"/>
          </a:bodyPr>
          <a:lstStyle/>
          <a:p>
            <a:pPr eaLnBrk="1" hangingPunct="1"/>
            <a:r>
              <a:rPr lang="en-US" altLang="zh-CN" smtClean="0">
                <a:ea typeface="SimSun" pitchFamily="2" charset="-122"/>
              </a:rPr>
              <a:t>It is impractical to assign distinct addresses to individual bit locations in the memory.</a:t>
            </a:r>
          </a:p>
          <a:p>
            <a:pPr eaLnBrk="1" hangingPunct="1"/>
            <a:r>
              <a:rPr lang="en-US" altLang="zh-CN" smtClean="0">
                <a:ea typeface="SimSun" pitchFamily="2" charset="-122"/>
              </a:rPr>
              <a:t>The most practical assignment is to have successive addresses refer to successive byte locations in the memory – byte-addressable memory.</a:t>
            </a:r>
          </a:p>
          <a:p>
            <a:pPr eaLnBrk="1" hangingPunct="1"/>
            <a:r>
              <a:rPr lang="en-US" altLang="zh-CN" smtClean="0">
                <a:ea typeface="SimSun" pitchFamily="2" charset="-122"/>
              </a:rPr>
              <a:t>Byte locations have addresses 0, 1, 2, … If word length is 32 bits, they successive words are located at addresses 0, 4, 8,…</a:t>
            </a:r>
          </a:p>
        </p:txBody>
      </p:sp>
    </p:spTree>
    <p:extLst>
      <p:ext uri="{BB962C8B-B14F-4D97-AF65-F5344CB8AC3E}">
        <p14:creationId xmlns="" val="402540614"/>
      </p:ext>
    </p:extLst>
  </p:cSld>
  <p:clrMapOvr>
    <a:masterClrMapping/>
  </p:clrMapOvr>
  <p:transition/>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IN"/>
              <a:t>Accessing I/O devices</a:t>
            </a:r>
          </a:p>
        </p:txBody>
      </p:sp>
      <p:sp>
        <p:nvSpPr>
          <p:cNvPr id="3" name="Content Placeholder 2"/>
          <p:cNvSpPr>
            <a:spLocks noGrp="1"/>
          </p:cNvSpPr>
          <p:nvPr>
            <p:ph idx="1"/>
          </p:nvPr>
        </p:nvSpPr>
        <p:spPr/>
        <p:txBody>
          <a:bodyPr/>
          <a:lstStyle/>
          <a:p>
            <a:r>
              <a:rPr lang="en-IN" smtClean="0"/>
              <a:t>I/O Interface for an input device</a:t>
            </a:r>
            <a:endParaRPr lang="en-IN"/>
          </a:p>
        </p:txBody>
      </p:sp>
      <p:grpSp>
        <p:nvGrpSpPr>
          <p:cNvPr id="4" name="Group 57"/>
          <p:cNvGrpSpPr/>
          <p:nvPr/>
        </p:nvGrpSpPr>
        <p:grpSpPr>
          <a:xfrm>
            <a:off x="1097523" y="2632075"/>
            <a:ext cx="6635750" cy="2738437"/>
            <a:chOff x="793" y="910"/>
            <a:chExt cx="4180" cy="1725"/>
          </a:xfrm>
        </p:grpSpPr>
        <p:sp>
          <p:nvSpPr>
            <p:cNvPr id="5" name="Rectangle 4"/>
            <p:cNvSpPr>
              <a:spLocks noChangeArrowheads="1"/>
            </p:cNvSpPr>
            <p:nvPr/>
          </p:nvSpPr>
          <p:spPr bwMode="auto">
            <a:xfrm>
              <a:off x="1345" y="1523"/>
              <a:ext cx="2750" cy="700"/>
            </a:xfrm>
            <a:prstGeom prst="rect">
              <a:avLst/>
            </a:prstGeom>
            <a:solidFill>
              <a:srgbClr val="FF9F9F"/>
            </a:solidFill>
            <a:ln w="0">
              <a:solidFill>
                <a:srgbClr val="C00000"/>
              </a:solidFill>
              <a:miter lim="800000"/>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latin typeface="Constantia" panose="02030602050306030303" pitchFamily="18" charset="0"/>
              </a:endParaRPr>
            </a:p>
          </p:txBody>
        </p:sp>
        <p:sp>
          <p:nvSpPr>
            <p:cNvPr id="6" name="Rectangle 5"/>
            <p:cNvSpPr>
              <a:spLocks noChangeArrowheads="1"/>
            </p:cNvSpPr>
            <p:nvPr/>
          </p:nvSpPr>
          <p:spPr bwMode="auto">
            <a:xfrm>
              <a:off x="1345" y="1523"/>
              <a:ext cx="2750" cy="700"/>
            </a:xfrm>
            <a:prstGeom prst="rect">
              <a:avLst/>
            </a:prstGeom>
            <a:noFill/>
            <a:ln w="19050">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latin typeface="Constantia" panose="02030602050306030303" pitchFamily="18" charset="0"/>
              </a:endParaRPr>
            </a:p>
          </p:txBody>
        </p:sp>
        <p:sp>
          <p:nvSpPr>
            <p:cNvPr id="7" name="Freeform 6"/>
            <p:cNvSpPr/>
            <p:nvPr/>
          </p:nvSpPr>
          <p:spPr bwMode="auto">
            <a:xfrm>
              <a:off x="3482" y="1609"/>
              <a:ext cx="24" cy="73"/>
            </a:xfrm>
            <a:custGeom>
              <a:gdLst>
                <a:gd name="T0" fmla="*/ 0 w 2"/>
                <a:gd name="T1" fmla="*/ 0 h 6"/>
                <a:gd name="T2" fmla="*/ 1728 w 2"/>
                <a:gd name="T3" fmla="*/ 10804 h 6"/>
                <a:gd name="T4" fmla="*/ 3456 w 2"/>
                <a:gd name="T5" fmla="*/ 0 h 6"/>
                <a:gd name="T6" fmla="*/ 1728 w 2"/>
                <a:gd name="T7" fmla="*/ 0 h 6"/>
                <a:gd name="T8" fmla="*/ 0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cxnLst>
                <a:cxn ang="T10">
                  <a:pos x="T0" y="T1"/>
                </a:cxn>
                <a:cxn ang="T11">
                  <a:pos x="T2" y="T3"/>
                </a:cxn>
                <a:cxn ang="T12">
                  <a:pos x="T4" y="T5"/>
                </a:cxn>
                <a:cxn ang="T13">
                  <a:pos x="T6" y="T7"/>
                </a:cxn>
                <a:cxn ang="T14">
                  <a:pos x="T8" y="T9"/>
                </a:cxn>
              </a:cxnLst>
              <a:rect l="T15" t="T16" r="T17" b="T18"/>
              <a:pathLst>
                <a:path w="2" h="6">
                  <a:moveTo>
                    <a:pt x="0" y="0"/>
                  </a:moveTo>
                  <a:lnTo>
                    <a:pt x="1" y="6"/>
                  </a:lnTo>
                  <a:lnTo>
                    <a:pt x="2" y="0"/>
                  </a:lnTo>
                  <a:lnTo>
                    <a:pt x="1" y="0"/>
                  </a:lnTo>
                  <a:lnTo>
                    <a:pt x="0" y="0"/>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8" name="Freeform 7"/>
            <p:cNvSpPr/>
            <p:nvPr/>
          </p:nvSpPr>
          <p:spPr bwMode="auto">
            <a:xfrm>
              <a:off x="3482" y="1609"/>
              <a:ext cx="24" cy="73"/>
            </a:xfrm>
            <a:custGeom>
              <a:gdLst>
                <a:gd name="T0" fmla="*/ 0 w 24"/>
                <a:gd name="T1" fmla="*/ 0 h 73"/>
                <a:gd name="T2" fmla="*/ 12 w 24"/>
                <a:gd name="T3" fmla="*/ 73 h 73"/>
                <a:gd name="T4" fmla="*/ 24 w 24"/>
                <a:gd name="T5" fmla="*/ 0 h 73"/>
                <a:gd name="T6" fmla="*/ 12 w 24"/>
                <a:gd name="T7" fmla="*/ 0 h 73"/>
                <a:gd name="T8" fmla="*/ 0 w 24"/>
                <a:gd name="T9" fmla="*/ 0 h 73"/>
                <a:gd name="T10" fmla="*/ 0 60000 65536"/>
                <a:gd name="T11" fmla="*/ 0 60000 65536"/>
                <a:gd name="T12" fmla="*/ 0 60000 65536"/>
                <a:gd name="T13" fmla="*/ 0 60000 65536"/>
                <a:gd name="T14" fmla="*/ 0 60000 65536"/>
                <a:gd name="T15" fmla="*/ 0 w 24"/>
                <a:gd name="T16" fmla="*/ 0 h 73"/>
                <a:gd name="T17" fmla="*/ 24 w 24"/>
                <a:gd name="T18" fmla="*/ 73 h 73"/>
              </a:gdLst>
              <a:cxnLst>
                <a:cxn ang="T10">
                  <a:pos x="T0" y="T1"/>
                </a:cxn>
                <a:cxn ang="T11">
                  <a:pos x="T2" y="T3"/>
                </a:cxn>
                <a:cxn ang="T12">
                  <a:pos x="T4" y="T5"/>
                </a:cxn>
                <a:cxn ang="T13">
                  <a:pos x="T6" y="T7"/>
                </a:cxn>
                <a:cxn ang="T14">
                  <a:pos x="T8" y="T9"/>
                </a:cxn>
              </a:cxnLst>
              <a:rect l="T15" t="T16" r="T17" b="T18"/>
              <a:pathLst>
                <a:path w="24" h="73">
                  <a:moveTo>
                    <a:pt x="0" y="0"/>
                  </a:moveTo>
                  <a:lnTo>
                    <a:pt x="12" y="73"/>
                  </a:lnTo>
                  <a:lnTo>
                    <a:pt x="24" y="0"/>
                  </a:lnTo>
                  <a:lnTo>
                    <a:pt x="12" y="0"/>
                  </a:lnTo>
                  <a:lnTo>
                    <a:pt x="0" y="0"/>
                  </a:lnTo>
                  <a:close/>
                </a:path>
              </a:pathLst>
            </a:custGeom>
            <a:solidFill>
              <a:srgbClr val="000000"/>
            </a:solidFill>
            <a:ln w="0">
              <a:solidFill>
                <a:srgbClr val="0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9" name="Freeform 8"/>
            <p:cNvSpPr/>
            <p:nvPr/>
          </p:nvSpPr>
          <p:spPr bwMode="auto">
            <a:xfrm>
              <a:off x="3482" y="1159"/>
              <a:ext cx="24" cy="74"/>
            </a:xfrm>
            <a:custGeom>
              <a:gdLst>
                <a:gd name="T0" fmla="*/ 3456 w 2"/>
                <a:gd name="T1" fmla="*/ 11260 h 6"/>
                <a:gd name="T2" fmla="*/ 1728 w 2"/>
                <a:gd name="T3" fmla="*/ 0 h 6"/>
                <a:gd name="T4" fmla="*/ 0 w 2"/>
                <a:gd name="T5" fmla="*/ 11260 h 6"/>
                <a:gd name="T6" fmla="*/ 1728 w 2"/>
                <a:gd name="T7" fmla="*/ 11260 h 6"/>
                <a:gd name="T8" fmla="*/ 3456 w 2"/>
                <a:gd name="T9" fmla="*/ 11260 h 6"/>
                <a:gd name="T10" fmla="*/ 0 60000 65536"/>
                <a:gd name="T11" fmla="*/ 0 60000 65536"/>
                <a:gd name="T12" fmla="*/ 0 60000 65536"/>
                <a:gd name="T13" fmla="*/ 0 60000 65536"/>
                <a:gd name="T14" fmla="*/ 0 60000 65536"/>
                <a:gd name="T15" fmla="*/ 0 w 2"/>
                <a:gd name="T16" fmla="*/ 0 h 6"/>
                <a:gd name="T17" fmla="*/ 2 w 2"/>
                <a:gd name="T18" fmla="*/ 6 h 6"/>
              </a:gdLst>
              <a:cxnLst>
                <a:cxn ang="T10">
                  <a:pos x="T0" y="T1"/>
                </a:cxn>
                <a:cxn ang="T11">
                  <a:pos x="T2" y="T3"/>
                </a:cxn>
                <a:cxn ang="T12">
                  <a:pos x="T4" y="T5"/>
                </a:cxn>
                <a:cxn ang="T13">
                  <a:pos x="T6" y="T7"/>
                </a:cxn>
                <a:cxn ang="T14">
                  <a:pos x="T8" y="T9"/>
                </a:cxn>
              </a:cxnLst>
              <a:rect l="T15" t="T16" r="T17" b="T18"/>
              <a:pathLst>
                <a:path w="2" h="6">
                  <a:moveTo>
                    <a:pt x="2" y="6"/>
                  </a:moveTo>
                  <a:lnTo>
                    <a:pt x="1" y="0"/>
                  </a:lnTo>
                  <a:lnTo>
                    <a:pt x="0" y="6"/>
                  </a:lnTo>
                  <a:lnTo>
                    <a:pt x="1" y="6"/>
                  </a:lnTo>
                  <a:lnTo>
                    <a:pt x="2" y="6"/>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10" name="Freeform 9"/>
            <p:cNvSpPr/>
            <p:nvPr/>
          </p:nvSpPr>
          <p:spPr bwMode="auto">
            <a:xfrm>
              <a:off x="3482" y="1159"/>
              <a:ext cx="24" cy="74"/>
            </a:xfrm>
            <a:custGeom>
              <a:gdLst>
                <a:gd name="T0" fmla="*/ 24 w 24"/>
                <a:gd name="T1" fmla="*/ 74 h 74"/>
                <a:gd name="T2" fmla="*/ 12 w 24"/>
                <a:gd name="T3" fmla="*/ 0 h 74"/>
                <a:gd name="T4" fmla="*/ 0 w 24"/>
                <a:gd name="T5" fmla="*/ 74 h 74"/>
                <a:gd name="T6" fmla="*/ 12 w 24"/>
                <a:gd name="T7" fmla="*/ 74 h 74"/>
                <a:gd name="T8" fmla="*/ 24 w 24"/>
                <a:gd name="T9" fmla="*/ 74 h 74"/>
                <a:gd name="T10" fmla="*/ 0 60000 65536"/>
                <a:gd name="T11" fmla="*/ 0 60000 65536"/>
                <a:gd name="T12" fmla="*/ 0 60000 65536"/>
                <a:gd name="T13" fmla="*/ 0 60000 65536"/>
                <a:gd name="T14" fmla="*/ 0 60000 65536"/>
                <a:gd name="T15" fmla="*/ 0 w 24"/>
                <a:gd name="T16" fmla="*/ 0 h 74"/>
                <a:gd name="T17" fmla="*/ 24 w 24"/>
                <a:gd name="T18" fmla="*/ 74 h 74"/>
              </a:gdLst>
              <a:cxnLst>
                <a:cxn ang="T10">
                  <a:pos x="T0" y="T1"/>
                </a:cxn>
                <a:cxn ang="T11">
                  <a:pos x="T2" y="T3"/>
                </a:cxn>
                <a:cxn ang="T12">
                  <a:pos x="T4" y="T5"/>
                </a:cxn>
                <a:cxn ang="T13">
                  <a:pos x="T6" y="T7"/>
                </a:cxn>
                <a:cxn ang="T14">
                  <a:pos x="T8" y="T9"/>
                </a:cxn>
              </a:cxnLst>
              <a:rect l="T15" t="T16" r="T17" b="T18"/>
              <a:pathLst>
                <a:path w="24" h="74">
                  <a:moveTo>
                    <a:pt x="24" y="74"/>
                  </a:moveTo>
                  <a:lnTo>
                    <a:pt x="12" y="0"/>
                  </a:lnTo>
                  <a:lnTo>
                    <a:pt x="0" y="74"/>
                  </a:lnTo>
                  <a:lnTo>
                    <a:pt x="12" y="74"/>
                  </a:lnTo>
                  <a:lnTo>
                    <a:pt x="24" y="74"/>
                  </a:lnTo>
                  <a:close/>
                </a:path>
              </a:pathLst>
            </a:custGeom>
            <a:solidFill>
              <a:srgbClr val="000000"/>
            </a:solidFill>
            <a:ln w="0">
              <a:solidFill>
                <a:srgbClr val="0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11" name="Line 10"/>
            <p:cNvSpPr>
              <a:spLocks noChangeShapeType="1"/>
            </p:cNvSpPr>
            <p:nvPr/>
          </p:nvSpPr>
          <p:spPr bwMode="auto">
            <a:xfrm>
              <a:off x="3494" y="1240"/>
              <a:ext cx="1" cy="379"/>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 name="Freeform 14"/>
            <p:cNvSpPr/>
            <p:nvPr/>
          </p:nvSpPr>
          <p:spPr bwMode="auto">
            <a:xfrm>
              <a:off x="1800" y="1609"/>
              <a:ext cx="37" cy="73"/>
            </a:xfrm>
            <a:custGeom>
              <a:gdLst>
                <a:gd name="T0" fmla="*/ 0 w 3"/>
                <a:gd name="T1" fmla="*/ 0 h 6"/>
                <a:gd name="T2" fmla="*/ 1825 w 3"/>
                <a:gd name="T3" fmla="*/ 10804 h 6"/>
                <a:gd name="T4" fmla="*/ 5624 w 3"/>
                <a:gd name="T5" fmla="*/ 0 h 6"/>
                <a:gd name="T6" fmla="*/ 1825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cxnLst>
                <a:cxn ang="T10">
                  <a:pos x="T0" y="T1"/>
                </a:cxn>
                <a:cxn ang="T11">
                  <a:pos x="T2" y="T3"/>
                </a:cxn>
                <a:cxn ang="T12">
                  <a:pos x="T4" y="T5"/>
                </a:cxn>
                <a:cxn ang="T13">
                  <a:pos x="T6" y="T7"/>
                </a:cxn>
                <a:cxn ang="T14">
                  <a:pos x="T8" y="T9"/>
                </a:cxn>
              </a:cxnLst>
              <a:rect l="T15" t="T16" r="T17" b="T18"/>
              <a:pathLst>
                <a:path w="3" h="6">
                  <a:moveTo>
                    <a:pt x="0" y="0"/>
                  </a:moveTo>
                  <a:lnTo>
                    <a:pt x="1" y="6"/>
                  </a:lnTo>
                  <a:lnTo>
                    <a:pt x="3" y="0"/>
                  </a:lnTo>
                  <a:lnTo>
                    <a:pt x="1" y="0"/>
                  </a:lnTo>
                  <a:lnTo>
                    <a:pt x="0" y="0"/>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13" name="Freeform 15"/>
            <p:cNvSpPr/>
            <p:nvPr/>
          </p:nvSpPr>
          <p:spPr bwMode="auto">
            <a:xfrm>
              <a:off x="1800" y="1609"/>
              <a:ext cx="37" cy="73"/>
            </a:xfrm>
            <a:custGeom>
              <a:gdLst>
                <a:gd name="T0" fmla="*/ 0 w 37"/>
                <a:gd name="T1" fmla="*/ 0 h 73"/>
                <a:gd name="T2" fmla="*/ 12 w 37"/>
                <a:gd name="T3" fmla="*/ 73 h 73"/>
                <a:gd name="T4" fmla="*/ 37 w 37"/>
                <a:gd name="T5" fmla="*/ 0 h 73"/>
                <a:gd name="T6" fmla="*/ 12 w 37"/>
                <a:gd name="T7" fmla="*/ 0 h 73"/>
                <a:gd name="T8" fmla="*/ 0 w 37"/>
                <a:gd name="T9" fmla="*/ 0 h 73"/>
                <a:gd name="T10" fmla="*/ 0 60000 65536"/>
                <a:gd name="T11" fmla="*/ 0 60000 65536"/>
                <a:gd name="T12" fmla="*/ 0 60000 65536"/>
                <a:gd name="T13" fmla="*/ 0 60000 65536"/>
                <a:gd name="T14" fmla="*/ 0 60000 65536"/>
                <a:gd name="T15" fmla="*/ 0 w 37"/>
                <a:gd name="T16" fmla="*/ 0 h 73"/>
                <a:gd name="T17" fmla="*/ 37 w 37"/>
                <a:gd name="T18" fmla="*/ 73 h 73"/>
              </a:gdLst>
              <a:cxnLst>
                <a:cxn ang="T10">
                  <a:pos x="T0" y="T1"/>
                </a:cxn>
                <a:cxn ang="T11">
                  <a:pos x="T2" y="T3"/>
                </a:cxn>
                <a:cxn ang="T12">
                  <a:pos x="T4" y="T5"/>
                </a:cxn>
                <a:cxn ang="T13">
                  <a:pos x="T6" y="T7"/>
                </a:cxn>
                <a:cxn ang="T14">
                  <a:pos x="T8" y="T9"/>
                </a:cxn>
              </a:cxnLst>
              <a:rect l="T15" t="T16" r="T17" b="T18"/>
              <a:pathLst>
                <a:path w="37" h="73">
                  <a:moveTo>
                    <a:pt x="0" y="0"/>
                  </a:moveTo>
                  <a:lnTo>
                    <a:pt x="12" y="73"/>
                  </a:lnTo>
                  <a:lnTo>
                    <a:pt x="37" y="0"/>
                  </a:lnTo>
                  <a:lnTo>
                    <a:pt x="12" y="0"/>
                  </a:lnTo>
                  <a:lnTo>
                    <a:pt x="0" y="0"/>
                  </a:lnTo>
                  <a:close/>
                </a:path>
              </a:pathLst>
            </a:custGeom>
            <a:solidFill>
              <a:srgbClr val="000000"/>
            </a:solidFill>
            <a:ln w="0">
              <a:solidFill>
                <a:srgbClr val="0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14" name="Line 16"/>
            <p:cNvSpPr>
              <a:spLocks noChangeShapeType="1"/>
            </p:cNvSpPr>
            <p:nvPr/>
          </p:nvSpPr>
          <p:spPr bwMode="auto">
            <a:xfrm flipV="1">
              <a:off x="1812" y="1010"/>
              <a:ext cx="1" cy="58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5" name="Freeform 17"/>
            <p:cNvSpPr/>
            <p:nvPr/>
          </p:nvSpPr>
          <p:spPr bwMode="auto">
            <a:xfrm>
              <a:off x="2573" y="1609"/>
              <a:ext cx="37" cy="73"/>
            </a:xfrm>
            <a:custGeom>
              <a:gdLst>
                <a:gd name="T0" fmla="*/ 0 w 3"/>
                <a:gd name="T1" fmla="*/ 0 h 6"/>
                <a:gd name="T2" fmla="*/ 1825 w 3"/>
                <a:gd name="T3" fmla="*/ 10804 h 6"/>
                <a:gd name="T4" fmla="*/ 5624 w 3"/>
                <a:gd name="T5" fmla="*/ 0 h 6"/>
                <a:gd name="T6" fmla="*/ 1825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cxnLst>
                <a:cxn ang="T10">
                  <a:pos x="T0" y="T1"/>
                </a:cxn>
                <a:cxn ang="T11">
                  <a:pos x="T2" y="T3"/>
                </a:cxn>
                <a:cxn ang="T12">
                  <a:pos x="T4" y="T5"/>
                </a:cxn>
                <a:cxn ang="T13">
                  <a:pos x="T6" y="T7"/>
                </a:cxn>
                <a:cxn ang="T14">
                  <a:pos x="T8" y="T9"/>
                </a:cxn>
              </a:cxnLst>
              <a:rect l="T15" t="T16" r="T17" b="T18"/>
              <a:pathLst>
                <a:path w="3" h="6">
                  <a:moveTo>
                    <a:pt x="0" y="0"/>
                  </a:moveTo>
                  <a:lnTo>
                    <a:pt x="1" y="6"/>
                  </a:lnTo>
                  <a:lnTo>
                    <a:pt x="3" y="0"/>
                  </a:lnTo>
                  <a:lnTo>
                    <a:pt x="1" y="0"/>
                  </a:lnTo>
                  <a:lnTo>
                    <a:pt x="0" y="0"/>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16" name="Freeform 18"/>
            <p:cNvSpPr/>
            <p:nvPr/>
          </p:nvSpPr>
          <p:spPr bwMode="auto">
            <a:xfrm>
              <a:off x="2573" y="1609"/>
              <a:ext cx="37" cy="73"/>
            </a:xfrm>
            <a:custGeom>
              <a:gdLst>
                <a:gd name="T0" fmla="*/ 0 w 37"/>
                <a:gd name="T1" fmla="*/ 0 h 73"/>
                <a:gd name="T2" fmla="*/ 12 w 37"/>
                <a:gd name="T3" fmla="*/ 73 h 73"/>
                <a:gd name="T4" fmla="*/ 37 w 37"/>
                <a:gd name="T5" fmla="*/ 0 h 73"/>
                <a:gd name="T6" fmla="*/ 12 w 37"/>
                <a:gd name="T7" fmla="*/ 0 h 73"/>
                <a:gd name="T8" fmla="*/ 0 w 37"/>
                <a:gd name="T9" fmla="*/ 0 h 73"/>
                <a:gd name="T10" fmla="*/ 0 60000 65536"/>
                <a:gd name="T11" fmla="*/ 0 60000 65536"/>
                <a:gd name="T12" fmla="*/ 0 60000 65536"/>
                <a:gd name="T13" fmla="*/ 0 60000 65536"/>
                <a:gd name="T14" fmla="*/ 0 60000 65536"/>
                <a:gd name="T15" fmla="*/ 0 w 37"/>
                <a:gd name="T16" fmla="*/ 0 h 73"/>
                <a:gd name="T17" fmla="*/ 37 w 37"/>
                <a:gd name="T18" fmla="*/ 73 h 73"/>
              </a:gdLst>
              <a:cxnLst>
                <a:cxn ang="T10">
                  <a:pos x="T0" y="T1"/>
                </a:cxn>
                <a:cxn ang="T11">
                  <a:pos x="T2" y="T3"/>
                </a:cxn>
                <a:cxn ang="T12">
                  <a:pos x="T4" y="T5"/>
                </a:cxn>
                <a:cxn ang="T13">
                  <a:pos x="T6" y="T7"/>
                </a:cxn>
                <a:cxn ang="T14">
                  <a:pos x="T8" y="T9"/>
                </a:cxn>
              </a:cxnLst>
              <a:rect l="T15" t="T16" r="T17" b="T18"/>
              <a:pathLst>
                <a:path w="37" h="73">
                  <a:moveTo>
                    <a:pt x="0" y="0"/>
                  </a:moveTo>
                  <a:lnTo>
                    <a:pt x="12" y="73"/>
                  </a:lnTo>
                  <a:lnTo>
                    <a:pt x="37" y="0"/>
                  </a:lnTo>
                  <a:lnTo>
                    <a:pt x="12" y="0"/>
                  </a:lnTo>
                  <a:lnTo>
                    <a:pt x="0" y="0"/>
                  </a:lnTo>
                  <a:close/>
                </a:path>
              </a:pathLst>
            </a:custGeom>
            <a:solidFill>
              <a:srgbClr val="000000"/>
            </a:solidFill>
            <a:ln w="0">
              <a:solidFill>
                <a:srgbClr val="0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17" name="Freeform 19"/>
            <p:cNvSpPr/>
            <p:nvPr/>
          </p:nvSpPr>
          <p:spPr bwMode="auto">
            <a:xfrm>
              <a:off x="2573" y="1298"/>
              <a:ext cx="37" cy="73"/>
            </a:xfrm>
            <a:custGeom>
              <a:gdLst>
                <a:gd name="T0" fmla="*/ 5624 w 3"/>
                <a:gd name="T1" fmla="*/ 10804 h 6"/>
                <a:gd name="T2" fmla="*/ 1825 w 3"/>
                <a:gd name="T3" fmla="*/ 0 h 6"/>
                <a:gd name="T4" fmla="*/ 0 w 3"/>
                <a:gd name="T5" fmla="*/ 10804 h 6"/>
                <a:gd name="T6" fmla="*/ 1825 w 3"/>
                <a:gd name="T7" fmla="*/ 10804 h 6"/>
                <a:gd name="T8" fmla="*/ 5624 w 3"/>
                <a:gd name="T9" fmla="*/ 10804 h 6"/>
                <a:gd name="T10" fmla="*/ 0 60000 65536"/>
                <a:gd name="T11" fmla="*/ 0 60000 65536"/>
                <a:gd name="T12" fmla="*/ 0 60000 65536"/>
                <a:gd name="T13" fmla="*/ 0 60000 65536"/>
                <a:gd name="T14" fmla="*/ 0 60000 65536"/>
                <a:gd name="T15" fmla="*/ 0 w 3"/>
                <a:gd name="T16" fmla="*/ 0 h 6"/>
                <a:gd name="T17" fmla="*/ 3 w 3"/>
                <a:gd name="T18" fmla="*/ 6 h 6"/>
              </a:gdLst>
              <a:cxnLst>
                <a:cxn ang="T10">
                  <a:pos x="T0" y="T1"/>
                </a:cxn>
                <a:cxn ang="T11">
                  <a:pos x="T2" y="T3"/>
                </a:cxn>
                <a:cxn ang="T12">
                  <a:pos x="T4" y="T5"/>
                </a:cxn>
                <a:cxn ang="T13">
                  <a:pos x="T6" y="T7"/>
                </a:cxn>
                <a:cxn ang="T14">
                  <a:pos x="T8" y="T9"/>
                </a:cxn>
              </a:cxnLst>
              <a:rect l="T15" t="T16" r="T17" b="T18"/>
              <a:pathLst>
                <a:path w="3" h="6">
                  <a:moveTo>
                    <a:pt x="3" y="6"/>
                  </a:moveTo>
                  <a:lnTo>
                    <a:pt x="1" y="0"/>
                  </a:lnTo>
                  <a:lnTo>
                    <a:pt x="0" y="6"/>
                  </a:lnTo>
                  <a:lnTo>
                    <a:pt x="1" y="6"/>
                  </a:lnTo>
                  <a:lnTo>
                    <a:pt x="3" y="6"/>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18" name="Freeform 20"/>
            <p:cNvSpPr/>
            <p:nvPr/>
          </p:nvSpPr>
          <p:spPr bwMode="auto">
            <a:xfrm>
              <a:off x="2573" y="1298"/>
              <a:ext cx="37" cy="73"/>
            </a:xfrm>
            <a:custGeom>
              <a:gdLst>
                <a:gd name="T0" fmla="*/ 37 w 37"/>
                <a:gd name="T1" fmla="*/ 73 h 73"/>
                <a:gd name="T2" fmla="*/ 12 w 37"/>
                <a:gd name="T3" fmla="*/ 0 h 73"/>
                <a:gd name="T4" fmla="*/ 0 w 37"/>
                <a:gd name="T5" fmla="*/ 73 h 73"/>
                <a:gd name="T6" fmla="*/ 12 w 37"/>
                <a:gd name="T7" fmla="*/ 73 h 73"/>
                <a:gd name="T8" fmla="*/ 37 w 37"/>
                <a:gd name="T9" fmla="*/ 73 h 73"/>
                <a:gd name="T10" fmla="*/ 0 60000 65536"/>
                <a:gd name="T11" fmla="*/ 0 60000 65536"/>
                <a:gd name="T12" fmla="*/ 0 60000 65536"/>
                <a:gd name="T13" fmla="*/ 0 60000 65536"/>
                <a:gd name="T14" fmla="*/ 0 60000 65536"/>
                <a:gd name="T15" fmla="*/ 0 w 37"/>
                <a:gd name="T16" fmla="*/ 0 h 73"/>
                <a:gd name="T17" fmla="*/ 37 w 37"/>
                <a:gd name="T18" fmla="*/ 73 h 73"/>
              </a:gdLst>
              <a:cxnLst>
                <a:cxn ang="T10">
                  <a:pos x="T0" y="T1"/>
                </a:cxn>
                <a:cxn ang="T11">
                  <a:pos x="T2" y="T3"/>
                </a:cxn>
                <a:cxn ang="T12">
                  <a:pos x="T4" y="T5"/>
                </a:cxn>
                <a:cxn ang="T13">
                  <a:pos x="T6" y="T7"/>
                </a:cxn>
                <a:cxn ang="T14">
                  <a:pos x="T8" y="T9"/>
                </a:cxn>
              </a:cxnLst>
              <a:rect l="T15" t="T16" r="T17" b="T18"/>
              <a:pathLst>
                <a:path w="37" h="73">
                  <a:moveTo>
                    <a:pt x="37" y="73"/>
                  </a:moveTo>
                  <a:lnTo>
                    <a:pt x="12" y="0"/>
                  </a:lnTo>
                  <a:lnTo>
                    <a:pt x="0" y="73"/>
                  </a:lnTo>
                  <a:lnTo>
                    <a:pt x="12" y="73"/>
                  </a:lnTo>
                  <a:lnTo>
                    <a:pt x="37" y="73"/>
                  </a:lnTo>
                  <a:close/>
                </a:path>
              </a:pathLst>
            </a:custGeom>
            <a:solidFill>
              <a:srgbClr val="000000"/>
            </a:solidFill>
            <a:ln w="0">
              <a:solidFill>
                <a:srgbClr val="0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19" name="Line 21"/>
            <p:cNvSpPr>
              <a:spLocks noChangeShapeType="1"/>
            </p:cNvSpPr>
            <p:nvPr/>
          </p:nvSpPr>
          <p:spPr bwMode="auto">
            <a:xfrm>
              <a:off x="2585" y="1371"/>
              <a:ext cx="1" cy="23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0" name="Rectangle 22"/>
            <p:cNvSpPr>
              <a:spLocks noChangeArrowheads="1"/>
            </p:cNvSpPr>
            <p:nvPr/>
          </p:nvSpPr>
          <p:spPr bwMode="auto">
            <a:xfrm>
              <a:off x="4353" y="1731"/>
              <a:ext cx="14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400">
                  <a:solidFill>
                    <a:srgbClr val="000000"/>
                  </a:solidFill>
                  <a:latin typeface="Nimbus Roman No9 L"/>
                </a:rPr>
                <a:t>I/O</a:t>
              </a:r>
              <a:endParaRPr lang="en-US" altLang="en-US" sz="2400">
                <a:latin typeface="Constantia" panose="02030602050306030303" pitchFamily="18" charset="0"/>
              </a:endParaRPr>
            </a:p>
          </p:txBody>
        </p:sp>
        <p:sp>
          <p:nvSpPr>
            <p:cNvPr id="21" name="Rectangle 27"/>
            <p:cNvSpPr>
              <a:spLocks noChangeArrowheads="1"/>
            </p:cNvSpPr>
            <p:nvPr/>
          </p:nvSpPr>
          <p:spPr bwMode="auto">
            <a:xfrm>
              <a:off x="4353" y="1854"/>
              <a:ext cx="11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400">
                  <a:solidFill>
                    <a:srgbClr val="000000"/>
                  </a:solidFill>
                  <a:latin typeface="Nimbus Roman No9 L"/>
                </a:rPr>
                <a:t>int</a:t>
              </a:r>
              <a:endParaRPr lang="en-US" altLang="en-US" sz="2400">
                <a:latin typeface="Constantia" panose="02030602050306030303" pitchFamily="18" charset="0"/>
              </a:endParaRPr>
            </a:p>
          </p:txBody>
        </p:sp>
        <p:sp>
          <p:nvSpPr>
            <p:cNvPr id="22" name="Rectangle 28"/>
            <p:cNvSpPr>
              <a:spLocks noChangeArrowheads="1"/>
            </p:cNvSpPr>
            <p:nvPr/>
          </p:nvSpPr>
          <p:spPr bwMode="auto">
            <a:xfrm>
              <a:off x="4464" y="1854"/>
              <a:ext cx="27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400">
                  <a:solidFill>
                    <a:srgbClr val="000000"/>
                  </a:solidFill>
                  <a:latin typeface="Nimbus Roman No9 L"/>
                </a:rPr>
                <a:t>erface</a:t>
              </a:r>
              <a:endParaRPr lang="en-US" altLang="en-US" sz="2400">
                <a:latin typeface="Constantia" panose="02030602050306030303" pitchFamily="18" charset="0"/>
              </a:endParaRPr>
            </a:p>
          </p:txBody>
        </p:sp>
        <p:sp>
          <p:nvSpPr>
            <p:cNvPr id="23" name="Freeform 29"/>
            <p:cNvSpPr/>
            <p:nvPr/>
          </p:nvSpPr>
          <p:spPr bwMode="auto">
            <a:xfrm>
              <a:off x="4194" y="1510"/>
              <a:ext cx="73" cy="356"/>
            </a:xfrm>
            <a:custGeom>
              <a:gdLst>
                <a:gd name="T0" fmla="*/ 0 w 6"/>
                <a:gd name="T1" fmla="*/ 0 h 29"/>
                <a:gd name="T2" fmla="*/ 1776 w 6"/>
                <a:gd name="T3" fmla="*/ 1805 h 29"/>
                <a:gd name="T4" fmla="*/ 3553 w 6"/>
                <a:gd name="T5" fmla="*/ 1805 h 29"/>
                <a:gd name="T6" fmla="*/ 3553 w 6"/>
                <a:gd name="T7" fmla="*/ 3769 h 29"/>
                <a:gd name="T8" fmla="*/ 3553 w 6"/>
                <a:gd name="T9" fmla="*/ 5573 h 29"/>
                <a:gd name="T10" fmla="*/ 3553 w 6"/>
                <a:gd name="T11" fmla="*/ 5573 h 29"/>
                <a:gd name="T12" fmla="*/ 3553 w 6"/>
                <a:gd name="T13" fmla="*/ 20341 h 29"/>
                <a:gd name="T14" fmla="*/ 3553 w 6"/>
                <a:gd name="T15" fmla="*/ 27731 h 29"/>
                <a:gd name="T16" fmla="*/ 3553 w 6"/>
                <a:gd name="T17" fmla="*/ 33304 h 29"/>
                <a:gd name="T18" fmla="*/ 3553 w 6"/>
                <a:gd name="T19" fmla="*/ 48072 h 29"/>
                <a:gd name="T20" fmla="*/ 3553 w 6"/>
                <a:gd name="T21" fmla="*/ 49877 h 29"/>
                <a:gd name="T22" fmla="*/ 3553 w 6"/>
                <a:gd name="T23" fmla="*/ 49877 h 29"/>
                <a:gd name="T24" fmla="*/ 3553 w 6"/>
                <a:gd name="T25" fmla="*/ 51841 h 29"/>
                <a:gd name="T26" fmla="*/ 5475 w 6"/>
                <a:gd name="T27" fmla="*/ 51841 h 29"/>
                <a:gd name="T28" fmla="*/ 10804 w 6"/>
                <a:gd name="T29" fmla="*/ 53646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
                <a:gd name="T46" fmla="*/ 0 h 29"/>
                <a:gd name="T47" fmla="*/ 6 w 6"/>
                <a:gd name="T48" fmla="*/ 29 h 29"/>
              </a:gd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 h="28">
                  <a:moveTo>
                    <a:pt x="0" y="0"/>
                  </a:moveTo>
                  <a:lnTo>
                    <a:pt x="1" y="1"/>
                  </a:lnTo>
                  <a:lnTo>
                    <a:pt x="2" y="1"/>
                  </a:lnTo>
                  <a:lnTo>
                    <a:pt x="2" y="2"/>
                  </a:lnTo>
                  <a:lnTo>
                    <a:pt x="2" y="3"/>
                  </a:lnTo>
                  <a:lnTo>
                    <a:pt x="2" y="11"/>
                  </a:lnTo>
                  <a:lnTo>
                    <a:pt x="2" y="15"/>
                  </a:lnTo>
                  <a:lnTo>
                    <a:pt x="2" y="18"/>
                  </a:lnTo>
                  <a:lnTo>
                    <a:pt x="2" y="26"/>
                  </a:lnTo>
                  <a:lnTo>
                    <a:pt x="2" y="27"/>
                  </a:lnTo>
                  <a:lnTo>
                    <a:pt x="2" y="28"/>
                  </a:lnTo>
                  <a:lnTo>
                    <a:pt x="3" y="28"/>
                  </a:lnTo>
                  <a:lnTo>
                    <a:pt x="6" y="29"/>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24" name="Freeform 30"/>
            <p:cNvSpPr/>
            <p:nvPr/>
          </p:nvSpPr>
          <p:spPr bwMode="auto">
            <a:xfrm>
              <a:off x="4194" y="1866"/>
              <a:ext cx="73" cy="369"/>
            </a:xfrm>
            <a:custGeom>
              <a:gdLst>
                <a:gd name="T0" fmla="*/ 0 w 6"/>
                <a:gd name="T1" fmla="*/ 55830 h 30"/>
                <a:gd name="T2" fmla="*/ 1776 w 6"/>
                <a:gd name="T3" fmla="*/ 54009 h 30"/>
                <a:gd name="T4" fmla="*/ 3553 w 6"/>
                <a:gd name="T5" fmla="*/ 54009 h 30"/>
                <a:gd name="T6" fmla="*/ 3553 w 6"/>
                <a:gd name="T7" fmla="*/ 52041 h 30"/>
                <a:gd name="T8" fmla="*/ 3553 w 6"/>
                <a:gd name="T9" fmla="*/ 50233 h 30"/>
                <a:gd name="T10" fmla="*/ 3553 w 6"/>
                <a:gd name="T11" fmla="*/ 50233 h 30"/>
                <a:gd name="T12" fmla="*/ 3553 w 6"/>
                <a:gd name="T13" fmla="*/ 35399 h 30"/>
                <a:gd name="T14" fmla="*/ 3553 w 6"/>
                <a:gd name="T15" fmla="*/ 27995 h 30"/>
                <a:gd name="T16" fmla="*/ 3553 w 6"/>
                <a:gd name="T17" fmla="*/ 22386 h 30"/>
                <a:gd name="T18" fmla="*/ 3553 w 6"/>
                <a:gd name="T19" fmla="*/ 7417 h 30"/>
                <a:gd name="T20" fmla="*/ 3553 w 6"/>
                <a:gd name="T21" fmla="*/ 5597 h 30"/>
                <a:gd name="T22" fmla="*/ 3553 w 6"/>
                <a:gd name="T23" fmla="*/ 5597 h 30"/>
                <a:gd name="T24" fmla="*/ 3553 w 6"/>
                <a:gd name="T25" fmla="*/ 3788 h 30"/>
                <a:gd name="T26" fmla="*/ 5475 w 6"/>
                <a:gd name="T27" fmla="*/ 3788 h 30"/>
                <a:gd name="T28" fmla="*/ 10804 w 6"/>
                <a:gd name="T29" fmla="*/ 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
                <a:gd name="T46" fmla="*/ 0 h 30"/>
                <a:gd name="T47" fmla="*/ 6 w 6"/>
                <a:gd name="T48" fmla="*/ 30 h 30"/>
              </a:gd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 h="30">
                  <a:moveTo>
                    <a:pt x="0" y="30"/>
                  </a:moveTo>
                  <a:lnTo>
                    <a:pt x="1" y="29"/>
                  </a:lnTo>
                  <a:lnTo>
                    <a:pt x="2" y="29"/>
                  </a:lnTo>
                  <a:lnTo>
                    <a:pt x="2" y="28"/>
                  </a:lnTo>
                  <a:lnTo>
                    <a:pt x="2" y="27"/>
                  </a:lnTo>
                  <a:lnTo>
                    <a:pt x="2" y="19"/>
                  </a:lnTo>
                  <a:lnTo>
                    <a:pt x="2" y="15"/>
                  </a:lnTo>
                  <a:lnTo>
                    <a:pt x="2" y="12"/>
                  </a:lnTo>
                  <a:lnTo>
                    <a:pt x="2" y="4"/>
                  </a:lnTo>
                  <a:lnTo>
                    <a:pt x="2" y="3"/>
                  </a:lnTo>
                  <a:lnTo>
                    <a:pt x="2" y="2"/>
                  </a:lnTo>
                  <a:lnTo>
                    <a:pt x="3" y="2"/>
                  </a:lnTo>
                  <a:lnTo>
                    <a:pt x="6" y="0"/>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25" name="Freeform 31"/>
            <p:cNvSpPr/>
            <p:nvPr/>
          </p:nvSpPr>
          <p:spPr bwMode="auto">
            <a:xfrm>
              <a:off x="2573" y="2063"/>
              <a:ext cx="37" cy="74"/>
            </a:xfrm>
            <a:custGeom>
              <a:gdLst>
                <a:gd name="T0" fmla="*/ 5624 w 3"/>
                <a:gd name="T1" fmla="*/ 11260 h 6"/>
                <a:gd name="T2" fmla="*/ 1825 w 3"/>
                <a:gd name="T3" fmla="*/ 0 h 6"/>
                <a:gd name="T4" fmla="*/ 0 w 3"/>
                <a:gd name="T5" fmla="*/ 11260 h 6"/>
                <a:gd name="T6" fmla="*/ 1825 w 3"/>
                <a:gd name="T7" fmla="*/ 11260 h 6"/>
                <a:gd name="T8" fmla="*/ 5624 w 3"/>
                <a:gd name="T9" fmla="*/ 11260 h 6"/>
                <a:gd name="T10" fmla="*/ 0 60000 65536"/>
                <a:gd name="T11" fmla="*/ 0 60000 65536"/>
                <a:gd name="T12" fmla="*/ 0 60000 65536"/>
                <a:gd name="T13" fmla="*/ 0 60000 65536"/>
                <a:gd name="T14" fmla="*/ 0 60000 65536"/>
                <a:gd name="T15" fmla="*/ 0 w 3"/>
                <a:gd name="T16" fmla="*/ 0 h 6"/>
                <a:gd name="T17" fmla="*/ 3 w 3"/>
                <a:gd name="T18" fmla="*/ 6 h 6"/>
              </a:gdLst>
              <a:cxnLst>
                <a:cxn ang="T10">
                  <a:pos x="T0" y="T1"/>
                </a:cxn>
                <a:cxn ang="T11">
                  <a:pos x="T2" y="T3"/>
                </a:cxn>
                <a:cxn ang="T12">
                  <a:pos x="T4" y="T5"/>
                </a:cxn>
                <a:cxn ang="T13">
                  <a:pos x="T6" y="T7"/>
                </a:cxn>
                <a:cxn ang="T14">
                  <a:pos x="T8" y="T9"/>
                </a:cxn>
              </a:cxnLst>
              <a:rect l="T15" t="T16" r="T17" b="T18"/>
              <a:pathLst>
                <a:path w="3" h="6">
                  <a:moveTo>
                    <a:pt x="3" y="6"/>
                  </a:moveTo>
                  <a:lnTo>
                    <a:pt x="1" y="0"/>
                  </a:lnTo>
                  <a:lnTo>
                    <a:pt x="0" y="6"/>
                  </a:lnTo>
                  <a:lnTo>
                    <a:pt x="1" y="6"/>
                  </a:lnTo>
                  <a:lnTo>
                    <a:pt x="3" y="6"/>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26" name="Freeform 32"/>
            <p:cNvSpPr/>
            <p:nvPr/>
          </p:nvSpPr>
          <p:spPr bwMode="auto">
            <a:xfrm>
              <a:off x="2573" y="2063"/>
              <a:ext cx="37" cy="74"/>
            </a:xfrm>
            <a:custGeom>
              <a:gdLst>
                <a:gd name="T0" fmla="*/ 37 w 37"/>
                <a:gd name="T1" fmla="*/ 74 h 74"/>
                <a:gd name="T2" fmla="*/ 12 w 37"/>
                <a:gd name="T3" fmla="*/ 0 h 74"/>
                <a:gd name="T4" fmla="*/ 0 w 37"/>
                <a:gd name="T5" fmla="*/ 74 h 74"/>
                <a:gd name="T6" fmla="*/ 12 w 37"/>
                <a:gd name="T7" fmla="*/ 74 h 74"/>
                <a:gd name="T8" fmla="*/ 37 w 37"/>
                <a:gd name="T9" fmla="*/ 74 h 74"/>
                <a:gd name="T10" fmla="*/ 0 60000 65536"/>
                <a:gd name="T11" fmla="*/ 0 60000 65536"/>
                <a:gd name="T12" fmla="*/ 0 60000 65536"/>
                <a:gd name="T13" fmla="*/ 0 60000 65536"/>
                <a:gd name="T14" fmla="*/ 0 60000 65536"/>
                <a:gd name="T15" fmla="*/ 0 w 37"/>
                <a:gd name="T16" fmla="*/ 0 h 74"/>
                <a:gd name="T17" fmla="*/ 37 w 37"/>
                <a:gd name="T18" fmla="*/ 74 h 74"/>
              </a:gdLst>
              <a:cxnLst>
                <a:cxn ang="T10">
                  <a:pos x="T0" y="T1"/>
                </a:cxn>
                <a:cxn ang="T11">
                  <a:pos x="T2" y="T3"/>
                </a:cxn>
                <a:cxn ang="T12">
                  <a:pos x="T4" y="T5"/>
                </a:cxn>
                <a:cxn ang="T13">
                  <a:pos x="T6" y="T7"/>
                </a:cxn>
                <a:cxn ang="T14">
                  <a:pos x="T8" y="T9"/>
                </a:cxn>
              </a:cxnLst>
              <a:rect l="T15" t="T16" r="T17" b="T18"/>
              <a:pathLst>
                <a:path w="37" h="74">
                  <a:moveTo>
                    <a:pt x="37" y="74"/>
                  </a:moveTo>
                  <a:lnTo>
                    <a:pt x="12" y="0"/>
                  </a:lnTo>
                  <a:lnTo>
                    <a:pt x="0" y="74"/>
                  </a:lnTo>
                  <a:lnTo>
                    <a:pt x="12" y="74"/>
                  </a:lnTo>
                  <a:lnTo>
                    <a:pt x="37" y="74"/>
                  </a:lnTo>
                  <a:close/>
                </a:path>
              </a:pathLst>
            </a:custGeom>
            <a:solidFill>
              <a:srgbClr val="000000"/>
            </a:solidFill>
            <a:ln w="0">
              <a:solidFill>
                <a:srgbClr val="0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27" name="Line 33"/>
            <p:cNvSpPr>
              <a:spLocks noChangeShapeType="1"/>
            </p:cNvSpPr>
            <p:nvPr/>
          </p:nvSpPr>
          <p:spPr bwMode="auto">
            <a:xfrm flipV="1">
              <a:off x="2585" y="2149"/>
              <a:ext cx="1" cy="21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8" name="Freeform 34"/>
            <p:cNvSpPr/>
            <p:nvPr/>
          </p:nvSpPr>
          <p:spPr bwMode="auto">
            <a:xfrm>
              <a:off x="3482" y="2063"/>
              <a:ext cx="24" cy="74"/>
            </a:xfrm>
            <a:custGeom>
              <a:gdLst>
                <a:gd name="T0" fmla="*/ 3456 w 2"/>
                <a:gd name="T1" fmla="*/ 11260 h 6"/>
                <a:gd name="T2" fmla="*/ 1728 w 2"/>
                <a:gd name="T3" fmla="*/ 0 h 6"/>
                <a:gd name="T4" fmla="*/ 0 w 2"/>
                <a:gd name="T5" fmla="*/ 11260 h 6"/>
                <a:gd name="T6" fmla="*/ 1728 w 2"/>
                <a:gd name="T7" fmla="*/ 11260 h 6"/>
                <a:gd name="T8" fmla="*/ 3456 w 2"/>
                <a:gd name="T9" fmla="*/ 11260 h 6"/>
                <a:gd name="T10" fmla="*/ 0 60000 65536"/>
                <a:gd name="T11" fmla="*/ 0 60000 65536"/>
                <a:gd name="T12" fmla="*/ 0 60000 65536"/>
                <a:gd name="T13" fmla="*/ 0 60000 65536"/>
                <a:gd name="T14" fmla="*/ 0 60000 65536"/>
                <a:gd name="T15" fmla="*/ 0 w 2"/>
                <a:gd name="T16" fmla="*/ 0 h 6"/>
                <a:gd name="T17" fmla="*/ 2 w 2"/>
                <a:gd name="T18" fmla="*/ 6 h 6"/>
              </a:gdLst>
              <a:cxnLst>
                <a:cxn ang="T10">
                  <a:pos x="T0" y="T1"/>
                </a:cxn>
                <a:cxn ang="T11">
                  <a:pos x="T2" y="T3"/>
                </a:cxn>
                <a:cxn ang="T12">
                  <a:pos x="T4" y="T5"/>
                </a:cxn>
                <a:cxn ang="T13">
                  <a:pos x="T6" y="T7"/>
                </a:cxn>
                <a:cxn ang="T14">
                  <a:pos x="T8" y="T9"/>
                </a:cxn>
              </a:cxnLst>
              <a:rect l="T15" t="T16" r="T17" b="T18"/>
              <a:pathLst>
                <a:path w="2" h="6">
                  <a:moveTo>
                    <a:pt x="2" y="6"/>
                  </a:moveTo>
                  <a:lnTo>
                    <a:pt x="1" y="0"/>
                  </a:lnTo>
                  <a:lnTo>
                    <a:pt x="0" y="6"/>
                  </a:lnTo>
                  <a:lnTo>
                    <a:pt x="1" y="6"/>
                  </a:lnTo>
                  <a:lnTo>
                    <a:pt x="2" y="6"/>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29" name="Freeform 35"/>
            <p:cNvSpPr/>
            <p:nvPr/>
          </p:nvSpPr>
          <p:spPr bwMode="auto">
            <a:xfrm>
              <a:off x="3482" y="2063"/>
              <a:ext cx="24" cy="74"/>
            </a:xfrm>
            <a:custGeom>
              <a:gdLst>
                <a:gd name="T0" fmla="*/ 24 w 24"/>
                <a:gd name="T1" fmla="*/ 74 h 74"/>
                <a:gd name="T2" fmla="*/ 12 w 24"/>
                <a:gd name="T3" fmla="*/ 0 h 74"/>
                <a:gd name="T4" fmla="*/ 0 w 24"/>
                <a:gd name="T5" fmla="*/ 74 h 74"/>
                <a:gd name="T6" fmla="*/ 12 w 24"/>
                <a:gd name="T7" fmla="*/ 74 h 74"/>
                <a:gd name="T8" fmla="*/ 24 w 24"/>
                <a:gd name="T9" fmla="*/ 74 h 74"/>
                <a:gd name="T10" fmla="*/ 0 60000 65536"/>
                <a:gd name="T11" fmla="*/ 0 60000 65536"/>
                <a:gd name="T12" fmla="*/ 0 60000 65536"/>
                <a:gd name="T13" fmla="*/ 0 60000 65536"/>
                <a:gd name="T14" fmla="*/ 0 60000 65536"/>
                <a:gd name="T15" fmla="*/ 0 w 24"/>
                <a:gd name="T16" fmla="*/ 0 h 74"/>
                <a:gd name="T17" fmla="*/ 24 w 24"/>
                <a:gd name="T18" fmla="*/ 74 h 74"/>
              </a:gdLst>
              <a:cxnLst>
                <a:cxn ang="T10">
                  <a:pos x="T0" y="T1"/>
                </a:cxn>
                <a:cxn ang="T11">
                  <a:pos x="T2" y="T3"/>
                </a:cxn>
                <a:cxn ang="T12">
                  <a:pos x="T4" y="T5"/>
                </a:cxn>
                <a:cxn ang="T13">
                  <a:pos x="T6" y="T7"/>
                </a:cxn>
                <a:cxn ang="T14">
                  <a:pos x="T8" y="T9"/>
                </a:cxn>
              </a:cxnLst>
              <a:rect l="T15" t="T16" r="T17" b="T18"/>
              <a:pathLst>
                <a:path w="24" h="74">
                  <a:moveTo>
                    <a:pt x="24" y="74"/>
                  </a:moveTo>
                  <a:lnTo>
                    <a:pt x="12" y="0"/>
                  </a:lnTo>
                  <a:lnTo>
                    <a:pt x="0" y="74"/>
                  </a:lnTo>
                  <a:lnTo>
                    <a:pt x="12" y="74"/>
                  </a:lnTo>
                  <a:lnTo>
                    <a:pt x="24" y="74"/>
                  </a:lnTo>
                  <a:close/>
                </a:path>
              </a:pathLst>
            </a:custGeom>
            <a:solidFill>
              <a:srgbClr val="000000"/>
            </a:solidFill>
            <a:ln w="0">
              <a:solidFill>
                <a:srgbClr val="0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30" name="Line 36"/>
            <p:cNvSpPr>
              <a:spLocks noChangeShapeType="1"/>
            </p:cNvSpPr>
            <p:nvPr/>
          </p:nvSpPr>
          <p:spPr bwMode="auto">
            <a:xfrm flipV="1">
              <a:off x="3494" y="2149"/>
              <a:ext cx="1" cy="21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1" name="Rectangle 37"/>
            <p:cNvSpPr>
              <a:spLocks noChangeArrowheads="1"/>
            </p:cNvSpPr>
            <p:nvPr/>
          </p:nvSpPr>
          <p:spPr bwMode="auto">
            <a:xfrm>
              <a:off x="2254" y="1695"/>
              <a:ext cx="675" cy="356"/>
            </a:xfrm>
            <a:prstGeom prst="rect">
              <a:avLst/>
            </a:prstGeom>
            <a:solidFill>
              <a:srgbClr val="FFFFFF"/>
            </a:solidFill>
            <a:ln w="0">
              <a:solidFill>
                <a:srgbClr val="FFFFFF"/>
              </a:solidFill>
              <a:miter lim="800000"/>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latin typeface="Constantia" panose="02030602050306030303" pitchFamily="18" charset="0"/>
              </a:endParaRPr>
            </a:p>
          </p:txBody>
        </p:sp>
        <p:sp>
          <p:nvSpPr>
            <p:cNvPr id="32" name="Rectangle 38"/>
            <p:cNvSpPr>
              <a:spLocks noChangeArrowheads="1"/>
            </p:cNvSpPr>
            <p:nvPr/>
          </p:nvSpPr>
          <p:spPr bwMode="auto">
            <a:xfrm>
              <a:off x="2254" y="1695"/>
              <a:ext cx="675" cy="356"/>
            </a:xfrm>
            <a:prstGeom prst="rect">
              <a:avLst/>
            </a:prstGeom>
            <a:noFill/>
            <a:ln w="19050">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latin typeface="Constantia" panose="02030602050306030303" pitchFamily="18" charset="0"/>
              </a:endParaRPr>
            </a:p>
          </p:txBody>
        </p:sp>
        <p:sp>
          <p:nvSpPr>
            <p:cNvPr id="33" name="Rectangle 39"/>
            <p:cNvSpPr>
              <a:spLocks noChangeArrowheads="1"/>
            </p:cNvSpPr>
            <p:nvPr/>
          </p:nvSpPr>
          <p:spPr bwMode="auto">
            <a:xfrm>
              <a:off x="1505" y="1695"/>
              <a:ext cx="626" cy="356"/>
            </a:xfrm>
            <a:prstGeom prst="rect">
              <a:avLst/>
            </a:prstGeom>
            <a:solidFill>
              <a:srgbClr val="FFFFFF"/>
            </a:solidFill>
            <a:ln w="0">
              <a:solidFill>
                <a:srgbClr val="FFFFFF"/>
              </a:solidFill>
              <a:miter lim="800000"/>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latin typeface="Constantia" panose="02030602050306030303" pitchFamily="18" charset="0"/>
              </a:endParaRPr>
            </a:p>
          </p:txBody>
        </p:sp>
        <p:sp>
          <p:nvSpPr>
            <p:cNvPr id="34" name="Rectangle 40"/>
            <p:cNvSpPr>
              <a:spLocks noChangeArrowheads="1"/>
            </p:cNvSpPr>
            <p:nvPr/>
          </p:nvSpPr>
          <p:spPr bwMode="auto">
            <a:xfrm>
              <a:off x="1505" y="1695"/>
              <a:ext cx="626" cy="356"/>
            </a:xfrm>
            <a:prstGeom prst="rect">
              <a:avLst/>
            </a:prstGeom>
            <a:noFill/>
            <a:ln w="19050">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latin typeface="Constantia" panose="02030602050306030303" pitchFamily="18" charset="0"/>
              </a:endParaRPr>
            </a:p>
          </p:txBody>
        </p:sp>
        <p:sp>
          <p:nvSpPr>
            <p:cNvPr id="35" name="Rectangle 41"/>
            <p:cNvSpPr>
              <a:spLocks noChangeArrowheads="1"/>
            </p:cNvSpPr>
            <p:nvPr/>
          </p:nvSpPr>
          <p:spPr bwMode="auto">
            <a:xfrm>
              <a:off x="3052" y="1695"/>
              <a:ext cx="896" cy="356"/>
            </a:xfrm>
            <a:prstGeom prst="rect">
              <a:avLst/>
            </a:prstGeom>
            <a:solidFill>
              <a:srgbClr val="FFFFFF"/>
            </a:solidFill>
            <a:ln w="0">
              <a:solidFill>
                <a:srgbClr val="FFFFFF"/>
              </a:solidFill>
              <a:miter lim="800000"/>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latin typeface="Constantia" panose="02030602050306030303" pitchFamily="18" charset="0"/>
              </a:endParaRPr>
            </a:p>
          </p:txBody>
        </p:sp>
        <p:sp>
          <p:nvSpPr>
            <p:cNvPr id="36" name="Rectangle 42"/>
            <p:cNvSpPr>
              <a:spLocks noChangeArrowheads="1"/>
            </p:cNvSpPr>
            <p:nvPr/>
          </p:nvSpPr>
          <p:spPr bwMode="auto">
            <a:xfrm>
              <a:off x="3052" y="1695"/>
              <a:ext cx="896" cy="356"/>
            </a:xfrm>
            <a:prstGeom prst="rect">
              <a:avLst/>
            </a:prstGeom>
            <a:noFill/>
            <a:ln w="19050">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latin typeface="Constantia" panose="02030602050306030303" pitchFamily="18" charset="0"/>
              </a:endParaRPr>
            </a:p>
          </p:txBody>
        </p:sp>
        <p:sp>
          <p:nvSpPr>
            <p:cNvPr id="37" name="Rectangle 43"/>
            <p:cNvSpPr>
              <a:spLocks noChangeArrowheads="1"/>
            </p:cNvSpPr>
            <p:nvPr/>
          </p:nvSpPr>
          <p:spPr bwMode="auto">
            <a:xfrm>
              <a:off x="1640" y="1854"/>
              <a:ext cx="35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400">
                  <a:solidFill>
                    <a:srgbClr val="000000"/>
                  </a:solidFill>
                  <a:latin typeface="Nimbus Roman No9 L"/>
                </a:rPr>
                <a:t>decoder</a:t>
              </a:r>
              <a:endParaRPr lang="en-US" altLang="en-US" sz="2400">
                <a:latin typeface="Constantia" panose="02030602050306030303" pitchFamily="18" charset="0"/>
              </a:endParaRPr>
            </a:p>
          </p:txBody>
        </p:sp>
        <p:sp>
          <p:nvSpPr>
            <p:cNvPr id="38" name="Rectangle 44"/>
            <p:cNvSpPr>
              <a:spLocks noChangeArrowheads="1"/>
            </p:cNvSpPr>
            <p:nvPr/>
          </p:nvSpPr>
          <p:spPr bwMode="auto">
            <a:xfrm>
              <a:off x="1640" y="1731"/>
              <a:ext cx="3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400">
                  <a:solidFill>
                    <a:srgbClr val="000000"/>
                  </a:solidFill>
                  <a:latin typeface="Nimbus Roman No9 L"/>
                </a:rPr>
                <a:t>Address</a:t>
              </a:r>
              <a:endParaRPr lang="en-US" altLang="en-US" sz="2400">
                <a:latin typeface="Constantia" panose="02030602050306030303" pitchFamily="18" charset="0"/>
              </a:endParaRPr>
            </a:p>
          </p:txBody>
        </p:sp>
        <p:sp>
          <p:nvSpPr>
            <p:cNvPr id="39" name="Rectangle 45"/>
            <p:cNvSpPr>
              <a:spLocks noChangeArrowheads="1"/>
            </p:cNvSpPr>
            <p:nvPr/>
          </p:nvSpPr>
          <p:spPr bwMode="auto">
            <a:xfrm>
              <a:off x="3297" y="1731"/>
              <a:ext cx="40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400">
                  <a:solidFill>
                    <a:srgbClr val="000000"/>
                  </a:solidFill>
                  <a:latin typeface="Nimbus Roman No9 L"/>
                </a:rPr>
                <a:t>Data and</a:t>
              </a:r>
              <a:endParaRPr lang="en-US" altLang="en-US" sz="2400">
                <a:latin typeface="Constantia" panose="02030602050306030303" pitchFamily="18" charset="0"/>
              </a:endParaRPr>
            </a:p>
          </p:txBody>
        </p:sp>
        <p:sp>
          <p:nvSpPr>
            <p:cNvPr id="40" name="Rectangle 46"/>
            <p:cNvSpPr>
              <a:spLocks noChangeArrowheads="1"/>
            </p:cNvSpPr>
            <p:nvPr/>
          </p:nvSpPr>
          <p:spPr bwMode="auto">
            <a:xfrm>
              <a:off x="3175" y="1854"/>
              <a:ext cx="66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400">
                  <a:solidFill>
                    <a:srgbClr val="000000"/>
                  </a:solidFill>
                  <a:latin typeface="Nimbus Roman No9 L"/>
                </a:rPr>
                <a:t>status registers</a:t>
              </a:r>
              <a:endParaRPr lang="en-US" altLang="en-US" sz="2400">
                <a:latin typeface="Constantia" panose="02030602050306030303" pitchFamily="18" charset="0"/>
              </a:endParaRPr>
            </a:p>
          </p:txBody>
        </p:sp>
        <p:sp>
          <p:nvSpPr>
            <p:cNvPr id="41" name="Rectangle 47"/>
            <p:cNvSpPr>
              <a:spLocks noChangeArrowheads="1"/>
            </p:cNvSpPr>
            <p:nvPr/>
          </p:nvSpPr>
          <p:spPr bwMode="auto">
            <a:xfrm>
              <a:off x="2426" y="1731"/>
              <a:ext cx="34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400">
                  <a:solidFill>
                    <a:srgbClr val="000000"/>
                  </a:solidFill>
                  <a:latin typeface="Nimbus Roman No9 L"/>
                </a:rPr>
                <a:t>Control</a:t>
              </a:r>
              <a:endParaRPr lang="en-US" altLang="en-US" sz="2400">
                <a:latin typeface="Constantia" panose="02030602050306030303" pitchFamily="18" charset="0"/>
              </a:endParaRPr>
            </a:p>
          </p:txBody>
        </p:sp>
        <p:sp>
          <p:nvSpPr>
            <p:cNvPr id="42" name="Rectangle 48"/>
            <p:cNvSpPr>
              <a:spLocks noChangeArrowheads="1"/>
            </p:cNvSpPr>
            <p:nvPr/>
          </p:nvSpPr>
          <p:spPr bwMode="auto">
            <a:xfrm>
              <a:off x="2426" y="1854"/>
              <a:ext cx="33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400">
                  <a:solidFill>
                    <a:srgbClr val="000000"/>
                  </a:solidFill>
                  <a:latin typeface="Nimbus Roman No9 L"/>
                </a:rPr>
                <a:t>circuits</a:t>
              </a:r>
              <a:endParaRPr lang="en-US" altLang="en-US" sz="2400">
                <a:latin typeface="Constantia" panose="02030602050306030303" pitchFamily="18" charset="0"/>
              </a:endParaRPr>
            </a:p>
          </p:txBody>
        </p:sp>
        <p:grpSp>
          <p:nvGrpSpPr>
            <p:cNvPr id="43" name="Group 54"/>
            <p:cNvGrpSpPr/>
            <p:nvPr/>
          </p:nvGrpSpPr>
          <p:grpSpPr>
            <a:xfrm>
              <a:off x="2082" y="2353"/>
              <a:ext cx="1927" cy="282"/>
              <a:chOff x="2082" y="2591"/>
              <a:chExt cx="1927" cy="282"/>
            </a:xfrm>
          </p:grpSpPr>
          <p:sp>
            <p:nvSpPr>
              <p:cNvPr id="54" name="Rectangle 49"/>
              <p:cNvSpPr>
                <a:spLocks noChangeArrowheads="1"/>
              </p:cNvSpPr>
              <p:nvPr/>
            </p:nvSpPr>
            <p:spPr bwMode="auto">
              <a:xfrm>
                <a:off x="2082" y="2591"/>
                <a:ext cx="1927" cy="282"/>
              </a:xfrm>
              <a:prstGeom prst="rect">
                <a:avLst/>
              </a:prstGeom>
              <a:solidFill>
                <a:srgbClr val="FFFFFF"/>
              </a:solidFill>
              <a:ln w="0">
                <a:solidFill>
                  <a:srgbClr val="FFFFFF"/>
                </a:solidFill>
                <a:miter lim="800000"/>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latin typeface="Constantia" panose="02030602050306030303" pitchFamily="18" charset="0"/>
                </a:endParaRPr>
              </a:p>
            </p:txBody>
          </p:sp>
          <p:sp>
            <p:nvSpPr>
              <p:cNvPr id="55" name="Rectangle 50"/>
              <p:cNvSpPr>
                <a:spLocks noChangeArrowheads="1"/>
              </p:cNvSpPr>
              <p:nvPr/>
            </p:nvSpPr>
            <p:spPr bwMode="auto">
              <a:xfrm>
                <a:off x="2082" y="2591"/>
                <a:ext cx="1927" cy="282"/>
              </a:xfrm>
              <a:prstGeom prst="rect">
                <a:avLst/>
              </a:prstGeom>
              <a:noFill/>
              <a:ln w="19050">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latin typeface="Constantia" panose="02030602050306030303" pitchFamily="18" charset="0"/>
                </a:endParaRPr>
              </a:p>
            </p:txBody>
          </p:sp>
          <p:sp>
            <p:nvSpPr>
              <p:cNvPr id="56" name="Rectangle 51"/>
              <p:cNvSpPr>
                <a:spLocks noChangeArrowheads="1"/>
              </p:cNvSpPr>
              <p:nvPr/>
            </p:nvSpPr>
            <p:spPr bwMode="auto">
              <a:xfrm>
                <a:off x="2770" y="2652"/>
                <a:ext cx="55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400">
                    <a:solidFill>
                      <a:srgbClr val="000000"/>
                    </a:solidFill>
                    <a:latin typeface="Nimbus Roman No9 L"/>
                  </a:rPr>
                  <a:t>Input device</a:t>
                </a:r>
                <a:endParaRPr lang="en-US" altLang="en-US" sz="2400">
                  <a:latin typeface="Constantia" panose="02030602050306030303" pitchFamily="18" charset="0"/>
                </a:endParaRPr>
              </a:p>
            </p:txBody>
          </p:sp>
        </p:grpSp>
        <p:grpSp>
          <p:nvGrpSpPr>
            <p:cNvPr id="44" name="Group 56"/>
            <p:cNvGrpSpPr/>
            <p:nvPr/>
          </p:nvGrpSpPr>
          <p:grpSpPr>
            <a:xfrm>
              <a:off x="793" y="910"/>
              <a:ext cx="4180" cy="465"/>
              <a:chOff x="793" y="749"/>
              <a:chExt cx="4180" cy="465"/>
            </a:xfrm>
          </p:grpSpPr>
          <p:sp>
            <p:nvSpPr>
              <p:cNvPr id="45" name="Line 11"/>
              <p:cNvSpPr>
                <a:spLocks noChangeShapeType="1"/>
              </p:cNvSpPr>
              <p:nvPr/>
            </p:nvSpPr>
            <p:spPr bwMode="auto">
              <a:xfrm flipH="1">
                <a:off x="1161" y="1166"/>
                <a:ext cx="3119" cy="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6" name="Line 12"/>
              <p:cNvSpPr>
                <a:spLocks noChangeShapeType="1"/>
              </p:cNvSpPr>
              <p:nvPr/>
            </p:nvSpPr>
            <p:spPr bwMode="auto">
              <a:xfrm flipH="1">
                <a:off x="1161" y="995"/>
                <a:ext cx="3119" cy="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7" name="Line 13"/>
              <p:cNvSpPr>
                <a:spLocks noChangeShapeType="1"/>
              </p:cNvSpPr>
              <p:nvPr/>
            </p:nvSpPr>
            <p:spPr bwMode="auto">
              <a:xfrm flipH="1">
                <a:off x="1161" y="835"/>
                <a:ext cx="3119" cy="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48" name="Rectangle 23"/>
              <p:cNvSpPr>
                <a:spLocks noChangeArrowheads="1"/>
              </p:cNvSpPr>
              <p:nvPr/>
            </p:nvSpPr>
            <p:spPr bwMode="auto">
              <a:xfrm>
                <a:off x="793" y="908"/>
                <a:ext cx="1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400">
                    <a:solidFill>
                      <a:srgbClr val="000000"/>
                    </a:solidFill>
                    <a:latin typeface="Nimbus Roman No9 L"/>
                  </a:rPr>
                  <a:t>Bus</a:t>
                </a:r>
                <a:endParaRPr lang="en-US" altLang="en-US" sz="2400">
                  <a:latin typeface="Constantia" panose="02030602050306030303" pitchFamily="18" charset="0"/>
                </a:endParaRPr>
              </a:p>
            </p:txBody>
          </p:sp>
          <p:sp>
            <p:nvSpPr>
              <p:cNvPr id="49" name="Rectangle 24"/>
              <p:cNvSpPr>
                <a:spLocks noChangeArrowheads="1"/>
              </p:cNvSpPr>
              <p:nvPr/>
            </p:nvSpPr>
            <p:spPr bwMode="auto">
              <a:xfrm>
                <a:off x="4365" y="749"/>
                <a:ext cx="60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400">
                    <a:solidFill>
                      <a:srgbClr val="000000"/>
                    </a:solidFill>
                    <a:latin typeface="Nimbus Roman No9 L"/>
                  </a:rPr>
                  <a:t>Address lines</a:t>
                </a:r>
                <a:endParaRPr lang="en-US" altLang="en-US" sz="2400">
                  <a:latin typeface="Constantia" panose="02030602050306030303" pitchFamily="18" charset="0"/>
                </a:endParaRPr>
              </a:p>
            </p:txBody>
          </p:sp>
          <p:sp>
            <p:nvSpPr>
              <p:cNvPr id="50" name="Rectangle 25"/>
              <p:cNvSpPr>
                <a:spLocks noChangeArrowheads="1"/>
              </p:cNvSpPr>
              <p:nvPr/>
            </p:nvSpPr>
            <p:spPr bwMode="auto">
              <a:xfrm>
                <a:off x="4365" y="920"/>
                <a:ext cx="45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400">
                    <a:solidFill>
                      <a:srgbClr val="000000"/>
                    </a:solidFill>
                    <a:latin typeface="Nimbus Roman No9 L"/>
                  </a:rPr>
                  <a:t>Data lines</a:t>
                </a:r>
                <a:endParaRPr lang="en-US" altLang="en-US" sz="2400">
                  <a:latin typeface="Constantia" panose="02030602050306030303" pitchFamily="18" charset="0"/>
                </a:endParaRPr>
              </a:p>
            </p:txBody>
          </p:sp>
          <p:sp>
            <p:nvSpPr>
              <p:cNvPr id="51" name="Rectangle 26"/>
              <p:cNvSpPr>
                <a:spLocks noChangeArrowheads="1"/>
              </p:cNvSpPr>
              <p:nvPr/>
            </p:nvSpPr>
            <p:spPr bwMode="auto">
              <a:xfrm>
                <a:off x="4365" y="1080"/>
                <a:ext cx="58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400">
                    <a:solidFill>
                      <a:srgbClr val="000000"/>
                    </a:solidFill>
                    <a:latin typeface="Nimbus Roman No9 L"/>
                  </a:rPr>
                  <a:t>Control lines</a:t>
                </a:r>
                <a:endParaRPr lang="en-US" altLang="en-US" sz="2400">
                  <a:latin typeface="Constantia" panose="02030602050306030303" pitchFamily="18" charset="0"/>
                </a:endParaRPr>
              </a:p>
            </p:txBody>
          </p:sp>
          <p:sp>
            <p:nvSpPr>
              <p:cNvPr id="52" name="Freeform 52"/>
              <p:cNvSpPr/>
              <p:nvPr/>
            </p:nvSpPr>
            <p:spPr bwMode="auto">
              <a:xfrm>
                <a:off x="1026" y="810"/>
                <a:ext cx="74" cy="185"/>
              </a:xfrm>
              <a:custGeom>
                <a:gdLst>
                  <a:gd name="T0" fmla="*/ 11260 w 6"/>
                  <a:gd name="T1" fmla="*/ 0 h 15"/>
                  <a:gd name="T2" fmla="*/ 9435 w 6"/>
                  <a:gd name="T3" fmla="*/ 1825 h 15"/>
                  <a:gd name="T4" fmla="*/ 7449 w 6"/>
                  <a:gd name="T5" fmla="*/ 3799 h 15"/>
                  <a:gd name="T6" fmla="*/ 7449 w 6"/>
                  <a:gd name="T7" fmla="*/ 5624 h 15"/>
                  <a:gd name="T8" fmla="*/ 7449 w 6"/>
                  <a:gd name="T9" fmla="*/ 5624 h 15"/>
                  <a:gd name="T10" fmla="*/ 7449 w 6"/>
                  <a:gd name="T11" fmla="*/ 7449 h 15"/>
                  <a:gd name="T12" fmla="*/ 7449 w 6"/>
                  <a:gd name="T13" fmla="*/ 11260 h 15"/>
                  <a:gd name="T14" fmla="*/ 7449 w 6"/>
                  <a:gd name="T15" fmla="*/ 15059 h 15"/>
                  <a:gd name="T16" fmla="*/ 7449 w 6"/>
                  <a:gd name="T17" fmla="*/ 18710 h 15"/>
                  <a:gd name="T18" fmla="*/ 7449 w 6"/>
                  <a:gd name="T19" fmla="*/ 22508 h 15"/>
                  <a:gd name="T20" fmla="*/ 7449 w 6"/>
                  <a:gd name="T21" fmla="*/ 22508 h 15"/>
                  <a:gd name="T22" fmla="*/ 7449 w 6"/>
                  <a:gd name="T23" fmla="*/ 24334 h 15"/>
                  <a:gd name="T24" fmla="*/ 3799 w 6"/>
                  <a:gd name="T25" fmla="*/ 26319 h 15"/>
                  <a:gd name="T26" fmla="*/ 0 w 6"/>
                  <a:gd name="T27" fmla="*/ 28145 h 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15"/>
                  <a:gd name="T44" fmla="*/ 6 w 6"/>
                  <a:gd name="T45" fmla="*/ 15 h 15"/>
                </a:gd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15">
                    <a:moveTo>
                      <a:pt x="6" y="0"/>
                    </a:moveTo>
                    <a:lnTo>
                      <a:pt x="5" y="1"/>
                    </a:lnTo>
                    <a:lnTo>
                      <a:pt x="4" y="2"/>
                    </a:lnTo>
                    <a:lnTo>
                      <a:pt x="4" y="3"/>
                    </a:lnTo>
                    <a:lnTo>
                      <a:pt x="4" y="4"/>
                    </a:lnTo>
                    <a:lnTo>
                      <a:pt x="4" y="6"/>
                    </a:lnTo>
                    <a:lnTo>
                      <a:pt x="4" y="8"/>
                    </a:lnTo>
                    <a:lnTo>
                      <a:pt x="4" y="10"/>
                    </a:lnTo>
                    <a:lnTo>
                      <a:pt x="4" y="12"/>
                    </a:lnTo>
                    <a:lnTo>
                      <a:pt x="4" y="13"/>
                    </a:lnTo>
                    <a:lnTo>
                      <a:pt x="2" y="14"/>
                    </a:lnTo>
                    <a:lnTo>
                      <a:pt x="0" y="15"/>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53" name="Freeform 53"/>
              <p:cNvSpPr/>
              <p:nvPr/>
            </p:nvSpPr>
            <p:spPr bwMode="auto">
              <a:xfrm>
                <a:off x="1026" y="995"/>
                <a:ext cx="74" cy="184"/>
              </a:xfrm>
              <a:custGeom>
                <a:gdLst>
                  <a:gd name="T0" fmla="*/ 11260 w 6"/>
                  <a:gd name="T1" fmla="*/ 27686 h 15"/>
                  <a:gd name="T2" fmla="*/ 9435 w 6"/>
                  <a:gd name="T3" fmla="*/ 25883 h 15"/>
                  <a:gd name="T4" fmla="*/ 7449 w 6"/>
                  <a:gd name="T5" fmla="*/ 23920 h 15"/>
                  <a:gd name="T6" fmla="*/ 7449 w 6"/>
                  <a:gd name="T7" fmla="*/ 23920 h 15"/>
                  <a:gd name="T8" fmla="*/ 7449 w 6"/>
                  <a:gd name="T9" fmla="*/ 22117 h 15"/>
                  <a:gd name="T10" fmla="*/ 7449 w 6"/>
                  <a:gd name="T11" fmla="*/ 22117 h 15"/>
                  <a:gd name="T12" fmla="*/ 7449 w 6"/>
                  <a:gd name="T13" fmla="*/ 18510 h 15"/>
                  <a:gd name="T14" fmla="*/ 7449 w 6"/>
                  <a:gd name="T15" fmla="*/ 14745 h 15"/>
                  <a:gd name="T16" fmla="*/ 7449 w 6"/>
                  <a:gd name="T17" fmla="*/ 11138 h 15"/>
                  <a:gd name="T18" fmla="*/ 7449 w 6"/>
                  <a:gd name="T19" fmla="*/ 7372 h 15"/>
                  <a:gd name="T20" fmla="*/ 7449 w 6"/>
                  <a:gd name="T21" fmla="*/ 5569 h 15"/>
                  <a:gd name="T22" fmla="*/ 7449 w 6"/>
                  <a:gd name="T23" fmla="*/ 3766 h 15"/>
                  <a:gd name="T24" fmla="*/ 7449 w 6"/>
                  <a:gd name="T25" fmla="*/ 3766 h 15"/>
                  <a:gd name="T26" fmla="*/ 3799 w 6"/>
                  <a:gd name="T27" fmla="*/ 1803 h 15"/>
                  <a:gd name="T28" fmla="*/ 0 w 6"/>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
                  <a:gd name="T46" fmla="*/ 0 h 15"/>
                  <a:gd name="T47" fmla="*/ 6 w 6"/>
                  <a:gd name="T48" fmla="*/ 15 h 15"/>
                </a:gd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 h="15">
                    <a:moveTo>
                      <a:pt x="6" y="15"/>
                    </a:moveTo>
                    <a:lnTo>
                      <a:pt x="5" y="14"/>
                    </a:lnTo>
                    <a:lnTo>
                      <a:pt x="4" y="13"/>
                    </a:lnTo>
                    <a:lnTo>
                      <a:pt x="4" y="12"/>
                    </a:lnTo>
                    <a:lnTo>
                      <a:pt x="4" y="10"/>
                    </a:lnTo>
                    <a:lnTo>
                      <a:pt x="4" y="8"/>
                    </a:lnTo>
                    <a:lnTo>
                      <a:pt x="4" y="6"/>
                    </a:lnTo>
                    <a:lnTo>
                      <a:pt x="4" y="4"/>
                    </a:lnTo>
                    <a:lnTo>
                      <a:pt x="4" y="3"/>
                    </a:lnTo>
                    <a:lnTo>
                      <a:pt x="4" y="2"/>
                    </a:lnTo>
                    <a:lnTo>
                      <a:pt x="2" y="1"/>
                    </a:lnTo>
                    <a:lnTo>
                      <a:pt x="0" y="0"/>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grpSp>
      </p:grpSp>
    </p:spTree>
    <p:extLst>
      <p:ext uri="{BB962C8B-B14F-4D97-AF65-F5344CB8AC3E}">
        <p14:creationId val="3003110375"/>
      </p:ext>
    </p:extLst>
  </p:cSld>
  <p:clrMapOvr>
    <a:masterClrMapping/>
  </p:clrMapOvr>
  <p:transition/>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IN" smtClean="0"/>
              <a:t>Registers in keyboard and display Interfaces </a:t>
            </a:r>
            <a:endParaRPr lang="en-IN"/>
          </a:p>
        </p:txBody>
      </p:sp>
      <p:pic>
        <p:nvPicPr>
          <p:cNvPr id="4" name="Content Placeholder 4"/>
          <p:cNvPicPr>
            <a:picLocks noGrp="1" noChangeAspect="1"/>
          </p:cNvPicPr>
          <p:nvPr>
            <p:ph idx="1"/>
          </p:nvPr>
        </p:nvPicPr>
        <p:blipFill>
          <a:blip r:embed="rId2"/>
          <a:stretch>
            <a:fillRect/>
          </a:stretch>
        </p:blipFill>
        <p:spPr>
          <a:xfrm>
            <a:off x="1869141" y="1839072"/>
            <a:ext cx="7501871" cy="4351338"/>
          </a:xfrm>
          <a:prstGeom prst="rect">
            <a:avLst/>
          </a:prstGeom>
        </p:spPr>
      </p:pic>
    </p:spTree>
    <p:extLst>
      <p:ext uri="{BB962C8B-B14F-4D97-AF65-F5344CB8AC3E}">
        <p14:creationId val="2537368651"/>
      </p:ext>
    </p:extLst>
  </p:cSld>
  <p:clrMapOvr>
    <a:masterClrMapping/>
  </p:clrMapOvr>
  <p:transition/>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normAutofit fontScale="90000"/>
          </a:bodyPr>
          <a:lstStyle/>
          <a:p>
            <a:r>
              <a:rPr lang="en-IN" smtClean="0"/>
              <a:t>Program to read a line from Keyboard and stores in memory buffer and echoes on display</a:t>
            </a:r>
            <a:endParaRPr lang="en-IN"/>
          </a:p>
        </p:txBody>
      </p:sp>
      <p:sp>
        <p:nvSpPr>
          <p:cNvPr id="3" name="Content Placeholder 2"/>
          <p:cNvSpPr>
            <a:spLocks noGrp="1"/>
          </p:cNvSpPr>
          <p:nvPr>
            <p:ph idx="1"/>
          </p:nvPr>
        </p:nvSpPr>
        <p:spPr/>
        <p:txBody>
          <a:bodyPr/>
          <a:lstStyle/>
          <a:p>
            <a:r>
              <a:rPr lang="en-IN" smtClean="0"/>
              <a:t>Figure 4.4</a:t>
            </a:r>
            <a:endParaRPr lang="en-IN"/>
          </a:p>
        </p:txBody>
      </p:sp>
    </p:spTree>
    <p:extLst>
      <p:ext uri="{BB962C8B-B14F-4D97-AF65-F5344CB8AC3E}">
        <p14:creationId val="2991146362"/>
      </p:ext>
    </p:extLst>
  </p:cSld>
  <p:clrMapOvr>
    <a:masterClrMapping/>
  </p:clrMapOvr>
  <p:transition/>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IN" smtClean="0"/>
              <a:t>Program controlled IO</a:t>
            </a:r>
            <a:endParaRPr lang="en-IN"/>
          </a:p>
        </p:txBody>
      </p:sp>
      <p:sp>
        <p:nvSpPr>
          <p:cNvPr id="3" name="Content Placeholder 2"/>
          <p:cNvSpPr>
            <a:spLocks noGrp="1"/>
          </p:cNvSpPr>
          <p:nvPr>
            <p:ph idx="1"/>
          </p:nvPr>
        </p:nvSpPr>
        <p:spPr/>
        <p:txBody>
          <a:bodyPr/>
          <a:lstStyle/>
          <a:p>
            <a:r>
              <a:rPr lang="en-IN" smtClean="0"/>
              <a:t>Program in fig 4.4</a:t>
            </a:r>
            <a:endParaRPr lang="en-IN"/>
          </a:p>
          <a:p>
            <a:r>
              <a:rPr lang="en-IN" smtClean="0"/>
              <a:t>Processor repeatedly checks status flag to achieve synchronization b/w processor and IO device.</a:t>
            </a:r>
          </a:p>
          <a:p>
            <a:pPr marL="228600" lvl="1">
              <a:spcBef>
                <a:spcPts val="1000"/>
              </a:spcBef>
            </a:pPr>
            <a:r>
              <a:rPr lang="en-US" sz="2800"/>
              <a:t>Processor polls the I/O device</a:t>
            </a:r>
            <a:r>
              <a:rPr lang="en-US" sz="2800" smtClean="0"/>
              <a:t>.</a:t>
            </a:r>
          </a:p>
          <a:p>
            <a:pPr marL="228600" lvl="1">
              <a:spcBef>
                <a:spcPts val="1000"/>
              </a:spcBef>
            </a:pPr>
            <a:r>
              <a:rPr lang="en-US" sz="2800">
                <a:solidFill>
                  <a:schemeClr val="accent2"/>
                </a:solidFill>
              </a:rPr>
              <a:t>Two other mechanisms used for synchronizing data transfers between the processor and memory:</a:t>
            </a:r>
            <a:endParaRPr lang="en-US" sz="2800"/>
          </a:p>
          <a:p>
            <a:pPr marL="0" lvl="1" indent="0">
              <a:spcBef>
                <a:spcPts val="1000"/>
              </a:spcBef>
              <a:buNone/>
            </a:pPr>
            <a:r>
              <a:rPr lang="en-US" sz="2800" smtClean="0">
                <a:sym typeface="Wingdings" pitchFamily="2" charset="2"/>
              </a:rPr>
              <a:t>Interrupts</a:t>
            </a:r>
          </a:p>
          <a:p>
            <a:pPr marL="0" lvl="1" indent="0">
              <a:spcBef>
                <a:spcPts val="1000"/>
              </a:spcBef>
              <a:buNone/>
            </a:pPr>
            <a:r>
              <a:rPr lang="en-US" sz="2800" smtClean="0">
                <a:sym typeface="Wingdings" pitchFamily="2" charset="2"/>
              </a:rPr>
              <a:t>DMA</a:t>
            </a:r>
            <a:endParaRPr lang="en-US" sz="2800"/>
          </a:p>
          <a:p>
            <a:endParaRPr lang="en-IN"/>
          </a:p>
        </p:txBody>
      </p:sp>
    </p:spTree>
    <p:extLst>
      <p:ext uri="{BB962C8B-B14F-4D97-AF65-F5344CB8AC3E}">
        <p14:creationId val="766425116"/>
      </p:ext>
    </p:extLst>
  </p:cSld>
  <p:clrMapOvr>
    <a:masterClrMapping/>
  </p:clrMapOvr>
  <p:transition/>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125506" y="96185"/>
            <a:ext cx="10515600" cy="737534"/>
          </a:xfrm>
        </p:spPr>
        <p:txBody>
          <a:bodyPr/>
          <a:lstStyle/>
          <a:p>
            <a:r>
              <a:rPr lang="en-IN" smtClean="0"/>
              <a:t>INTERRUPTS</a:t>
            </a:r>
            <a:endParaRPr lang="en-IN"/>
          </a:p>
        </p:txBody>
      </p:sp>
      <p:sp>
        <p:nvSpPr>
          <p:cNvPr id="3" name="Content Placeholder 2"/>
          <p:cNvSpPr>
            <a:spLocks noGrp="1"/>
          </p:cNvSpPr>
          <p:nvPr>
            <p:ph idx="1"/>
          </p:nvPr>
        </p:nvSpPr>
        <p:spPr>
          <a:xfrm>
            <a:off x="152972" y="1020184"/>
            <a:ext cx="6049294" cy="5837815"/>
          </a:xfrm>
        </p:spPr>
        <p:txBody>
          <a:bodyPr>
            <a:normAutofit/>
          </a:bodyPr>
          <a:lstStyle/>
          <a:p>
            <a:r>
              <a:rPr lang="en-IN" smtClean="0">
                <a:solidFill>
                  <a:srgbClr val="FF0000"/>
                </a:solidFill>
              </a:rPr>
              <a:t>Drawback of programmed IO</a:t>
            </a:r>
          </a:p>
          <a:p>
            <a:pPr marL="0" indent="0">
              <a:buNone/>
            </a:pPr>
            <a:r>
              <a:rPr lang="en-IN" smtClean="0">
                <a:sym typeface="Wingdings" pitchFamily="2" charset="2"/>
              </a:rPr>
              <a:t>processor time is wasted in waiting for IO device without doing useful processing.</a:t>
            </a:r>
          </a:p>
          <a:p>
            <a:pPr marL="0" indent="0">
              <a:buNone/>
            </a:pPr>
            <a:r>
              <a:rPr lang="en-IN" smtClean="0">
                <a:sym typeface="Wingdings" pitchFamily="2" charset="2"/>
              </a:rPr>
              <a:t>Waiting period can be avoided by allowing IO devices to notify the processor when they are ready</a:t>
            </a:r>
          </a:p>
          <a:p>
            <a:pPr marL="0" indent="0">
              <a:buNone/>
            </a:pPr>
            <a:r>
              <a:rPr lang="en-IN" smtClean="0">
                <a:sym typeface="Wingdings" pitchFamily="2" charset="2"/>
              </a:rPr>
              <a:t>Done through Hardware Interrupts</a:t>
            </a:r>
          </a:p>
          <a:p>
            <a:pPr marL="0" indent="0">
              <a:buNone/>
            </a:pPr>
            <a:r>
              <a:rPr lang="en-IN" smtClean="0">
                <a:sym typeface="Wingdings" pitchFamily="2" charset="2"/>
              </a:rPr>
              <a:t>Interrupt Service Routine(PRINT function)</a:t>
            </a:r>
          </a:p>
          <a:p>
            <a:pPr marL="0" indent="0">
              <a:buNone/>
            </a:pPr>
            <a:r>
              <a:rPr lang="en-IN" smtClean="0">
                <a:sym typeface="Wingdings" pitchFamily="2" charset="2"/>
              </a:rPr>
              <a:t></a:t>
            </a:r>
            <a:r>
              <a:rPr lang="en-IN" smtClean="0">
                <a:solidFill>
                  <a:srgbClr val="FF0000"/>
                </a:solidFill>
                <a:sym typeface="Wingdings" pitchFamily="2" charset="2"/>
              </a:rPr>
              <a:t>Interrupt latency(Time </a:t>
            </a:r>
            <a:r>
              <a:rPr lang="en-IN" smtClean="0">
                <a:sym typeface="Wingdings" pitchFamily="2" charset="2"/>
              </a:rPr>
              <a:t>b/w receipt of interrupt req and start of execution of interrupt service routine.</a:t>
            </a:r>
            <a:endParaRPr lang="en-IN"/>
          </a:p>
        </p:txBody>
      </p:sp>
      <p:grpSp>
        <p:nvGrpSpPr>
          <p:cNvPr id="4" name="Group 56"/>
          <p:cNvGrpSpPr/>
          <p:nvPr/>
        </p:nvGrpSpPr>
        <p:grpSpPr>
          <a:xfrm>
            <a:off x="5822577" y="4303055"/>
            <a:ext cx="5661212" cy="2339788"/>
            <a:chOff x="950" y="1257"/>
            <a:chExt cx="3545" cy="1455"/>
          </a:xfrm>
        </p:grpSpPr>
        <p:sp>
          <p:nvSpPr>
            <p:cNvPr id="5" name="Rectangle 4"/>
            <p:cNvSpPr>
              <a:spLocks noChangeArrowheads="1"/>
            </p:cNvSpPr>
            <p:nvPr/>
          </p:nvSpPr>
          <p:spPr bwMode="auto">
            <a:xfrm>
              <a:off x="1038" y="2045"/>
              <a:ext cx="16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200">
                  <a:solidFill>
                    <a:srgbClr val="000000"/>
                  </a:solidFill>
                  <a:latin typeface="Nimbus Roman No9 L"/>
                </a:rPr>
                <a:t>here</a:t>
              </a:r>
              <a:endParaRPr lang="en-US" altLang="en-US" sz="2400">
                <a:latin typeface="Constantia" panose="02030602050306030303" pitchFamily="18" charset="0"/>
              </a:endParaRPr>
            </a:p>
          </p:txBody>
        </p:sp>
        <p:sp>
          <p:nvSpPr>
            <p:cNvPr id="6" name="Rectangle 5"/>
            <p:cNvSpPr>
              <a:spLocks noChangeArrowheads="1"/>
            </p:cNvSpPr>
            <p:nvPr/>
          </p:nvSpPr>
          <p:spPr bwMode="auto">
            <a:xfrm>
              <a:off x="950" y="1848"/>
              <a:ext cx="33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200">
                  <a:solidFill>
                    <a:srgbClr val="000000"/>
                  </a:solidFill>
                  <a:latin typeface="Nimbus Roman No9 L"/>
                </a:rPr>
                <a:t>Interrupt</a:t>
              </a:r>
              <a:endParaRPr lang="en-US" altLang="en-US" sz="2400">
                <a:latin typeface="Constantia" panose="02030602050306030303" pitchFamily="18" charset="0"/>
              </a:endParaRPr>
            </a:p>
          </p:txBody>
        </p:sp>
        <p:sp>
          <p:nvSpPr>
            <p:cNvPr id="7" name="Rectangle 6"/>
            <p:cNvSpPr>
              <a:spLocks noChangeArrowheads="1"/>
            </p:cNvSpPr>
            <p:nvPr/>
          </p:nvSpPr>
          <p:spPr bwMode="auto">
            <a:xfrm>
              <a:off x="994" y="1947"/>
              <a:ext cx="25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200">
                  <a:solidFill>
                    <a:srgbClr val="000000"/>
                  </a:solidFill>
                  <a:latin typeface="Nimbus Roman No9 L"/>
                </a:rPr>
                <a:t>occurs</a:t>
              </a:r>
              <a:endParaRPr lang="en-US" altLang="en-US" sz="2400">
                <a:latin typeface="Constantia" panose="02030602050306030303" pitchFamily="18" charset="0"/>
              </a:endParaRPr>
            </a:p>
          </p:txBody>
        </p:sp>
        <p:sp>
          <p:nvSpPr>
            <p:cNvPr id="8" name="Freeform 7"/>
            <p:cNvSpPr/>
            <p:nvPr/>
          </p:nvSpPr>
          <p:spPr bwMode="auto">
            <a:xfrm>
              <a:off x="1453" y="2001"/>
              <a:ext cx="66" cy="33"/>
            </a:xfrm>
            <a:custGeom>
              <a:gdLst>
                <a:gd name="T0" fmla="*/ 0 w 6"/>
                <a:gd name="T1" fmla="*/ 3993 h 3"/>
                <a:gd name="T2" fmla="*/ 7986 w 6"/>
                <a:gd name="T3" fmla="*/ 2662 h 3"/>
                <a:gd name="T4" fmla="*/ 0 w 6"/>
                <a:gd name="T5" fmla="*/ 0 h 3"/>
                <a:gd name="T6" fmla="*/ 0 w 6"/>
                <a:gd name="T7" fmla="*/ 2662 h 3"/>
                <a:gd name="T8" fmla="*/ 0 w 6"/>
                <a:gd name="T9" fmla="*/ 3993 h 3"/>
                <a:gd name="T10" fmla="*/ 0 60000 65536"/>
                <a:gd name="T11" fmla="*/ 0 60000 65536"/>
                <a:gd name="T12" fmla="*/ 0 60000 65536"/>
                <a:gd name="T13" fmla="*/ 0 60000 65536"/>
                <a:gd name="T14" fmla="*/ 0 60000 65536"/>
                <a:gd name="T15" fmla="*/ 0 w 6"/>
                <a:gd name="T16" fmla="*/ 0 h 3"/>
                <a:gd name="T17" fmla="*/ 6 w 6"/>
                <a:gd name="T18" fmla="*/ 3 h 3"/>
              </a:gd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7463">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9" name="Freeform 8"/>
            <p:cNvSpPr/>
            <p:nvPr/>
          </p:nvSpPr>
          <p:spPr bwMode="auto">
            <a:xfrm>
              <a:off x="1453" y="2001"/>
              <a:ext cx="66" cy="33"/>
            </a:xfrm>
            <a:custGeom>
              <a:gdLst>
                <a:gd name="T0" fmla="*/ 0 w 66"/>
                <a:gd name="T1" fmla="*/ 33 h 33"/>
                <a:gd name="T2" fmla="*/ 66 w 66"/>
                <a:gd name="T3" fmla="*/ 22 h 33"/>
                <a:gd name="T4" fmla="*/ 0 w 66"/>
                <a:gd name="T5" fmla="*/ 0 h 33"/>
                <a:gd name="T6" fmla="*/ 0 w 66"/>
                <a:gd name="T7" fmla="*/ 22 h 33"/>
                <a:gd name="T8" fmla="*/ 0 w 66"/>
                <a:gd name="T9" fmla="*/ 33 h 33"/>
                <a:gd name="T10" fmla="*/ 0 60000 65536"/>
                <a:gd name="T11" fmla="*/ 0 60000 65536"/>
                <a:gd name="T12" fmla="*/ 0 60000 65536"/>
                <a:gd name="T13" fmla="*/ 0 60000 65536"/>
                <a:gd name="T14" fmla="*/ 0 60000 65536"/>
                <a:gd name="T15" fmla="*/ 0 w 66"/>
                <a:gd name="T16" fmla="*/ 0 h 33"/>
                <a:gd name="T17" fmla="*/ 66 w 66"/>
                <a:gd name="T18" fmla="*/ 33 h 33"/>
              </a:gdLst>
              <a:cxnLst>
                <a:cxn ang="T10">
                  <a:pos x="T0" y="T1"/>
                </a:cxn>
                <a:cxn ang="T11">
                  <a:pos x="T2" y="T3"/>
                </a:cxn>
                <a:cxn ang="T12">
                  <a:pos x="T4" y="T5"/>
                </a:cxn>
                <a:cxn ang="T13">
                  <a:pos x="T6" y="T7"/>
                </a:cxn>
                <a:cxn ang="T14">
                  <a:pos x="T8" y="T9"/>
                </a:cxn>
              </a:cxnLst>
              <a:rect l="T15" t="T16" r="T17" b="T18"/>
              <a:pathLst>
                <a:path w="66" h="33">
                  <a:moveTo>
                    <a:pt x="0" y="33"/>
                  </a:moveTo>
                  <a:lnTo>
                    <a:pt x="66" y="22"/>
                  </a:lnTo>
                  <a:lnTo>
                    <a:pt x="0" y="0"/>
                  </a:lnTo>
                  <a:lnTo>
                    <a:pt x="0" y="22"/>
                  </a:lnTo>
                  <a:lnTo>
                    <a:pt x="0" y="33"/>
                  </a:lnTo>
                  <a:close/>
                </a:path>
              </a:pathLst>
            </a:custGeom>
            <a:solidFill>
              <a:srgbClr val="000000"/>
            </a:solidFill>
            <a:ln w="0">
              <a:solidFill>
                <a:srgbClr val="0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10" name="Line 9"/>
            <p:cNvSpPr>
              <a:spLocks noChangeShapeType="1"/>
            </p:cNvSpPr>
            <p:nvPr/>
          </p:nvSpPr>
          <p:spPr bwMode="auto">
            <a:xfrm flipH="1">
              <a:off x="1344" y="2023"/>
              <a:ext cx="109" cy="1"/>
            </a:xfrm>
            <a:prstGeom prst="line">
              <a:avLst/>
            </a:prstGeom>
            <a:noFill/>
            <a:ln w="17463">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 name="Rectangle 10"/>
            <p:cNvSpPr>
              <a:spLocks noChangeArrowheads="1"/>
            </p:cNvSpPr>
            <p:nvPr/>
          </p:nvSpPr>
          <p:spPr bwMode="auto">
            <a:xfrm>
              <a:off x="1606" y="2516"/>
              <a:ext cx="8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200">
                  <a:solidFill>
                    <a:srgbClr val="000000"/>
                  </a:solidFill>
                  <a:latin typeface="Nimbus Roman No9 L"/>
                </a:rPr>
                <a:t>M</a:t>
              </a:r>
              <a:endParaRPr lang="en-US" altLang="en-US" sz="2400">
                <a:latin typeface="Constantia" panose="02030602050306030303" pitchFamily="18" charset="0"/>
              </a:endParaRPr>
            </a:p>
          </p:txBody>
        </p:sp>
        <p:sp>
          <p:nvSpPr>
            <p:cNvPr id="12" name="Rectangle 11"/>
            <p:cNvSpPr>
              <a:spLocks noChangeArrowheads="1"/>
            </p:cNvSpPr>
            <p:nvPr/>
          </p:nvSpPr>
          <p:spPr bwMode="auto">
            <a:xfrm>
              <a:off x="1661" y="1947"/>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200" i="1">
                  <a:solidFill>
                    <a:srgbClr val="000000"/>
                  </a:solidFill>
                  <a:latin typeface="Nimbus Roman No9 L"/>
                </a:rPr>
                <a:t>i</a:t>
              </a:r>
              <a:endParaRPr lang="en-US" altLang="en-US" sz="2400">
                <a:latin typeface="Constantia" panose="02030602050306030303" pitchFamily="18" charset="0"/>
              </a:endParaRPr>
            </a:p>
          </p:txBody>
        </p:sp>
        <p:sp>
          <p:nvSpPr>
            <p:cNvPr id="13" name="Rectangle 12"/>
            <p:cNvSpPr>
              <a:spLocks noChangeArrowheads="1"/>
            </p:cNvSpPr>
            <p:nvPr/>
          </p:nvSpPr>
          <p:spPr bwMode="auto">
            <a:xfrm>
              <a:off x="1639" y="1575"/>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200">
                  <a:solidFill>
                    <a:srgbClr val="000000"/>
                  </a:solidFill>
                  <a:latin typeface="Nimbus Roman No9 L"/>
                </a:rPr>
                <a:t>2</a:t>
              </a:r>
              <a:endParaRPr lang="en-US" altLang="en-US" sz="2400">
                <a:latin typeface="Constantia" panose="02030602050306030303" pitchFamily="18" charset="0"/>
              </a:endParaRPr>
            </a:p>
          </p:txBody>
        </p:sp>
        <p:sp>
          <p:nvSpPr>
            <p:cNvPr id="14" name="Rectangle 13"/>
            <p:cNvSpPr>
              <a:spLocks noChangeArrowheads="1"/>
            </p:cNvSpPr>
            <p:nvPr/>
          </p:nvSpPr>
          <p:spPr bwMode="auto">
            <a:xfrm>
              <a:off x="1650" y="1389"/>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200">
                  <a:solidFill>
                    <a:srgbClr val="000000"/>
                  </a:solidFill>
                  <a:latin typeface="Nimbus Roman No9 L"/>
                </a:rPr>
                <a:t>1</a:t>
              </a:r>
              <a:endParaRPr lang="en-US" altLang="en-US" sz="2400">
                <a:latin typeface="Constantia" panose="02030602050306030303" pitchFamily="18" charset="0"/>
              </a:endParaRPr>
            </a:p>
          </p:txBody>
        </p:sp>
        <p:sp>
          <p:nvSpPr>
            <p:cNvPr id="15" name="Line 15"/>
            <p:cNvSpPr>
              <a:spLocks noChangeShapeType="1"/>
            </p:cNvSpPr>
            <p:nvPr/>
          </p:nvSpPr>
          <p:spPr bwMode="auto">
            <a:xfrm flipH="1">
              <a:off x="3620" y="1826"/>
              <a:ext cx="875" cy="1"/>
            </a:xfrm>
            <a:prstGeom prst="line">
              <a:avLst/>
            </a:prstGeom>
            <a:noFill/>
            <a:ln w="17463">
              <a:solidFill>
                <a:srgbClr val="C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6" name="Line 19"/>
            <p:cNvSpPr>
              <a:spLocks noChangeShapeType="1"/>
            </p:cNvSpPr>
            <p:nvPr/>
          </p:nvSpPr>
          <p:spPr bwMode="auto">
            <a:xfrm flipH="1">
              <a:off x="1979" y="1640"/>
              <a:ext cx="886" cy="1"/>
            </a:xfrm>
            <a:prstGeom prst="line">
              <a:avLst/>
            </a:prstGeom>
            <a:noFill/>
            <a:ln w="17463">
              <a:solidFill>
                <a:srgbClr val="C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7" name="Line 20"/>
            <p:cNvSpPr>
              <a:spLocks noChangeShapeType="1"/>
            </p:cNvSpPr>
            <p:nvPr/>
          </p:nvSpPr>
          <p:spPr bwMode="auto">
            <a:xfrm flipH="1">
              <a:off x="1979" y="2023"/>
              <a:ext cx="886" cy="1"/>
            </a:xfrm>
            <a:prstGeom prst="line">
              <a:avLst/>
            </a:prstGeom>
            <a:noFill/>
            <a:ln w="17463">
              <a:solidFill>
                <a:srgbClr val="C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 name="Line 21"/>
            <p:cNvSpPr>
              <a:spLocks noChangeShapeType="1"/>
            </p:cNvSpPr>
            <p:nvPr/>
          </p:nvSpPr>
          <p:spPr bwMode="auto">
            <a:xfrm flipH="1">
              <a:off x="1979" y="2209"/>
              <a:ext cx="886" cy="1"/>
            </a:xfrm>
            <a:prstGeom prst="line">
              <a:avLst/>
            </a:prstGeom>
            <a:noFill/>
            <a:ln w="17463">
              <a:solidFill>
                <a:srgbClr val="C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9" name="Freeform 22"/>
            <p:cNvSpPr/>
            <p:nvPr/>
          </p:nvSpPr>
          <p:spPr bwMode="auto">
            <a:xfrm>
              <a:off x="2416" y="1399"/>
              <a:ext cx="11" cy="33"/>
            </a:xfrm>
            <a:custGeom>
              <a:gdLst>
                <a:gd name="T0" fmla="*/ 0 w 1"/>
                <a:gd name="T1" fmla="*/ 0 h 3"/>
                <a:gd name="T2" fmla="*/ 0 w 1"/>
                <a:gd name="T3" fmla="*/ 3993 h 3"/>
                <a:gd name="T4" fmla="*/ 1331 w 1"/>
                <a:gd name="T5" fmla="*/ 0 h 3"/>
                <a:gd name="T6" fmla="*/ 0 w 1"/>
                <a:gd name="T7" fmla="*/ 0 h 3"/>
                <a:gd name="T8" fmla="*/ 0 60000 65536"/>
                <a:gd name="T9" fmla="*/ 0 60000 65536"/>
                <a:gd name="T10" fmla="*/ 0 60000 65536"/>
                <a:gd name="T11" fmla="*/ 0 60000 65536"/>
                <a:gd name="T12" fmla="*/ 0 w 1"/>
                <a:gd name="T13" fmla="*/ 0 h 3"/>
                <a:gd name="T14" fmla="*/ 1 w 1"/>
                <a:gd name="T15" fmla="*/ 3 h 3"/>
              </a:gdLst>
              <a:cxnLst>
                <a:cxn ang="T8">
                  <a:pos x="T0" y="T1"/>
                </a:cxn>
                <a:cxn ang="T9">
                  <a:pos x="T2" y="T3"/>
                </a:cxn>
                <a:cxn ang="T10">
                  <a:pos x="T4" y="T5"/>
                </a:cxn>
                <a:cxn ang="T11">
                  <a:pos x="T6" y="T7"/>
                </a:cxn>
              </a:cxnLst>
              <a:rect l="T12" t="T13" r="T14" b="T15"/>
              <a:pathLst>
                <a:path w="1" h="3">
                  <a:moveTo>
                    <a:pt x="0" y="0"/>
                  </a:moveTo>
                  <a:lnTo>
                    <a:pt x="0" y="3"/>
                  </a:lnTo>
                  <a:lnTo>
                    <a:pt x="1" y="0"/>
                  </a:lnTo>
                  <a:lnTo>
                    <a:pt x="0" y="0"/>
                  </a:lnTo>
                </a:path>
              </a:pathLst>
            </a:custGeom>
            <a:noFill/>
            <a:ln w="17463">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20" name="Freeform 23"/>
            <p:cNvSpPr/>
            <p:nvPr/>
          </p:nvSpPr>
          <p:spPr bwMode="auto">
            <a:xfrm>
              <a:off x="2416" y="1399"/>
              <a:ext cx="11" cy="33"/>
            </a:xfrm>
            <a:custGeom>
              <a:gdLst>
                <a:gd name="T0" fmla="*/ 0 w 11"/>
                <a:gd name="T1" fmla="*/ 0 h 33"/>
                <a:gd name="T2" fmla="*/ 0 w 11"/>
                <a:gd name="T3" fmla="*/ 33 h 33"/>
                <a:gd name="T4" fmla="*/ 11 w 11"/>
                <a:gd name="T5" fmla="*/ 0 h 33"/>
                <a:gd name="T6" fmla="*/ 0 w 11"/>
                <a:gd name="T7" fmla="*/ 0 h 33"/>
                <a:gd name="T8" fmla="*/ 0 w 11"/>
                <a:gd name="T9" fmla="*/ 0 h 33"/>
                <a:gd name="T10" fmla="*/ 0 60000 65536"/>
                <a:gd name="T11" fmla="*/ 0 60000 65536"/>
                <a:gd name="T12" fmla="*/ 0 60000 65536"/>
                <a:gd name="T13" fmla="*/ 0 60000 65536"/>
                <a:gd name="T14" fmla="*/ 0 60000 65536"/>
                <a:gd name="T15" fmla="*/ 0 w 11"/>
                <a:gd name="T16" fmla="*/ 0 h 33"/>
                <a:gd name="T17" fmla="*/ 11 w 11"/>
                <a:gd name="T18" fmla="*/ 33 h 33"/>
              </a:gdLst>
              <a:cxnLst>
                <a:cxn ang="T10">
                  <a:pos x="T0" y="T1"/>
                </a:cxn>
                <a:cxn ang="T11">
                  <a:pos x="T2" y="T3"/>
                </a:cxn>
                <a:cxn ang="T12">
                  <a:pos x="T4" y="T5"/>
                </a:cxn>
                <a:cxn ang="T13">
                  <a:pos x="T6" y="T7"/>
                </a:cxn>
                <a:cxn ang="T14">
                  <a:pos x="T8" y="T9"/>
                </a:cxn>
              </a:cxnLst>
              <a:rect l="T15" t="T16" r="T17" b="T18"/>
              <a:pathLst>
                <a:path w="11" h="33">
                  <a:moveTo>
                    <a:pt x="0" y="0"/>
                  </a:moveTo>
                  <a:lnTo>
                    <a:pt x="0" y="33"/>
                  </a:lnTo>
                  <a:lnTo>
                    <a:pt x="11" y="0"/>
                  </a:lnTo>
                  <a:lnTo>
                    <a:pt x="0" y="0"/>
                  </a:lnTo>
                  <a:close/>
                </a:path>
              </a:pathLst>
            </a:custGeom>
            <a:solidFill>
              <a:srgbClr val="000000"/>
            </a:solidFill>
            <a:ln w="0">
              <a:solidFill>
                <a:srgbClr val="0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21" name="Freeform 24"/>
            <p:cNvSpPr/>
            <p:nvPr/>
          </p:nvSpPr>
          <p:spPr bwMode="auto">
            <a:xfrm>
              <a:off x="1847" y="1257"/>
              <a:ext cx="569" cy="1455"/>
            </a:xfrm>
            <a:custGeom>
              <a:gdLst>
                <a:gd name="T0" fmla="*/ 68127 w 52"/>
                <a:gd name="T1" fmla="*/ 16990 h 133"/>
                <a:gd name="T2" fmla="*/ 68127 w 52"/>
                <a:gd name="T3" fmla="*/ 15677 h 133"/>
                <a:gd name="T4" fmla="*/ 68127 w 52"/>
                <a:gd name="T5" fmla="*/ 0 h 133"/>
                <a:gd name="T6" fmla="*/ 53760 w 52"/>
                <a:gd name="T7" fmla="*/ 0 h 133"/>
                <a:gd name="T8" fmla="*/ 15680 w 52"/>
                <a:gd name="T9" fmla="*/ 0 h 133"/>
                <a:gd name="T10" fmla="*/ 0 w 52"/>
                <a:gd name="T11" fmla="*/ 0 h 133"/>
                <a:gd name="T12" fmla="*/ 0 w 52"/>
                <a:gd name="T13" fmla="*/ 15677 h 133"/>
                <a:gd name="T14" fmla="*/ 0 w 52"/>
                <a:gd name="T15" fmla="*/ 158453 h 133"/>
                <a:gd name="T16" fmla="*/ 0 w 52"/>
                <a:gd name="T17" fmla="*/ 174130 h 133"/>
                <a:gd name="T18" fmla="*/ 15680 w 52"/>
                <a:gd name="T19" fmla="*/ 174130 h 133"/>
                <a:gd name="T20" fmla="*/ 53760 w 52"/>
                <a:gd name="T21" fmla="*/ 174130 h 133"/>
                <a:gd name="T22" fmla="*/ 68127 w 52"/>
                <a:gd name="T23" fmla="*/ 174130 h 133"/>
                <a:gd name="T24" fmla="*/ 68127 w 52"/>
                <a:gd name="T25" fmla="*/ 158453 h 1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
                <a:gd name="T40" fmla="*/ 0 h 133"/>
                <a:gd name="T41" fmla="*/ 52 w 52"/>
                <a:gd name="T42" fmla="*/ 133 h 133"/>
              </a:gd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 h="133">
                  <a:moveTo>
                    <a:pt x="52" y="13"/>
                  </a:moveTo>
                  <a:lnTo>
                    <a:pt x="52" y="12"/>
                  </a:lnTo>
                  <a:lnTo>
                    <a:pt x="52" y="0"/>
                  </a:lnTo>
                  <a:lnTo>
                    <a:pt x="41" y="0"/>
                  </a:lnTo>
                  <a:lnTo>
                    <a:pt x="12" y="0"/>
                  </a:lnTo>
                  <a:lnTo>
                    <a:pt x="0" y="0"/>
                  </a:lnTo>
                  <a:lnTo>
                    <a:pt x="0" y="12"/>
                  </a:lnTo>
                  <a:lnTo>
                    <a:pt x="0" y="121"/>
                  </a:lnTo>
                  <a:lnTo>
                    <a:pt x="0" y="133"/>
                  </a:lnTo>
                  <a:lnTo>
                    <a:pt x="12" y="133"/>
                  </a:lnTo>
                  <a:lnTo>
                    <a:pt x="41" y="133"/>
                  </a:lnTo>
                  <a:lnTo>
                    <a:pt x="52" y="133"/>
                  </a:lnTo>
                  <a:lnTo>
                    <a:pt x="52" y="121"/>
                  </a:lnTo>
                </a:path>
              </a:pathLst>
            </a:custGeom>
            <a:noFill/>
            <a:ln w="17463">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22" name="Freeform 25"/>
            <p:cNvSpPr/>
            <p:nvPr/>
          </p:nvSpPr>
          <p:spPr bwMode="auto">
            <a:xfrm>
              <a:off x="4046" y="1585"/>
              <a:ext cx="22" cy="44"/>
            </a:xfrm>
            <a:custGeom>
              <a:gdLst>
                <a:gd name="T0" fmla="*/ 0 w 2"/>
                <a:gd name="T1" fmla="*/ 0 h 4"/>
                <a:gd name="T2" fmla="*/ 1331 w 2"/>
                <a:gd name="T3" fmla="*/ 5324 h 4"/>
                <a:gd name="T4" fmla="*/ 2662 w 2"/>
                <a:gd name="T5" fmla="*/ 0 h 4"/>
                <a:gd name="T6" fmla="*/ 1331 w 2"/>
                <a:gd name="T7" fmla="*/ 0 h 4"/>
                <a:gd name="T8" fmla="*/ 0 w 2"/>
                <a:gd name="T9" fmla="*/ 0 h 4"/>
                <a:gd name="T10" fmla="*/ 0 60000 65536"/>
                <a:gd name="T11" fmla="*/ 0 60000 65536"/>
                <a:gd name="T12" fmla="*/ 0 60000 65536"/>
                <a:gd name="T13" fmla="*/ 0 60000 65536"/>
                <a:gd name="T14" fmla="*/ 0 60000 65536"/>
                <a:gd name="T15" fmla="*/ 0 w 2"/>
                <a:gd name="T16" fmla="*/ 0 h 4"/>
                <a:gd name="T17" fmla="*/ 2 w 2"/>
                <a:gd name="T18" fmla="*/ 4 h 4"/>
              </a:gdLst>
              <a:cxnLst>
                <a:cxn ang="T10">
                  <a:pos x="T0" y="T1"/>
                </a:cxn>
                <a:cxn ang="T11">
                  <a:pos x="T2" y="T3"/>
                </a:cxn>
                <a:cxn ang="T12">
                  <a:pos x="T4" y="T5"/>
                </a:cxn>
                <a:cxn ang="T13">
                  <a:pos x="T6" y="T7"/>
                </a:cxn>
                <a:cxn ang="T14">
                  <a:pos x="T8" y="T9"/>
                </a:cxn>
              </a:cxnLst>
              <a:rect l="T15" t="T16" r="T17" b="T18"/>
              <a:pathLst>
                <a:path w="2" h="4">
                  <a:moveTo>
                    <a:pt x="0" y="0"/>
                  </a:moveTo>
                  <a:lnTo>
                    <a:pt x="1" y="4"/>
                  </a:lnTo>
                  <a:lnTo>
                    <a:pt x="2" y="0"/>
                  </a:lnTo>
                  <a:lnTo>
                    <a:pt x="1" y="0"/>
                  </a:lnTo>
                  <a:lnTo>
                    <a:pt x="0" y="0"/>
                  </a:lnTo>
                </a:path>
              </a:pathLst>
            </a:custGeom>
            <a:noFill/>
            <a:ln w="17463">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23" name="Freeform 26"/>
            <p:cNvSpPr/>
            <p:nvPr/>
          </p:nvSpPr>
          <p:spPr bwMode="auto">
            <a:xfrm>
              <a:off x="4046" y="1585"/>
              <a:ext cx="22" cy="44"/>
            </a:xfrm>
            <a:custGeom>
              <a:gdLst>
                <a:gd name="T0" fmla="*/ 0 w 22"/>
                <a:gd name="T1" fmla="*/ 0 h 44"/>
                <a:gd name="T2" fmla="*/ 11 w 22"/>
                <a:gd name="T3" fmla="*/ 44 h 44"/>
                <a:gd name="T4" fmla="*/ 22 w 22"/>
                <a:gd name="T5" fmla="*/ 0 h 44"/>
                <a:gd name="T6" fmla="*/ 11 w 22"/>
                <a:gd name="T7" fmla="*/ 0 h 44"/>
                <a:gd name="T8" fmla="*/ 0 w 22"/>
                <a:gd name="T9" fmla="*/ 0 h 44"/>
                <a:gd name="T10" fmla="*/ 0 60000 65536"/>
                <a:gd name="T11" fmla="*/ 0 60000 65536"/>
                <a:gd name="T12" fmla="*/ 0 60000 65536"/>
                <a:gd name="T13" fmla="*/ 0 60000 65536"/>
                <a:gd name="T14" fmla="*/ 0 60000 65536"/>
                <a:gd name="T15" fmla="*/ 0 w 22"/>
                <a:gd name="T16" fmla="*/ 0 h 44"/>
                <a:gd name="T17" fmla="*/ 22 w 22"/>
                <a:gd name="T18" fmla="*/ 44 h 44"/>
              </a:gdLst>
              <a:cxnLst>
                <a:cxn ang="T10">
                  <a:pos x="T0" y="T1"/>
                </a:cxn>
                <a:cxn ang="T11">
                  <a:pos x="T2" y="T3"/>
                </a:cxn>
                <a:cxn ang="T12">
                  <a:pos x="T4" y="T5"/>
                </a:cxn>
                <a:cxn ang="T13">
                  <a:pos x="T6" y="T7"/>
                </a:cxn>
                <a:cxn ang="T14">
                  <a:pos x="T8" y="T9"/>
                </a:cxn>
              </a:cxnLst>
              <a:rect l="T15" t="T16" r="T17" b="T18"/>
              <a:pathLst>
                <a:path w="22" h="44">
                  <a:moveTo>
                    <a:pt x="0" y="0"/>
                  </a:moveTo>
                  <a:lnTo>
                    <a:pt x="11" y="44"/>
                  </a:lnTo>
                  <a:lnTo>
                    <a:pt x="22" y="0"/>
                  </a:lnTo>
                  <a:lnTo>
                    <a:pt x="11" y="0"/>
                  </a:lnTo>
                  <a:lnTo>
                    <a:pt x="0" y="0"/>
                  </a:lnTo>
                  <a:close/>
                </a:path>
              </a:pathLst>
            </a:custGeom>
            <a:solidFill>
              <a:srgbClr val="000000"/>
            </a:solidFill>
            <a:ln w="0">
              <a:solidFill>
                <a:srgbClr val="0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24" name="Freeform 27"/>
            <p:cNvSpPr/>
            <p:nvPr/>
          </p:nvSpPr>
          <p:spPr bwMode="auto">
            <a:xfrm>
              <a:off x="2919" y="1454"/>
              <a:ext cx="1138" cy="569"/>
            </a:xfrm>
            <a:custGeom>
              <a:gdLst>
                <a:gd name="T0" fmla="*/ 136254 w 104"/>
                <a:gd name="T1" fmla="*/ 15680 h 52"/>
                <a:gd name="T2" fmla="*/ 136254 w 104"/>
                <a:gd name="T3" fmla="*/ 14367 h 52"/>
                <a:gd name="T4" fmla="*/ 136254 w 104"/>
                <a:gd name="T5" fmla="*/ 0 h 52"/>
                <a:gd name="T6" fmla="*/ 121886 w 104"/>
                <a:gd name="T7" fmla="*/ 0 h 52"/>
                <a:gd name="T8" fmla="*/ 53760 w 104"/>
                <a:gd name="T9" fmla="*/ 0 h 52"/>
                <a:gd name="T10" fmla="*/ 37959 w 104"/>
                <a:gd name="T11" fmla="*/ 0 h 52"/>
                <a:gd name="T12" fmla="*/ 37959 w 104"/>
                <a:gd name="T13" fmla="*/ 14367 h 52"/>
                <a:gd name="T14" fmla="*/ 37959 w 104"/>
                <a:gd name="T15" fmla="*/ 52446 h 52"/>
                <a:gd name="T16" fmla="*/ 37959 w 104"/>
                <a:gd name="T17" fmla="*/ 68127 h 52"/>
                <a:gd name="T18" fmla="*/ 23592 w 104"/>
                <a:gd name="T19" fmla="*/ 68127 h 52"/>
                <a:gd name="T20" fmla="*/ 0 w 104"/>
                <a:gd name="T21" fmla="*/ 68127 h 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4"/>
                <a:gd name="T34" fmla="*/ 0 h 52"/>
                <a:gd name="T35" fmla="*/ 104 w 104"/>
                <a:gd name="T36" fmla="*/ 52 h 52"/>
              </a:gd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4" h="52">
                  <a:moveTo>
                    <a:pt x="104" y="12"/>
                  </a:moveTo>
                  <a:lnTo>
                    <a:pt x="104" y="11"/>
                  </a:lnTo>
                  <a:lnTo>
                    <a:pt x="104" y="0"/>
                  </a:lnTo>
                  <a:lnTo>
                    <a:pt x="93" y="0"/>
                  </a:lnTo>
                  <a:lnTo>
                    <a:pt x="41" y="0"/>
                  </a:lnTo>
                  <a:lnTo>
                    <a:pt x="29" y="0"/>
                  </a:lnTo>
                  <a:lnTo>
                    <a:pt x="29" y="11"/>
                  </a:lnTo>
                  <a:lnTo>
                    <a:pt x="29" y="40"/>
                  </a:lnTo>
                  <a:lnTo>
                    <a:pt x="29" y="52"/>
                  </a:lnTo>
                  <a:lnTo>
                    <a:pt x="18" y="52"/>
                  </a:lnTo>
                  <a:lnTo>
                    <a:pt x="0" y="52"/>
                  </a:lnTo>
                </a:path>
              </a:pathLst>
            </a:custGeom>
            <a:noFill/>
            <a:ln w="17463">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25" name="Freeform 28"/>
            <p:cNvSpPr/>
            <p:nvPr/>
          </p:nvSpPr>
          <p:spPr bwMode="auto">
            <a:xfrm>
              <a:off x="2941" y="2187"/>
              <a:ext cx="66" cy="33"/>
            </a:xfrm>
            <a:custGeom>
              <a:gdLst>
                <a:gd name="T0" fmla="*/ 7986 w 6"/>
                <a:gd name="T1" fmla="*/ 0 h 3"/>
                <a:gd name="T2" fmla="*/ 0 w 6"/>
                <a:gd name="T3" fmla="*/ 2662 h 3"/>
                <a:gd name="T4" fmla="*/ 7986 w 6"/>
                <a:gd name="T5" fmla="*/ 3993 h 3"/>
                <a:gd name="T6" fmla="*/ 7986 w 6"/>
                <a:gd name="T7" fmla="*/ 2662 h 3"/>
                <a:gd name="T8" fmla="*/ 7986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cxnLst>
                <a:cxn ang="T10">
                  <a:pos x="T0" y="T1"/>
                </a:cxn>
                <a:cxn ang="T11">
                  <a:pos x="T2" y="T3"/>
                </a:cxn>
                <a:cxn ang="T12">
                  <a:pos x="T4" y="T5"/>
                </a:cxn>
                <a:cxn ang="T13">
                  <a:pos x="T6" y="T7"/>
                </a:cxn>
                <a:cxn ang="T14">
                  <a:pos x="T8" y="T9"/>
                </a:cxn>
              </a:cxnLst>
              <a:rect l="T15" t="T16" r="T17" b="T18"/>
              <a:pathLst>
                <a:path w="6" h="3">
                  <a:moveTo>
                    <a:pt x="6" y="0"/>
                  </a:moveTo>
                  <a:lnTo>
                    <a:pt x="0" y="2"/>
                  </a:lnTo>
                  <a:lnTo>
                    <a:pt x="6" y="3"/>
                  </a:lnTo>
                  <a:lnTo>
                    <a:pt x="6" y="2"/>
                  </a:lnTo>
                  <a:lnTo>
                    <a:pt x="6" y="0"/>
                  </a:lnTo>
                </a:path>
              </a:pathLst>
            </a:custGeom>
            <a:noFill/>
            <a:ln w="17463">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26" name="Freeform 29"/>
            <p:cNvSpPr/>
            <p:nvPr/>
          </p:nvSpPr>
          <p:spPr bwMode="auto">
            <a:xfrm>
              <a:off x="2941" y="2187"/>
              <a:ext cx="66" cy="33"/>
            </a:xfrm>
            <a:custGeom>
              <a:gdLst>
                <a:gd name="T0" fmla="*/ 66 w 66"/>
                <a:gd name="T1" fmla="*/ 0 h 33"/>
                <a:gd name="T2" fmla="*/ 0 w 66"/>
                <a:gd name="T3" fmla="*/ 22 h 33"/>
                <a:gd name="T4" fmla="*/ 66 w 66"/>
                <a:gd name="T5" fmla="*/ 33 h 33"/>
                <a:gd name="T6" fmla="*/ 66 w 66"/>
                <a:gd name="T7" fmla="*/ 22 h 33"/>
                <a:gd name="T8" fmla="*/ 66 w 66"/>
                <a:gd name="T9" fmla="*/ 0 h 33"/>
                <a:gd name="T10" fmla="*/ 0 60000 65536"/>
                <a:gd name="T11" fmla="*/ 0 60000 65536"/>
                <a:gd name="T12" fmla="*/ 0 60000 65536"/>
                <a:gd name="T13" fmla="*/ 0 60000 65536"/>
                <a:gd name="T14" fmla="*/ 0 60000 65536"/>
                <a:gd name="T15" fmla="*/ 0 w 66"/>
                <a:gd name="T16" fmla="*/ 0 h 33"/>
                <a:gd name="T17" fmla="*/ 66 w 66"/>
                <a:gd name="T18" fmla="*/ 33 h 33"/>
              </a:gdLst>
              <a:cxnLst>
                <a:cxn ang="T10">
                  <a:pos x="T0" y="T1"/>
                </a:cxn>
                <a:cxn ang="T11">
                  <a:pos x="T2" y="T3"/>
                </a:cxn>
                <a:cxn ang="T12">
                  <a:pos x="T4" y="T5"/>
                </a:cxn>
                <a:cxn ang="T13">
                  <a:pos x="T6" y="T7"/>
                </a:cxn>
                <a:cxn ang="T14">
                  <a:pos x="T8" y="T9"/>
                </a:cxn>
              </a:cxnLst>
              <a:rect l="T15" t="T16" r="T17" b="T18"/>
              <a:pathLst>
                <a:path w="66" h="33">
                  <a:moveTo>
                    <a:pt x="66" y="0"/>
                  </a:moveTo>
                  <a:lnTo>
                    <a:pt x="0" y="22"/>
                  </a:lnTo>
                  <a:lnTo>
                    <a:pt x="66" y="33"/>
                  </a:lnTo>
                  <a:lnTo>
                    <a:pt x="66" y="22"/>
                  </a:lnTo>
                  <a:lnTo>
                    <a:pt x="66" y="0"/>
                  </a:lnTo>
                  <a:close/>
                </a:path>
              </a:pathLst>
            </a:custGeom>
            <a:solidFill>
              <a:srgbClr val="000000"/>
            </a:solidFill>
            <a:ln w="0">
              <a:solidFill>
                <a:srgbClr val="0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27" name="Freeform 30"/>
            <p:cNvSpPr/>
            <p:nvPr/>
          </p:nvSpPr>
          <p:spPr bwMode="auto">
            <a:xfrm>
              <a:off x="3007" y="2209"/>
              <a:ext cx="1050" cy="317"/>
            </a:xfrm>
            <a:custGeom>
              <a:gdLst>
                <a:gd name="T0" fmla="*/ 0 w 96"/>
                <a:gd name="T1" fmla="*/ 0 h 29"/>
                <a:gd name="T2" fmla="*/ 13038 w 96"/>
                <a:gd name="T3" fmla="*/ 0 h 29"/>
                <a:gd name="T4" fmla="*/ 27519 w 96"/>
                <a:gd name="T5" fmla="*/ 0 h 29"/>
                <a:gd name="T6" fmla="*/ 27519 w 96"/>
                <a:gd name="T7" fmla="*/ 14342 h 29"/>
                <a:gd name="T8" fmla="*/ 27519 w 96"/>
                <a:gd name="T9" fmla="*/ 22223 h 29"/>
                <a:gd name="T10" fmla="*/ 27519 w 96"/>
                <a:gd name="T11" fmla="*/ 37876 h 29"/>
                <a:gd name="T12" fmla="*/ 43181 w 96"/>
                <a:gd name="T13" fmla="*/ 37876 h 29"/>
                <a:gd name="T14" fmla="*/ 111256 w 96"/>
                <a:gd name="T15" fmla="*/ 37876 h 29"/>
                <a:gd name="T16" fmla="*/ 125606 w 96"/>
                <a:gd name="T17" fmla="*/ 37876 h 29"/>
                <a:gd name="T18" fmla="*/ 125606 w 96"/>
                <a:gd name="T19" fmla="*/ 22223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6"/>
                <a:gd name="T31" fmla="*/ 0 h 29"/>
                <a:gd name="T32" fmla="*/ 96 w 96"/>
                <a:gd name="T33" fmla="*/ 29 h 29"/>
              </a:gd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6" h="28">
                  <a:moveTo>
                    <a:pt x="0" y="0"/>
                  </a:moveTo>
                  <a:lnTo>
                    <a:pt x="10" y="0"/>
                  </a:lnTo>
                  <a:lnTo>
                    <a:pt x="21" y="0"/>
                  </a:lnTo>
                  <a:lnTo>
                    <a:pt x="21" y="11"/>
                  </a:lnTo>
                  <a:lnTo>
                    <a:pt x="21" y="17"/>
                  </a:lnTo>
                  <a:lnTo>
                    <a:pt x="21" y="29"/>
                  </a:lnTo>
                  <a:lnTo>
                    <a:pt x="33" y="29"/>
                  </a:lnTo>
                  <a:lnTo>
                    <a:pt x="85" y="29"/>
                  </a:lnTo>
                  <a:lnTo>
                    <a:pt x="96" y="29"/>
                  </a:lnTo>
                  <a:lnTo>
                    <a:pt x="96" y="17"/>
                  </a:lnTo>
                </a:path>
              </a:pathLst>
            </a:custGeom>
            <a:noFill/>
            <a:ln w="17463">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28" name="Freeform 31"/>
            <p:cNvSpPr/>
            <p:nvPr/>
          </p:nvSpPr>
          <p:spPr bwMode="auto">
            <a:xfrm>
              <a:off x="4046" y="2187"/>
              <a:ext cx="22" cy="22"/>
            </a:xfrm>
            <a:custGeom>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29" name="Freeform 32"/>
            <p:cNvSpPr/>
            <p:nvPr/>
          </p:nvSpPr>
          <p:spPr bwMode="auto">
            <a:xfrm>
              <a:off x="4057" y="2198"/>
              <a:ext cx="11" cy="11"/>
            </a:xfrm>
            <a:custGeom>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30" name="Freeform 33"/>
            <p:cNvSpPr/>
            <p:nvPr/>
          </p:nvSpPr>
          <p:spPr bwMode="auto">
            <a:xfrm>
              <a:off x="4046" y="2099"/>
              <a:ext cx="22" cy="22"/>
            </a:xfrm>
            <a:custGeom>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31" name="Freeform 34"/>
            <p:cNvSpPr/>
            <p:nvPr/>
          </p:nvSpPr>
          <p:spPr bwMode="auto">
            <a:xfrm>
              <a:off x="4057" y="2110"/>
              <a:ext cx="11" cy="11"/>
            </a:xfrm>
            <a:custGeom>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32" name="Freeform 35"/>
            <p:cNvSpPr/>
            <p:nvPr/>
          </p:nvSpPr>
          <p:spPr bwMode="auto">
            <a:xfrm>
              <a:off x="4046" y="2012"/>
              <a:ext cx="22" cy="22"/>
            </a:xfrm>
            <a:custGeom>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33" name="Freeform 36"/>
            <p:cNvSpPr/>
            <p:nvPr/>
          </p:nvSpPr>
          <p:spPr bwMode="auto">
            <a:xfrm>
              <a:off x="4057" y="2023"/>
              <a:ext cx="11" cy="11"/>
            </a:xfrm>
            <a:custGeom>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34" name="Freeform 37"/>
            <p:cNvSpPr/>
            <p:nvPr/>
          </p:nvSpPr>
          <p:spPr bwMode="auto">
            <a:xfrm>
              <a:off x="2405" y="1891"/>
              <a:ext cx="22" cy="22"/>
            </a:xfrm>
            <a:custGeom>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35" name="Freeform 38"/>
            <p:cNvSpPr/>
            <p:nvPr/>
          </p:nvSpPr>
          <p:spPr bwMode="auto">
            <a:xfrm>
              <a:off x="2416" y="1902"/>
              <a:ext cx="11" cy="11"/>
            </a:xfrm>
            <a:custGeom>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36" name="Freeform 39"/>
            <p:cNvSpPr/>
            <p:nvPr/>
          </p:nvSpPr>
          <p:spPr bwMode="auto">
            <a:xfrm>
              <a:off x="2405" y="1815"/>
              <a:ext cx="22" cy="22"/>
            </a:xfrm>
            <a:custGeom>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37" name="Freeform 40"/>
            <p:cNvSpPr/>
            <p:nvPr/>
          </p:nvSpPr>
          <p:spPr bwMode="auto">
            <a:xfrm>
              <a:off x="2416" y="1826"/>
              <a:ext cx="11" cy="11"/>
            </a:xfrm>
            <a:custGeom>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38" name="Freeform 41"/>
            <p:cNvSpPr/>
            <p:nvPr/>
          </p:nvSpPr>
          <p:spPr bwMode="auto">
            <a:xfrm>
              <a:off x="2405" y="1738"/>
              <a:ext cx="22" cy="22"/>
            </a:xfrm>
            <a:custGeom>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39" name="Freeform 42"/>
            <p:cNvSpPr/>
            <p:nvPr/>
          </p:nvSpPr>
          <p:spPr bwMode="auto">
            <a:xfrm>
              <a:off x="2416" y="1749"/>
              <a:ext cx="11" cy="11"/>
            </a:xfrm>
            <a:custGeom>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40" name="Freeform 43"/>
            <p:cNvSpPr/>
            <p:nvPr/>
          </p:nvSpPr>
          <p:spPr bwMode="auto">
            <a:xfrm>
              <a:off x="2405" y="2460"/>
              <a:ext cx="22" cy="22"/>
            </a:xfrm>
            <a:custGeom>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41" name="Freeform 44"/>
            <p:cNvSpPr/>
            <p:nvPr/>
          </p:nvSpPr>
          <p:spPr bwMode="auto">
            <a:xfrm>
              <a:off x="2416" y="2471"/>
              <a:ext cx="11" cy="11"/>
            </a:xfrm>
            <a:custGeom>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42" name="Freeform 45"/>
            <p:cNvSpPr/>
            <p:nvPr/>
          </p:nvSpPr>
          <p:spPr bwMode="auto">
            <a:xfrm>
              <a:off x="2405" y="2384"/>
              <a:ext cx="22" cy="22"/>
            </a:xfrm>
            <a:custGeom>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43" name="Freeform 46"/>
            <p:cNvSpPr/>
            <p:nvPr/>
          </p:nvSpPr>
          <p:spPr bwMode="auto">
            <a:xfrm>
              <a:off x="2416" y="2395"/>
              <a:ext cx="11" cy="11"/>
            </a:xfrm>
            <a:custGeom>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44" name="Freeform 47"/>
            <p:cNvSpPr/>
            <p:nvPr/>
          </p:nvSpPr>
          <p:spPr bwMode="auto">
            <a:xfrm>
              <a:off x="2405" y="2307"/>
              <a:ext cx="22" cy="22"/>
            </a:xfrm>
            <a:custGeom>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ln>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45" name="Freeform 48"/>
            <p:cNvSpPr/>
            <p:nvPr/>
          </p:nvSpPr>
          <p:spPr bwMode="auto">
            <a:xfrm>
              <a:off x="2416" y="2318"/>
              <a:ext cx="11" cy="11"/>
            </a:xfrm>
            <a:custGeom>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endParaRPr lang="en-US" altLang="en-US"/>
            </a:p>
          </p:txBody>
        </p:sp>
        <p:sp>
          <p:nvSpPr>
            <p:cNvPr id="46" name="Rectangle 49"/>
            <p:cNvSpPr>
              <a:spLocks noChangeArrowheads="1"/>
            </p:cNvSpPr>
            <p:nvPr/>
          </p:nvSpPr>
          <p:spPr bwMode="auto">
            <a:xfrm>
              <a:off x="1497" y="2133"/>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200" i="1">
                  <a:solidFill>
                    <a:srgbClr val="000000"/>
                  </a:solidFill>
                  <a:latin typeface="Nimbus Roman No9 L"/>
                </a:rPr>
                <a:t>i</a:t>
              </a:r>
              <a:endParaRPr lang="en-US" altLang="en-US" sz="2400">
                <a:latin typeface="Constantia" panose="02030602050306030303" pitchFamily="18" charset="0"/>
              </a:endParaRPr>
            </a:p>
          </p:txBody>
        </p:sp>
        <p:sp>
          <p:nvSpPr>
            <p:cNvPr id="47" name="Rectangle 50"/>
            <p:cNvSpPr>
              <a:spLocks noChangeArrowheads="1"/>
            </p:cNvSpPr>
            <p:nvPr/>
          </p:nvSpPr>
          <p:spPr bwMode="auto">
            <a:xfrm>
              <a:off x="1628" y="2133"/>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200">
                  <a:solidFill>
                    <a:srgbClr val="000000"/>
                  </a:solidFill>
                  <a:latin typeface="Nimbus Roman No9 L"/>
                </a:rPr>
                <a:t>1</a:t>
              </a:r>
              <a:endParaRPr lang="en-US" altLang="en-US" sz="2400">
                <a:latin typeface="Constantia" panose="02030602050306030303" pitchFamily="18" charset="0"/>
              </a:endParaRPr>
            </a:p>
          </p:txBody>
        </p:sp>
        <p:sp>
          <p:nvSpPr>
            <p:cNvPr id="48" name="Rectangle 51"/>
            <p:cNvSpPr>
              <a:spLocks noChangeArrowheads="1"/>
            </p:cNvSpPr>
            <p:nvPr/>
          </p:nvSpPr>
          <p:spPr bwMode="auto">
            <a:xfrm>
              <a:off x="1552" y="2133"/>
              <a:ext cx="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0" latinLnBrk="0" hangingPunct="0">
                <a:defRPr sz="1800" kern="1200">
                  <a:solidFill>
                    <a:schemeClr val="tx1"/>
                  </a:solidFill>
                  <a:latin typeface="Arial" pitchFamily="34" charset="0"/>
                  <a:ea typeface="+mn-ea"/>
                  <a:cs typeface="Arial" pitchFamily="34" charset="0"/>
                </a:defRPr>
              </a:lvl1pPr>
              <a:lvl2pPr marL="742950" indent="-285750" algn="l" defTabSz="914400" rtl="0" eaLnBrk="0" latinLnBrk="0" hangingPunct="0">
                <a:defRPr sz="1800" kern="1200">
                  <a:solidFill>
                    <a:schemeClr val="tx1"/>
                  </a:solidFill>
                  <a:latin typeface="Arial" pitchFamily="34" charset="0"/>
                  <a:ea typeface="+mn-ea"/>
                  <a:cs typeface="Arial" pitchFamily="34" charset="0"/>
                </a:defRPr>
              </a:lvl2pPr>
              <a:lvl3pPr marL="1143000" indent="-228600" algn="l" defTabSz="914400" rtl="0" eaLnBrk="0" latinLnBrk="0" hangingPunct="0">
                <a:defRPr sz="1800" kern="1200">
                  <a:solidFill>
                    <a:schemeClr val="tx1"/>
                  </a:solidFill>
                  <a:latin typeface="Arial" pitchFamily="34" charset="0"/>
                  <a:ea typeface="+mn-ea"/>
                  <a:cs typeface="Arial" pitchFamily="34" charset="0"/>
                </a:defRPr>
              </a:lvl3pPr>
              <a:lvl4pPr marL="1600200" indent="-228600" algn="l" defTabSz="914400" rtl="0" eaLnBrk="0" latinLnBrk="0" hangingPunct="0">
                <a:defRPr sz="1800" kern="1200">
                  <a:solidFill>
                    <a:schemeClr val="tx1"/>
                  </a:solidFill>
                  <a:latin typeface="Arial" pitchFamily="34" charset="0"/>
                  <a:ea typeface="+mn-ea"/>
                  <a:cs typeface="Arial" pitchFamily="34" charset="0"/>
                </a:defRPr>
              </a:lvl4pPr>
              <a:lvl5pPr marL="2057400" indent="-228600" algn="l" defTabSz="914400" rtl="0" eaLnBrk="0" latinLnBrk="0" hangingPunct="0">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9pPr>
            </a:lstStyle>
            <a:p>
              <a:pPr eaLnBrk="1" hangingPunct="1"/>
              <a:r>
                <a:rPr lang="en-US" altLang="en-US" sz="1200">
                  <a:solidFill>
                    <a:srgbClr val="000000"/>
                  </a:solidFill>
                  <a:latin typeface="Nimbus Roman No9 L"/>
                </a:rPr>
                <a:t>+</a:t>
              </a:r>
              <a:endParaRPr lang="en-US" altLang="en-US" sz="2400">
                <a:latin typeface="Constantia" panose="02030602050306030303" pitchFamily="18" charset="0"/>
              </a:endParaRPr>
            </a:p>
          </p:txBody>
        </p:sp>
        <p:sp>
          <p:nvSpPr>
            <p:cNvPr id="49" name="Line 52"/>
            <p:cNvSpPr>
              <a:spLocks noChangeShapeType="1"/>
            </p:cNvSpPr>
            <p:nvPr/>
          </p:nvSpPr>
          <p:spPr bwMode="auto">
            <a:xfrm flipH="1">
              <a:off x="1979" y="1454"/>
              <a:ext cx="886" cy="1"/>
            </a:xfrm>
            <a:prstGeom prst="line">
              <a:avLst/>
            </a:prstGeom>
            <a:noFill/>
            <a:ln w="17463">
              <a:solidFill>
                <a:srgbClr val="C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0" name="Line 53"/>
            <p:cNvSpPr>
              <a:spLocks noChangeShapeType="1"/>
            </p:cNvSpPr>
            <p:nvPr/>
          </p:nvSpPr>
          <p:spPr bwMode="auto">
            <a:xfrm flipH="1">
              <a:off x="1979" y="2581"/>
              <a:ext cx="886" cy="1"/>
            </a:xfrm>
            <a:prstGeom prst="line">
              <a:avLst/>
            </a:prstGeom>
            <a:noFill/>
            <a:ln w="17463">
              <a:solidFill>
                <a:srgbClr val="C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1" name="Line 54"/>
            <p:cNvSpPr>
              <a:spLocks noChangeShapeType="1"/>
            </p:cNvSpPr>
            <p:nvPr/>
          </p:nvSpPr>
          <p:spPr bwMode="auto">
            <a:xfrm flipH="1">
              <a:off x="3620" y="1640"/>
              <a:ext cx="875" cy="1"/>
            </a:xfrm>
            <a:prstGeom prst="line">
              <a:avLst/>
            </a:prstGeom>
            <a:noFill/>
            <a:ln w="17463">
              <a:solidFill>
                <a:srgbClr val="C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52" name="Line 55"/>
            <p:cNvSpPr>
              <a:spLocks noChangeShapeType="1"/>
            </p:cNvSpPr>
            <p:nvPr/>
          </p:nvSpPr>
          <p:spPr bwMode="auto">
            <a:xfrm flipH="1">
              <a:off x="3620" y="2395"/>
              <a:ext cx="875" cy="1"/>
            </a:xfrm>
            <a:prstGeom prst="line">
              <a:avLst/>
            </a:prstGeom>
            <a:noFill/>
            <a:ln w="17463">
              <a:solidFill>
                <a:srgbClr val="C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sp>
        <p:nvSpPr>
          <p:cNvPr id="102" name="TextBox 101"/>
          <p:cNvSpPr txBox="1"/>
          <p:nvPr/>
        </p:nvSpPr>
        <p:spPr>
          <a:xfrm>
            <a:off x="6978774" y="2840138"/>
            <a:ext cx="5118231" cy="13849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smtClean="0">
                <a:solidFill>
                  <a:srgbClr val="FF0000"/>
                </a:solidFill>
              </a:rPr>
              <a:t>Transfer of control through interrupts</a:t>
            </a:r>
          </a:p>
          <a:p>
            <a:endParaRPr lang="en-IN" sz="2400" smtClean="0">
              <a:solidFill>
                <a:srgbClr val="FF0000"/>
              </a:solidFill>
            </a:endParaRPr>
          </a:p>
          <a:p>
            <a:r>
              <a:rPr lang="en-IN" smtClean="0"/>
              <a:t>Program 1                                     Program 2</a:t>
            </a:r>
          </a:p>
          <a:p>
            <a:r>
              <a:rPr lang="en-IN" smtClean="0"/>
              <a:t>COMPUTE routine                       PRINT routine</a:t>
            </a:r>
            <a:endParaRPr lang="en-IN"/>
          </a:p>
        </p:txBody>
      </p:sp>
      <p:sp>
        <p:nvSpPr>
          <p:cNvPr id="103" name="TextBox 102"/>
          <p:cNvSpPr txBox="1"/>
          <p:nvPr/>
        </p:nvSpPr>
        <p:spPr>
          <a:xfrm>
            <a:off x="5963109" y="961618"/>
            <a:ext cx="6228891"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smtClean="0">
                <a:solidFill>
                  <a:srgbClr val="FF0000"/>
                </a:solidFill>
                <a:sym typeface="Wingdings" pitchFamily="2" charset="2"/>
              </a:rPr>
              <a:t>Interrupts save PC and status register</a:t>
            </a:r>
          </a:p>
          <a:p>
            <a:r>
              <a:rPr lang="en-IN" sz="2400" smtClean="0">
                <a:solidFill>
                  <a:srgbClr val="FF0000"/>
                </a:solidFill>
                <a:sym typeface="Wingdings" pitchFamily="2" charset="2"/>
              </a:rPr>
              <a:t>Some interrupts save the registers some not</a:t>
            </a:r>
            <a:endParaRPr lang="en-IN" sz="2400" smtClean="0">
              <a:solidFill>
                <a:srgbClr val="FF0000"/>
              </a:solidFill>
            </a:endParaRPr>
          </a:p>
        </p:txBody>
      </p:sp>
    </p:spTree>
    <p:extLst>
      <p:ext uri="{BB962C8B-B14F-4D97-AF65-F5344CB8AC3E}">
        <p14:creationId val="772544200"/>
      </p:ext>
    </p:extLst>
  </p:cSld>
  <p:clrMapOvr>
    <a:masterClrMapping/>
  </p:clrMapOvr>
  <p:transition/>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IN" smtClean="0">
                <a:solidFill>
                  <a:srgbClr val="FF0000"/>
                </a:solidFill>
              </a:rPr>
              <a:t>Interrupt Hardware</a:t>
            </a:r>
            <a:endParaRPr lang="en-IN">
              <a:solidFill>
                <a:srgbClr val="FF0000"/>
              </a:solidFill>
            </a:endParaRPr>
          </a:p>
        </p:txBody>
      </p:sp>
      <p:sp>
        <p:nvSpPr>
          <p:cNvPr id="3" name="Content Placeholder 2"/>
          <p:cNvSpPr>
            <a:spLocks noGrp="1"/>
          </p:cNvSpPr>
          <p:nvPr>
            <p:ph idx="1"/>
          </p:nvPr>
        </p:nvSpPr>
        <p:spPr>
          <a:xfrm>
            <a:off x="838200" y="1317812"/>
            <a:ext cx="4930588" cy="4859151"/>
          </a:xfrm>
        </p:spPr>
        <p:txBody>
          <a:bodyPr>
            <a:normAutofit/>
          </a:bodyPr>
          <a:lstStyle/>
          <a:p>
            <a:pPr marL="0" indent="0">
              <a:buNone/>
            </a:pPr>
            <a:r>
              <a:rPr lang="en-IN" smtClean="0">
                <a:sym typeface="Wingdings" pitchFamily="2" charset="2"/>
              </a:rPr>
              <a:t>Single interrupt line is used to serve n devices</a:t>
            </a:r>
          </a:p>
          <a:p>
            <a:pPr marL="0" indent="0">
              <a:buNone/>
            </a:pPr>
            <a:r>
              <a:rPr lang="en-IN" smtClean="0">
                <a:sym typeface="Wingdings" pitchFamily="2" charset="2"/>
              </a:rPr>
              <a:t>Closing of switches makes voltage to drop to 0 and INTR received by processor will goto 1</a:t>
            </a:r>
          </a:p>
          <a:p>
            <a:pPr marL="0" indent="0">
              <a:buNone/>
            </a:pPr>
            <a:r>
              <a:rPr lang="en-IN" smtClean="0">
                <a:sym typeface="Wingdings" pitchFamily="2" charset="2"/>
              </a:rPr>
              <a:t>If all switches are open voltage will be vdd</a:t>
            </a:r>
            <a:endParaRPr lang="en-IN" smtClean="0">
              <a:sym typeface="Wingdings" pitchFamily="2" charset="2"/>
            </a:endParaRPr>
          </a:p>
          <a:p>
            <a:pPr marL="0" indent="0">
              <a:buNone/>
            </a:pPr>
            <a:endParaRPr lang="en-IN">
              <a:sym typeface="Wingdings" pitchFamily="2" charset="2"/>
            </a:endParaRPr>
          </a:p>
          <a:p>
            <a:pPr marL="0" indent="0">
              <a:buNone/>
            </a:pPr>
            <a:r>
              <a:rPr lang="en-IN" smtClean="0">
                <a:sym typeface="Wingdings" pitchFamily="2" charset="2"/>
              </a:rPr>
              <a:t>INTR=INTR1+INTR2+INTR3+………+INTRn</a:t>
            </a:r>
            <a:endParaRPr lang="en-IN"/>
          </a:p>
        </p:txBody>
      </p:sp>
      <p:pic>
        <p:nvPicPr>
          <p:cNvPr id="4" name="Content Placeholder 3"/>
          <p:cNvPicPr>
            <a:picLocks noChangeAspect="1"/>
          </p:cNvPicPr>
          <p:nvPr/>
        </p:nvPicPr>
        <p:blipFill>
          <a:blip r:embed="rId2"/>
          <a:stretch>
            <a:fillRect/>
          </a:stretch>
        </p:blipFill>
        <p:spPr>
          <a:xfrm>
            <a:off x="5768788" y="268941"/>
            <a:ext cx="6320118" cy="5908022"/>
          </a:xfrm>
          <a:prstGeom prst="rect">
            <a:avLst/>
          </a:prstGeom>
        </p:spPr>
      </p:pic>
    </p:spTree>
    <p:extLst>
      <p:ext uri="{BB962C8B-B14F-4D97-AF65-F5344CB8AC3E}">
        <p14:creationId val="682415036"/>
      </p:ext>
    </p:extLst>
  </p:cSld>
  <p:clrMapOvr>
    <a:masterClrMapping/>
  </p:clrMapOvr>
  <p:transition/>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8434" name="Rectangle 2"/>
          <p:cNvSpPr>
            <a:spLocks noGrp="1" noChangeArrowheads="1"/>
          </p:cNvSpPr>
          <p:nvPr>
            <p:ph type="title"/>
          </p:nvPr>
        </p:nvSpPr>
        <p:spPr>
          <a:xfrm>
            <a:off x="838200" y="1"/>
            <a:ext cx="10515600" cy="721566"/>
          </a:xfrm>
        </p:spPr>
        <p:txBody>
          <a:bodyPr/>
          <a:lstStyle/>
          <a:p>
            <a:pPr eaLnBrk="1" hangingPunct="1"/>
            <a:r>
              <a:rPr lang="en-US" altLang="en-US" smtClean="0">
                <a:solidFill>
                  <a:srgbClr val="FF0000"/>
                </a:solidFill>
              </a:rPr>
              <a:t>Interrupts (contd..)</a:t>
            </a:r>
          </a:p>
        </p:txBody>
      </p:sp>
      <p:sp>
        <p:nvSpPr>
          <p:cNvPr id="374787" name="Rectangle 3"/>
          <p:cNvSpPr>
            <a:spLocks noGrp="1" noChangeArrowheads="1"/>
          </p:cNvSpPr>
          <p:nvPr>
            <p:ph idx="1"/>
          </p:nvPr>
        </p:nvSpPr>
        <p:spPr>
          <a:xfrm>
            <a:off x="838200" y="900953"/>
            <a:ext cx="10515600" cy="5276010"/>
          </a:xfrm>
        </p:spPr>
        <p:txBody>
          <a:bodyPr rtlCol="0">
            <a:normAutofit lnSpcReduction="10000"/>
          </a:bodyPr>
          <a:lstStyle/>
          <a:p>
            <a:pPr marL="274320" indent="-274320">
              <a:buClr>
                <a:schemeClr val="accent3"/>
              </a:buClr>
              <a:buFont typeface="Wingdings 2"/>
              <a:buChar char=""/>
              <a:defRPr/>
            </a:pPr>
            <a:r>
              <a:rPr lang="en-US"/>
              <a:t>Treatment of an interrupt-service routine is very similar to that of a subroutine. </a:t>
            </a:r>
          </a:p>
          <a:p>
            <a:pPr marL="274320" indent="-274320">
              <a:buClr>
                <a:schemeClr val="accent3"/>
              </a:buClr>
              <a:buFont typeface="Wingdings 2"/>
              <a:buChar char=""/>
              <a:defRPr/>
            </a:pPr>
            <a:r>
              <a:rPr lang="en-US"/>
              <a:t>However there are significant differences:</a:t>
            </a:r>
          </a:p>
          <a:p>
            <a:pPr marL="640080" lvl="1" indent="-246888">
              <a:buFont typeface="Wingdings 2"/>
              <a:buChar char=""/>
              <a:defRPr/>
            </a:pPr>
            <a:r>
              <a:rPr lang="en-US"/>
              <a:t>A subroutine performs a task that is required by the calling program.</a:t>
            </a:r>
          </a:p>
          <a:p>
            <a:pPr marL="640080" lvl="1" indent="-246888">
              <a:buFont typeface="Wingdings 2"/>
              <a:buChar char=""/>
              <a:defRPr/>
            </a:pPr>
            <a:r>
              <a:rPr lang="en-US"/>
              <a:t>Interrupt-service routine may not have anything in common with the program it interrupts. </a:t>
            </a:r>
          </a:p>
          <a:p>
            <a:pPr marL="640080" lvl="1" indent="-246888">
              <a:buFont typeface="Wingdings 2"/>
              <a:buChar char=""/>
              <a:defRPr/>
            </a:pPr>
            <a:r>
              <a:rPr lang="en-US"/>
              <a:t>Interrupt-service routine and the program that it interrupts may belong to different users. </a:t>
            </a:r>
          </a:p>
          <a:p>
            <a:pPr marL="640080" lvl="1" indent="-246888">
              <a:buFont typeface="Wingdings 2"/>
              <a:buChar char=""/>
              <a:defRPr/>
            </a:pPr>
            <a:r>
              <a:rPr lang="en-US"/>
              <a:t>As a result, before branching to the interrupt-service routine, not only the PC, but other information such as condition code flags, and processor registers used by both the interrupted program and the interrupt service routine must be stored.</a:t>
            </a:r>
          </a:p>
          <a:p>
            <a:pPr marL="640080" lvl="1" indent="-246888">
              <a:buFont typeface="Wingdings 2"/>
              <a:buChar char=""/>
              <a:defRPr/>
            </a:pPr>
            <a:r>
              <a:rPr lang="en-US"/>
              <a:t>This will enable the interrupted program to resume execution upon return from interrupt service routine. </a:t>
            </a:r>
          </a:p>
        </p:txBody>
      </p:sp>
      <p:sp>
        <p:nvSpPr>
          <p:cNvPr id="4" name="Date Placeholder 3"/>
          <p:cNvSpPr>
            <a:spLocks noGrp="1"/>
          </p:cNvSpPr>
          <p:nvPr>
            <p:ph type="dt" sz="quarter" idx="10"/>
          </p:nvPr>
        </p:nvSpPr>
        <p:spPr/>
        <p:txBody>
          <a:bodyPr/>
          <a:lstStyle/>
          <a:p>
            <a:pPr>
              <a:defRPr/>
            </a:pPr>
            <a:fld id="{AD64903C-4DE9-4BFE-9E46-0A48A852413D}" type="datetime1">
              <a:rPr lang="en-US"/>
              <a:pPr>
                <a:defRPr/>
              </a:pPr>
              <a:t>10/27/2024</a:t>
            </a:fld>
            <a:endParaRPr lang="en-US"/>
          </a:p>
        </p:txBody>
      </p:sp>
      <p:sp>
        <p:nvSpPr>
          <p:cNvPr id="1843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anose="020f0502020204030204" pitchFamily="34" charset="0"/>
              </a:defRPr>
            </a:lvl1pPr>
            <a:lvl2pPr marL="742950" indent="-285750">
              <a:spcBef>
                <a:spcPct val="20000"/>
              </a:spcBef>
              <a:buFont typeface="Arial" pitchFamily="34" charset="0"/>
              <a:buChar char="–"/>
              <a:defRPr sz="2800">
                <a:solidFill>
                  <a:schemeClr val="tx1"/>
                </a:solidFill>
                <a:latin typeface="Calibri" panose="020f0502020204030204" pitchFamily="34" charset="0"/>
              </a:defRPr>
            </a:lvl2pPr>
            <a:lvl3pPr marL="1143000" indent="-228600">
              <a:spcBef>
                <a:spcPct val="20000"/>
              </a:spcBef>
              <a:buFont typeface="Arial" pitchFamily="34" charset="0"/>
              <a:buChar char="•"/>
              <a:defRPr sz="2400">
                <a:solidFill>
                  <a:schemeClr val="tx1"/>
                </a:solidFill>
                <a:latin typeface="Calibri" panose="020f0502020204030204" pitchFamily="34" charset="0"/>
              </a:defRPr>
            </a:lvl3pPr>
            <a:lvl4pPr marL="1600200" indent="-228600">
              <a:spcBef>
                <a:spcPct val="20000"/>
              </a:spcBef>
              <a:buFont typeface="Arial" pitchFamily="34" charset="0"/>
              <a:buChar char="–"/>
              <a:defRPr sz="2000">
                <a:solidFill>
                  <a:schemeClr val="tx1"/>
                </a:solidFill>
                <a:latin typeface="Calibri" panose="020f0502020204030204" pitchFamily="34" charset="0"/>
              </a:defRPr>
            </a:lvl4pPr>
            <a:lvl5pPr marL="2057400" indent="-228600">
              <a:spcBef>
                <a:spcPct val="20000"/>
              </a:spcBef>
              <a:buFont typeface="Arial"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a:spcBef>
                <a:spcPct val="0"/>
              </a:spcBef>
              <a:buFontTx/>
              <a:buNone/>
            </a:pPr>
            <a:fld id="{B75BCC53-00A2-4B11-93F4-A5982044863C}" type="slidenum">
              <a:rPr lang="en-US" altLang="en-US" sz="1200">
                <a:solidFill>
                  <a:srgbClr val="898989"/>
                </a:solidFill>
                <a:latin typeface="Arial" pitchFamily="34" charset="0"/>
              </a:rPr>
              <a:pPr>
                <a:spcBef>
                  <a:spcPct val="0"/>
                </a:spcBef>
                <a:buFontTx/>
                <a:buNone/>
              </a:pPr>
              <a:t>86</a:t>
            </a:fld>
            <a:endParaRPr lang="en-US" altLang="en-US" sz="1200">
              <a:solidFill>
                <a:srgbClr val="898989"/>
              </a:solidFill>
              <a:latin typeface="Arial"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val="3927855620"/>
      </p:ext>
    </p:extLst>
  </p:cSld>
  <p:clrMapOvr>
    <a:masterClrMapping/>
  </p:clrMapOvr>
  <p:transition/>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0482" name="Rectangle 2"/>
          <p:cNvSpPr>
            <a:spLocks noGrp="1" noChangeArrowheads="1"/>
          </p:cNvSpPr>
          <p:nvPr>
            <p:ph type="title"/>
          </p:nvPr>
        </p:nvSpPr>
        <p:spPr>
          <a:xfrm>
            <a:off x="838200" y="0"/>
            <a:ext cx="10515600" cy="629957"/>
          </a:xfrm>
        </p:spPr>
        <p:txBody>
          <a:bodyPr>
            <a:normAutofit fontScale="90000"/>
          </a:bodyPr>
          <a:lstStyle/>
          <a:p>
            <a:pPr eaLnBrk="1" hangingPunct="1"/>
            <a:r>
              <a:rPr lang="en-US" altLang="en-US" smtClean="0">
                <a:solidFill>
                  <a:srgbClr val="FF0000"/>
                </a:solidFill>
              </a:rPr>
              <a:t>Interrupts (contd..)</a:t>
            </a:r>
          </a:p>
        </p:txBody>
      </p:sp>
      <p:sp>
        <p:nvSpPr>
          <p:cNvPr id="375811" name="Rectangle 3"/>
          <p:cNvSpPr>
            <a:spLocks noGrp="1" noChangeArrowheads="1"/>
          </p:cNvSpPr>
          <p:nvPr>
            <p:ph idx="1"/>
          </p:nvPr>
        </p:nvSpPr>
        <p:spPr>
          <a:xfrm>
            <a:off x="838200" y="753034"/>
            <a:ext cx="10515600" cy="5728448"/>
          </a:xfrm>
        </p:spPr>
        <p:txBody>
          <a:bodyPr rtlCol="0">
            <a:normAutofit/>
          </a:bodyPr>
          <a:lstStyle/>
          <a:p>
            <a:pPr marL="274320" indent="-274320">
              <a:buClr>
                <a:schemeClr val="accent3"/>
              </a:buClr>
              <a:buFont typeface="Wingdings 2"/>
              <a:buChar char=""/>
              <a:defRPr/>
            </a:pPr>
            <a:r>
              <a:rPr lang="en-US" sz="2400"/>
              <a:t>Saving and restoring information can be done automatically by the processor or explicitly by program instructions. </a:t>
            </a:r>
          </a:p>
          <a:p>
            <a:pPr marL="274320" indent="-274320">
              <a:buClr>
                <a:schemeClr val="accent3"/>
              </a:buClr>
              <a:buFont typeface="Wingdings 2"/>
              <a:buChar char=""/>
              <a:defRPr/>
            </a:pPr>
            <a:r>
              <a:rPr lang="en-US" sz="2400"/>
              <a:t>Saving and restoring registers involves memory transfers:</a:t>
            </a:r>
          </a:p>
          <a:p>
            <a:pPr marL="640080" lvl="1" indent="-246888">
              <a:buFont typeface="Wingdings 2"/>
              <a:buChar char=""/>
              <a:defRPr/>
            </a:pPr>
            <a:r>
              <a:rPr lang="en-US"/>
              <a:t>Increases the total execution time.</a:t>
            </a:r>
          </a:p>
          <a:p>
            <a:pPr marL="640080" lvl="1" indent="-246888">
              <a:buFont typeface="Wingdings 2"/>
              <a:buChar char=""/>
              <a:defRPr/>
            </a:pPr>
            <a:r>
              <a:rPr lang="en-US"/>
              <a:t>Increases the delay between the time an interrupt request is received, and the start of execution of the interrupt-service routine. This delay is called </a:t>
            </a:r>
            <a:r>
              <a:rPr lang="en-US" u="sng"/>
              <a:t>interrupt latency</a:t>
            </a:r>
            <a:r>
              <a:rPr lang="en-US"/>
              <a:t>.</a:t>
            </a:r>
          </a:p>
          <a:p>
            <a:pPr marL="274320" indent="-274320">
              <a:buClr>
                <a:schemeClr val="accent3"/>
              </a:buClr>
              <a:buFont typeface="Wingdings 2"/>
              <a:buChar char=""/>
              <a:defRPr/>
            </a:pPr>
            <a:r>
              <a:rPr lang="en-US" sz="2400"/>
              <a:t>In order to reduce the interrupt latency, most processors save only the minimal amount of information:</a:t>
            </a:r>
          </a:p>
          <a:p>
            <a:pPr marL="640080" lvl="1" indent="-246888">
              <a:buFont typeface="Wingdings 2"/>
              <a:buChar char=""/>
              <a:defRPr/>
            </a:pPr>
            <a:r>
              <a:rPr lang="en-US"/>
              <a:t>This minimal amount of information includes Program Counter and processor status registers.</a:t>
            </a:r>
          </a:p>
          <a:p>
            <a:pPr marL="274320" indent="-274320">
              <a:buClr>
                <a:schemeClr val="accent3"/>
              </a:buClr>
              <a:buFont typeface="Wingdings 2"/>
              <a:buChar char=""/>
              <a:defRPr/>
            </a:pPr>
            <a:r>
              <a:rPr lang="en-US" sz="2400"/>
              <a:t>Any additional information that must be saved, must be saved explicitly by the program instructions at the beginning of the interrupt service routine.</a:t>
            </a:r>
          </a:p>
        </p:txBody>
      </p:sp>
      <p:sp>
        <p:nvSpPr>
          <p:cNvPr id="4" name="Date Placeholder 3"/>
          <p:cNvSpPr>
            <a:spLocks noGrp="1"/>
          </p:cNvSpPr>
          <p:nvPr>
            <p:ph type="dt" sz="quarter" idx="10"/>
          </p:nvPr>
        </p:nvSpPr>
        <p:spPr/>
        <p:txBody>
          <a:bodyPr/>
          <a:lstStyle/>
          <a:p>
            <a:pPr>
              <a:defRPr/>
            </a:pPr>
            <a:fld id="{0DB02A7E-B90C-4000-AC45-087FF62D4425}" type="datetime1">
              <a:rPr lang="en-US"/>
              <a:pPr>
                <a:defRPr/>
              </a:pPr>
              <a:t>10/27/2024</a:t>
            </a:fld>
            <a:endParaRPr lang="en-US"/>
          </a:p>
        </p:txBody>
      </p:sp>
      <p:sp>
        <p:nvSpPr>
          <p:cNvPr id="2048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anose="020f0502020204030204" pitchFamily="34" charset="0"/>
              </a:defRPr>
            </a:lvl1pPr>
            <a:lvl2pPr marL="742950" indent="-285750">
              <a:spcBef>
                <a:spcPct val="20000"/>
              </a:spcBef>
              <a:buFont typeface="Arial" pitchFamily="34" charset="0"/>
              <a:buChar char="–"/>
              <a:defRPr sz="2800">
                <a:solidFill>
                  <a:schemeClr val="tx1"/>
                </a:solidFill>
                <a:latin typeface="Calibri" panose="020f0502020204030204" pitchFamily="34" charset="0"/>
              </a:defRPr>
            </a:lvl2pPr>
            <a:lvl3pPr marL="1143000" indent="-228600">
              <a:spcBef>
                <a:spcPct val="20000"/>
              </a:spcBef>
              <a:buFont typeface="Arial" pitchFamily="34" charset="0"/>
              <a:buChar char="•"/>
              <a:defRPr sz="2400">
                <a:solidFill>
                  <a:schemeClr val="tx1"/>
                </a:solidFill>
                <a:latin typeface="Calibri" panose="020f0502020204030204" pitchFamily="34" charset="0"/>
              </a:defRPr>
            </a:lvl3pPr>
            <a:lvl4pPr marL="1600200" indent="-228600">
              <a:spcBef>
                <a:spcPct val="20000"/>
              </a:spcBef>
              <a:buFont typeface="Arial" pitchFamily="34" charset="0"/>
              <a:buChar char="–"/>
              <a:defRPr sz="2000">
                <a:solidFill>
                  <a:schemeClr val="tx1"/>
                </a:solidFill>
                <a:latin typeface="Calibri" panose="020f0502020204030204" pitchFamily="34" charset="0"/>
              </a:defRPr>
            </a:lvl4pPr>
            <a:lvl5pPr marL="2057400" indent="-228600">
              <a:spcBef>
                <a:spcPct val="20000"/>
              </a:spcBef>
              <a:buFont typeface="Arial"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a:spcBef>
                <a:spcPct val="0"/>
              </a:spcBef>
              <a:buFontTx/>
              <a:buNone/>
            </a:pPr>
            <a:fld id="{73F97AB3-5D8B-4077-B332-2E8AE93B00DD}" type="slidenum">
              <a:rPr lang="en-US" altLang="en-US" sz="1200">
                <a:solidFill>
                  <a:srgbClr val="898989"/>
                </a:solidFill>
                <a:latin typeface="Arial" pitchFamily="34" charset="0"/>
              </a:rPr>
              <a:pPr>
                <a:spcBef>
                  <a:spcPct val="0"/>
                </a:spcBef>
                <a:buFontTx/>
                <a:buNone/>
              </a:pPr>
              <a:t>87</a:t>
            </a:fld>
            <a:endParaRPr lang="en-US" altLang="en-US" sz="1200">
              <a:solidFill>
                <a:srgbClr val="898989"/>
              </a:solidFill>
              <a:latin typeface="Arial"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val="4047167168"/>
      </p:ext>
    </p:extLst>
  </p:cSld>
  <p:clrMapOvr>
    <a:masterClrMapping/>
  </p:clrMapOvr>
  <p:transition/>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2530" name="Rectangle 2"/>
          <p:cNvSpPr>
            <a:spLocks noGrp="1" noChangeArrowheads="1"/>
          </p:cNvSpPr>
          <p:nvPr>
            <p:ph type="title"/>
          </p:nvPr>
        </p:nvSpPr>
        <p:spPr>
          <a:xfrm>
            <a:off x="869576" y="0"/>
            <a:ext cx="10515600" cy="699247"/>
          </a:xfrm>
        </p:spPr>
        <p:txBody>
          <a:bodyPr/>
          <a:lstStyle/>
          <a:p>
            <a:pPr eaLnBrk="1" hangingPunct="1"/>
            <a:r>
              <a:rPr lang="en-US" altLang="en-US" smtClean="0">
                <a:solidFill>
                  <a:srgbClr val="FF0000"/>
                </a:solidFill>
              </a:rPr>
              <a:t>Interrupts (contd..)</a:t>
            </a:r>
          </a:p>
        </p:txBody>
      </p:sp>
      <p:sp>
        <p:nvSpPr>
          <p:cNvPr id="19459" name="Rectangle 3"/>
          <p:cNvSpPr>
            <a:spLocks noGrp="1" noChangeArrowheads="1"/>
          </p:cNvSpPr>
          <p:nvPr>
            <p:ph idx="1"/>
          </p:nvPr>
        </p:nvSpPr>
        <p:spPr>
          <a:xfrm>
            <a:off x="838200" y="860612"/>
            <a:ext cx="10515600" cy="5316351"/>
          </a:xfrm>
        </p:spPr>
        <p:txBody>
          <a:bodyPr rtlCol="0">
            <a:normAutofit/>
          </a:bodyPr>
          <a:lstStyle/>
          <a:p>
            <a:pPr>
              <a:defRPr/>
            </a:pPr>
            <a:r>
              <a:rPr lang="en-US" smtClean="0"/>
              <a:t>When a processor receives an interrupt-request, it must branch to the interrupt service routine. </a:t>
            </a:r>
          </a:p>
          <a:p>
            <a:pPr>
              <a:defRPr/>
            </a:pPr>
            <a:r>
              <a:rPr lang="en-US" smtClean="0"/>
              <a:t>It must also inform the device that it has recognized the interrupt request. </a:t>
            </a:r>
          </a:p>
          <a:p>
            <a:pPr marL="0" indent="0">
              <a:buNone/>
              <a:defRPr/>
            </a:pPr>
            <a:endParaRPr lang="en-US" smtClean="0"/>
          </a:p>
          <a:p>
            <a:pPr>
              <a:defRPr/>
            </a:pPr>
            <a:r>
              <a:rPr lang="en-US" smtClean="0"/>
              <a:t>This can be accomplished in two ways:</a:t>
            </a:r>
          </a:p>
          <a:p>
            <a:pPr lvl="1">
              <a:defRPr/>
            </a:pPr>
            <a:r>
              <a:rPr lang="en-US" sz="2800"/>
              <a:t>Some processors have an explicit interrupt-acknowledge control signal for this purpose.</a:t>
            </a:r>
          </a:p>
          <a:p>
            <a:pPr lvl="1">
              <a:defRPr/>
            </a:pPr>
            <a:r>
              <a:rPr lang="en-US" sz="2800"/>
              <a:t>In other cases, the data transfer that takes place between the device and the processor can be used to inform the device. </a:t>
            </a:r>
            <a:r>
              <a:rPr lang="en-US" sz="2800" smtClean="0"/>
              <a:t> </a:t>
            </a:r>
          </a:p>
        </p:txBody>
      </p:sp>
      <p:sp>
        <p:nvSpPr>
          <p:cNvPr id="4" name="Date Placeholder 3"/>
          <p:cNvSpPr>
            <a:spLocks noGrp="1"/>
          </p:cNvSpPr>
          <p:nvPr>
            <p:ph type="dt" sz="quarter" idx="10"/>
          </p:nvPr>
        </p:nvSpPr>
        <p:spPr/>
        <p:txBody>
          <a:bodyPr/>
          <a:lstStyle/>
          <a:p>
            <a:pPr>
              <a:defRPr/>
            </a:pPr>
            <a:fld id="{09BA7C37-87E3-4E54-8F2D-DC1B1A776AB5}" type="datetime1">
              <a:rPr lang="en-US"/>
              <a:pPr>
                <a:defRPr/>
              </a:pPr>
              <a:t>10/27/2024</a:t>
            </a:fld>
            <a:endParaRPr lang="en-US"/>
          </a:p>
        </p:txBody>
      </p:sp>
      <p:sp>
        <p:nvSpPr>
          <p:cNvPr id="2253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anose="020f0502020204030204" pitchFamily="34" charset="0"/>
              </a:defRPr>
            </a:lvl1pPr>
            <a:lvl2pPr marL="742950" indent="-285750">
              <a:spcBef>
                <a:spcPct val="20000"/>
              </a:spcBef>
              <a:buFont typeface="Arial" pitchFamily="34" charset="0"/>
              <a:buChar char="–"/>
              <a:defRPr sz="2800">
                <a:solidFill>
                  <a:schemeClr val="tx1"/>
                </a:solidFill>
                <a:latin typeface="Calibri" panose="020f0502020204030204" pitchFamily="34" charset="0"/>
              </a:defRPr>
            </a:lvl2pPr>
            <a:lvl3pPr marL="1143000" indent="-228600">
              <a:spcBef>
                <a:spcPct val="20000"/>
              </a:spcBef>
              <a:buFont typeface="Arial" pitchFamily="34" charset="0"/>
              <a:buChar char="•"/>
              <a:defRPr sz="2400">
                <a:solidFill>
                  <a:schemeClr val="tx1"/>
                </a:solidFill>
                <a:latin typeface="Calibri" panose="020f0502020204030204" pitchFamily="34" charset="0"/>
              </a:defRPr>
            </a:lvl3pPr>
            <a:lvl4pPr marL="1600200" indent="-228600">
              <a:spcBef>
                <a:spcPct val="20000"/>
              </a:spcBef>
              <a:buFont typeface="Arial" pitchFamily="34" charset="0"/>
              <a:buChar char="–"/>
              <a:defRPr sz="2000">
                <a:solidFill>
                  <a:schemeClr val="tx1"/>
                </a:solidFill>
                <a:latin typeface="Calibri" panose="020f0502020204030204" pitchFamily="34" charset="0"/>
              </a:defRPr>
            </a:lvl4pPr>
            <a:lvl5pPr marL="2057400" indent="-228600">
              <a:spcBef>
                <a:spcPct val="20000"/>
              </a:spcBef>
              <a:buFont typeface="Arial"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a:spcBef>
                <a:spcPct val="0"/>
              </a:spcBef>
              <a:buFontTx/>
              <a:buNone/>
            </a:pPr>
            <a:fld id="{4839E5CF-A2EB-4DE5-AE17-8FE8ACA0E90F}" type="slidenum">
              <a:rPr lang="en-US" altLang="en-US" sz="1200">
                <a:solidFill>
                  <a:srgbClr val="898989"/>
                </a:solidFill>
                <a:latin typeface="Arial" pitchFamily="34" charset="0"/>
              </a:rPr>
              <a:pPr>
                <a:spcBef>
                  <a:spcPct val="0"/>
                </a:spcBef>
                <a:buFontTx/>
                <a:buNone/>
              </a:pPr>
              <a:t>88</a:t>
            </a:fld>
            <a:endParaRPr lang="en-US" altLang="en-US" sz="1200">
              <a:solidFill>
                <a:srgbClr val="898989"/>
              </a:solidFill>
              <a:latin typeface="Arial"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val="4036634639"/>
      </p:ext>
    </p:extLst>
  </p:cSld>
  <p:clrMapOvr>
    <a:masterClrMapping/>
  </p:clrMapOvr>
  <p:transition/>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4578" name="Rectangle 2"/>
          <p:cNvSpPr>
            <a:spLocks noGrp="1" noChangeArrowheads="1"/>
          </p:cNvSpPr>
          <p:nvPr>
            <p:ph type="title"/>
          </p:nvPr>
        </p:nvSpPr>
        <p:spPr>
          <a:xfrm>
            <a:off x="1981200" y="304800"/>
            <a:ext cx="8229600" cy="676835"/>
          </a:xfrm>
        </p:spPr>
        <p:txBody>
          <a:bodyPr>
            <a:normAutofit fontScale="90000"/>
          </a:bodyPr>
          <a:lstStyle/>
          <a:p>
            <a:pPr eaLnBrk="1" hangingPunct="1"/>
            <a:r>
              <a:rPr lang="en-US" altLang="en-US" smtClean="0">
                <a:solidFill>
                  <a:srgbClr val="FF0000"/>
                </a:solidFill>
              </a:rPr>
              <a:t>Interrupts (contd..)</a:t>
            </a:r>
          </a:p>
        </p:txBody>
      </p:sp>
      <p:sp>
        <p:nvSpPr>
          <p:cNvPr id="377859" name="Rectangle 3"/>
          <p:cNvSpPr>
            <a:spLocks noGrp="1" noChangeArrowheads="1"/>
          </p:cNvSpPr>
          <p:nvPr>
            <p:ph idx="1"/>
          </p:nvPr>
        </p:nvSpPr>
        <p:spPr>
          <a:xfrm>
            <a:off x="215153" y="887506"/>
            <a:ext cx="11268635" cy="5589494"/>
          </a:xfrm>
        </p:spPr>
        <p:txBody>
          <a:bodyPr rtlCol="0">
            <a:normAutofit/>
          </a:bodyPr>
          <a:lstStyle/>
          <a:p>
            <a:pPr marL="274320" indent="-274320">
              <a:buClr>
                <a:schemeClr val="accent3"/>
              </a:buClr>
              <a:buFont typeface="Wingdings 2"/>
              <a:buChar char=""/>
              <a:defRPr/>
            </a:pPr>
            <a:r>
              <a:rPr lang="en-US"/>
              <a:t>Interrupt-requests interrupt the execution of a program, and may alter the intended sequence of events:</a:t>
            </a:r>
          </a:p>
          <a:p>
            <a:pPr marL="640080" lvl="1" indent="-246888">
              <a:buFont typeface="Wingdings 2"/>
              <a:buChar char=""/>
              <a:defRPr/>
            </a:pPr>
            <a:r>
              <a:rPr lang="en-US" sz="2000"/>
              <a:t>Sometimes such alterations may be undesirable, and must not be allowed.</a:t>
            </a:r>
          </a:p>
          <a:p>
            <a:pPr marL="640080" lvl="1" indent="-246888">
              <a:buFont typeface="Wingdings 2"/>
              <a:buChar char=""/>
              <a:defRPr/>
            </a:pPr>
            <a:r>
              <a:rPr lang="en-US" sz="2000"/>
              <a:t>For example, the processor may not want to be interrupted by the same device while executing its interrupt-service routine. </a:t>
            </a:r>
          </a:p>
          <a:p>
            <a:pPr marL="274320" indent="-274320">
              <a:buClr>
                <a:schemeClr val="accent3"/>
              </a:buClr>
              <a:buFont typeface="Wingdings 2"/>
              <a:buChar char=""/>
              <a:defRPr/>
            </a:pPr>
            <a:r>
              <a:rPr lang="en-US"/>
              <a:t>Processors generally provide the ability to enable and disable such interruptions as desired.</a:t>
            </a:r>
            <a:endParaRPr lang="en-US" sz="1800"/>
          </a:p>
          <a:p>
            <a:pPr marL="274320" indent="-274320">
              <a:buClr>
                <a:schemeClr val="accent3"/>
              </a:buClr>
              <a:buFont typeface="Wingdings 2"/>
              <a:buChar char=""/>
              <a:defRPr/>
            </a:pPr>
            <a:r>
              <a:rPr lang="en-US"/>
              <a:t>One simple way is to provide machine instructions such as </a:t>
            </a:r>
            <a:r>
              <a:rPr lang="en-US" i="1">
                <a:latin typeface="Times New Roman" pitchFamily="18" charset="0"/>
              </a:rPr>
              <a:t>Interrupt-enable</a:t>
            </a:r>
            <a:r>
              <a:rPr lang="en-US"/>
              <a:t> and </a:t>
            </a:r>
            <a:r>
              <a:rPr lang="en-US" i="1">
                <a:latin typeface="Times New Roman" pitchFamily="18" charset="0"/>
              </a:rPr>
              <a:t>Interrupt-disable</a:t>
            </a:r>
            <a:r>
              <a:rPr lang="en-US"/>
              <a:t> for this purpose.</a:t>
            </a:r>
          </a:p>
          <a:p>
            <a:pPr marL="274320" indent="-274320">
              <a:buClr>
                <a:schemeClr val="accent3"/>
              </a:buClr>
              <a:buFont typeface="Wingdings 2"/>
              <a:buChar char=""/>
              <a:defRPr/>
            </a:pPr>
            <a:r>
              <a:rPr lang="en-US"/>
              <a:t>To avoid interruption by the same device during the execution of an interrupt service routine:</a:t>
            </a:r>
          </a:p>
          <a:p>
            <a:pPr marL="640080" lvl="1" indent="-246888">
              <a:buFont typeface="Wingdings 2"/>
              <a:buChar char=""/>
              <a:defRPr/>
            </a:pPr>
            <a:r>
              <a:rPr lang="en-US"/>
              <a:t>First instruction of an interrupt service routine can be Interrupt-disable.</a:t>
            </a:r>
          </a:p>
          <a:p>
            <a:pPr marL="640080" lvl="1" indent="-246888">
              <a:buFont typeface="Wingdings 2"/>
              <a:buChar char=""/>
              <a:defRPr/>
            </a:pPr>
            <a:r>
              <a:rPr lang="en-US"/>
              <a:t>Last instruction of an interrupt service routine can be Interrupt-enable.</a:t>
            </a:r>
          </a:p>
        </p:txBody>
      </p:sp>
      <p:sp>
        <p:nvSpPr>
          <p:cNvPr id="4" name="Date Placeholder 3"/>
          <p:cNvSpPr>
            <a:spLocks noGrp="1"/>
          </p:cNvSpPr>
          <p:nvPr>
            <p:ph type="dt" sz="quarter" idx="10"/>
          </p:nvPr>
        </p:nvSpPr>
        <p:spPr/>
        <p:txBody>
          <a:bodyPr/>
          <a:lstStyle/>
          <a:p>
            <a:pPr>
              <a:defRPr/>
            </a:pPr>
            <a:fld id="{FA27C7C0-2BDD-4BB9-A164-AF4DDB862066}" type="datetime1">
              <a:rPr lang="en-US"/>
              <a:pPr>
                <a:defRPr/>
              </a:pPr>
              <a:t>10/27/2024</a:t>
            </a:fld>
            <a:endParaRPr lang="en-US"/>
          </a:p>
        </p:txBody>
      </p:sp>
      <p:sp>
        <p:nvSpPr>
          <p:cNvPr id="2458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anose="020f0502020204030204" pitchFamily="34" charset="0"/>
              </a:defRPr>
            </a:lvl1pPr>
            <a:lvl2pPr marL="742950" indent="-285750">
              <a:spcBef>
                <a:spcPct val="20000"/>
              </a:spcBef>
              <a:buFont typeface="Arial" pitchFamily="34" charset="0"/>
              <a:buChar char="–"/>
              <a:defRPr sz="2800">
                <a:solidFill>
                  <a:schemeClr val="tx1"/>
                </a:solidFill>
                <a:latin typeface="Calibri" panose="020f0502020204030204" pitchFamily="34" charset="0"/>
              </a:defRPr>
            </a:lvl2pPr>
            <a:lvl3pPr marL="1143000" indent="-228600">
              <a:spcBef>
                <a:spcPct val="20000"/>
              </a:spcBef>
              <a:buFont typeface="Arial" pitchFamily="34" charset="0"/>
              <a:buChar char="•"/>
              <a:defRPr sz="2400">
                <a:solidFill>
                  <a:schemeClr val="tx1"/>
                </a:solidFill>
                <a:latin typeface="Calibri" panose="020f0502020204030204" pitchFamily="34" charset="0"/>
              </a:defRPr>
            </a:lvl3pPr>
            <a:lvl4pPr marL="1600200" indent="-228600">
              <a:spcBef>
                <a:spcPct val="20000"/>
              </a:spcBef>
              <a:buFont typeface="Arial" pitchFamily="34" charset="0"/>
              <a:buChar char="–"/>
              <a:defRPr sz="2000">
                <a:solidFill>
                  <a:schemeClr val="tx1"/>
                </a:solidFill>
                <a:latin typeface="Calibri" panose="020f0502020204030204" pitchFamily="34" charset="0"/>
              </a:defRPr>
            </a:lvl4pPr>
            <a:lvl5pPr marL="2057400" indent="-228600">
              <a:spcBef>
                <a:spcPct val="20000"/>
              </a:spcBef>
              <a:buFont typeface="Arial"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a:spcBef>
                <a:spcPct val="0"/>
              </a:spcBef>
              <a:buFontTx/>
              <a:buNone/>
            </a:pPr>
            <a:fld id="{7819F528-6632-430B-80A9-6ED901717E35}" type="slidenum">
              <a:rPr lang="en-US" altLang="en-US" sz="1200">
                <a:solidFill>
                  <a:srgbClr val="898989"/>
                </a:solidFill>
                <a:latin typeface="Arial" pitchFamily="34" charset="0"/>
              </a:rPr>
              <a:pPr>
                <a:spcBef>
                  <a:spcPct val="0"/>
                </a:spcBef>
                <a:buFontTx/>
                <a:buNone/>
              </a:pPr>
              <a:t>89</a:t>
            </a:fld>
            <a:endParaRPr lang="en-US" altLang="en-US" sz="1200">
              <a:solidFill>
                <a:srgbClr val="898989"/>
              </a:solidFill>
              <a:latin typeface="Arial"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val="3111521635"/>
      </p:ext>
    </p:extLst>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3554" name="Rectangle 2"/>
          <p:cNvSpPr>
            <a:spLocks noGrp="1" noChangeArrowheads="1"/>
          </p:cNvSpPr>
          <p:nvPr>
            <p:ph type="title"/>
          </p:nvPr>
        </p:nvSpPr>
        <p:spPr>
          <a:xfrm>
            <a:off x="107504" y="116632"/>
            <a:ext cx="8856984" cy="1800200"/>
          </a:xfrm>
        </p:spPr>
        <p:txBody>
          <a:bodyPr>
            <a:normAutofit/>
          </a:bodyPr>
          <a:lstStyle/>
          <a:p>
            <a:pPr eaLnBrk="1" hangingPunct="1"/>
            <a:r>
              <a:rPr lang="en-US" altLang="zh-CN" smtClean="0">
                <a:ea typeface="SimSun" pitchFamily="2" charset="-122"/>
              </a:rPr>
              <a:t>Big-Endian and Little-Endian </a:t>
            </a:r>
            <a:br>
              <a:rPr lang="en-US" altLang="zh-CN" smtClean="0">
                <a:ea typeface="SimSun" pitchFamily="2" charset="-122"/>
              </a:rPr>
            </a:br>
            <a:r>
              <a:rPr lang="en-US" altLang="zh-CN" smtClean="0">
                <a:ea typeface="SimSun" pitchFamily="2" charset="-122"/>
              </a:rPr>
              <a:t>Assignments</a:t>
            </a:r>
          </a:p>
        </p:txBody>
      </p:sp>
      <p:sp>
        <p:nvSpPr>
          <p:cNvPr id="23645" name="Text Box 95"/>
          <p:cNvSpPr txBox="1">
            <a:spLocks noChangeArrowheads="1"/>
          </p:cNvSpPr>
          <p:nvPr/>
        </p:nvSpPr>
        <p:spPr bwMode="auto">
          <a:xfrm>
            <a:off x="161069" y="2250738"/>
            <a:ext cx="8712968"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defPPr>
              <a:defRPr lang="en-US"/>
            </a:defPPr>
            <a:lvl1pPr marL="0" algn="l" defTabSz="914400" rtl="0" eaLnBrk="0" latinLnBrk="0" hangingPunct="0">
              <a:defRPr sz="1800" kern="1200">
                <a:solidFill>
                  <a:schemeClr val="tx1"/>
                </a:solidFill>
                <a:latin typeface="Arial" pitchFamily="34" charset="0"/>
                <a:ea typeface="+mn-ea"/>
                <a:cs typeface="+mn-cs"/>
              </a:defRPr>
            </a:lvl1pPr>
            <a:lvl2pPr marL="742950" indent="-285750" algn="l" defTabSz="914400" rtl="0" eaLnBrk="0" latinLnBrk="0" hangingPunct="0">
              <a:defRPr sz="1800" kern="1200">
                <a:solidFill>
                  <a:schemeClr val="tx1"/>
                </a:solidFill>
                <a:latin typeface="Arial" pitchFamily="34" charset="0"/>
                <a:ea typeface="+mn-ea"/>
                <a:cs typeface="+mn-cs"/>
              </a:defRPr>
            </a:lvl2pPr>
            <a:lvl3pPr marL="1143000" indent="-228600" algn="l" defTabSz="914400" rtl="0" eaLnBrk="0" latinLnBrk="0" hangingPunct="0">
              <a:defRPr sz="1800" kern="1200">
                <a:solidFill>
                  <a:schemeClr val="tx1"/>
                </a:solidFill>
                <a:latin typeface="Arial" pitchFamily="34" charset="0"/>
                <a:ea typeface="+mn-ea"/>
                <a:cs typeface="+mn-cs"/>
              </a:defRPr>
            </a:lvl3pPr>
            <a:lvl4pPr marL="1600200" indent="-228600" algn="l" defTabSz="914400" rtl="0" eaLnBrk="0" latinLnBrk="0" hangingPunct="0">
              <a:defRPr sz="1800" kern="1200">
                <a:solidFill>
                  <a:schemeClr val="tx1"/>
                </a:solidFill>
                <a:latin typeface="Arial" pitchFamily="34" charset="0"/>
                <a:ea typeface="+mn-ea"/>
                <a:cs typeface="+mn-cs"/>
              </a:defRPr>
            </a:lvl4pPr>
            <a:lvl5pPr marL="2057400" indent="-228600" algn="l" defTabSz="914400" rtl="0" eaLnBrk="0" latinLnBrk="0" hangingPunct="0">
              <a:defRPr sz="1800" kern="1200">
                <a:solidFill>
                  <a:schemeClr val="tx1"/>
                </a:solidFill>
                <a:latin typeface="Arial"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9pPr>
          </a:lstStyle>
          <a:p>
            <a:pPr eaLnBrk="1" hangingPunct="1">
              <a:spcBef>
                <a:spcPct val="50000"/>
              </a:spcBef>
            </a:pPr>
            <a:r>
              <a:rPr lang="en-US" altLang="zh-CN" sz="2800">
                <a:solidFill>
                  <a:schemeClr val="tx2"/>
                </a:solidFill>
                <a:ea typeface="SimSun" pitchFamily="2" charset="-122"/>
              </a:rPr>
              <a:t>Big-Endian: lower byte addresses are used for the most significant bytes of the </a:t>
            </a:r>
            <a:r>
              <a:rPr lang="en-US" altLang="zh-CN" sz="2800" smtClean="0">
                <a:solidFill>
                  <a:schemeClr val="tx2"/>
                </a:solidFill>
                <a:ea typeface="SimSun" pitchFamily="2" charset="-122"/>
              </a:rPr>
              <a:t>word</a:t>
            </a:r>
          </a:p>
          <a:p>
            <a:pPr eaLnBrk="1" hangingPunct="1">
              <a:spcBef>
                <a:spcPct val="50000"/>
              </a:spcBef>
            </a:pPr>
            <a:endParaRPr lang="en-US" altLang="zh-CN" sz="2800">
              <a:solidFill>
                <a:schemeClr val="tx2"/>
              </a:solidFill>
              <a:ea typeface="SimSun" pitchFamily="2" charset="-122"/>
            </a:endParaRPr>
          </a:p>
          <a:p>
            <a:pPr eaLnBrk="1" hangingPunct="1">
              <a:spcBef>
                <a:spcPct val="50000"/>
              </a:spcBef>
            </a:pPr>
            <a:r>
              <a:rPr lang="en-US" altLang="zh-CN" sz="2800">
                <a:solidFill>
                  <a:schemeClr val="tx2"/>
                </a:solidFill>
                <a:ea typeface="SimSun" pitchFamily="2" charset="-122"/>
              </a:rPr>
              <a:t>Little-Endian: opposite ordering. lower byte addresses are used for the less significant bytes of the word</a:t>
            </a:r>
            <a:endParaRPr lang="en-US" sz="2800">
              <a:solidFill>
                <a:schemeClr val="tx2"/>
              </a:solidFill>
            </a:endParaRPr>
          </a:p>
        </p:txBody>
      </p:sp>
    </p:spTree>
    <p:extLst>
      <p:ext uri="{BB962C8B-B14F-4D97-AF65-F5344CB8AC3E}">
        <p14:creationId xmlns="" val="3481044698"/>
      </p:ext>
    </p:extLst>
  </p:cSld>
  <p:clrMapOvr>
    <a:masterClrMapping/>
  </p:clrMapOvr>
  <p:transition/>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val="1076437942"/>
      </p:ext>
    </p:extLst>
  </p:cSld>
  <p:clrMapOvr>
    <a:masterClrMapping/>
  </p:clrMapOvr>
  <p:transition/>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IN" smtClean="0"/>
              <a:t>How to avoid successive interruptions</a:t>
            </a:r>
            <a:endParaRPr lang="en-IN"/>
          </a:p>
        </p:txBody>
      </p:sp>
      <p:sp>
        <p:nvSpPr>
          <p:cNvPr id="3" name="Content Placeholder 2"/>
          <p:cNvSpPr>
            <a:spLocks noGrp="1"/>
          </p:cNvSpPr>
          <p:nvPr>
            <p:ph idx="1"/>
          </p:nvPr>
        </p:nvSpPr>
        <p:spPr/>
        <p:txBody>
          <a:bodyPr/>
          <a:lstStyle/>
          <a:p>
            <a:r>
              <a:rPr lang="en-IN" smtClean="0">
                <a:solidFill>
                  <a:srgbClr val="FF0000"/>
                </a:solidFill>
              </a:rPr>
              <a:t>Enable and Disable </a:t>
            </a:r>
            <a:r>
              <a:rPr lang="en-IN" smtClean="0"/>
              <a:t>instruction in beginning and ending of ISR</a:t>
            </a:r>
          </a:p>
          <a:p>
            <a:r>
              <a:rPr lang="en-IN" smtClean="0"/>
              <a:t>Using </a:t>
            </a:r>
            <a:r>
              <a:rPr lang="en-IN" smtClean="0">
                <a:solidFill>
                  <a:srgbClr val="FF0000"/>
                </a:solidFill>
              </a:rPr>
              <a:t>PS register </a:t>
            </a:r>
            <a:r>
              <a:rPr lang="en-IN" smtClean="0"/>
              <a:t>enable bit</a:t>
            </a:r>
          </a:p>
          <a:p>
            <a:r>
              <a:rPr lang="en-IN" smtClean="0">
                <a:solidFill>
                  <a:srgbClr val="FF0000"/>
                </a:solidFill>
              </a:rPr>
              <a:t>Edge triggered :</a:t>
            </a:r>
          </a:p>
          <a:p>
            <a:pPr marL="0" indent="0">
              <a:buNone/>
            </a:pPr>
            <a:r>
              <a:rPr lang="en-IN" smtClean="0">
                <a:sym typeface="Wingdings" pitchFamily="2" charset="2"/>
              </a:rPr>
              <a:t>Interrupt request line of processor will respond to interrupt handling circuit for leading edge of the signal.</a:t>
            </a:r>
            <a:endParaRPr lang="en-IN" smtClean="0"/>
          </a:p>
          <a:p>
            <a:pPr marL="0" indent="0">
              <a:buNone/>
            </a:pPr>
            <a:r>
              <a:rPr lang="en-IN" smtClean="0">
                <a:sym typeface="Wingdings" pitchFamily="2" charset="2"/>
              </a:rPr>
              <a:t></a:t>
            </a:r>
            <a:r>
              <a:rPr lang="en-IN" smtClean="0"/>
              <a:t>Processor will receive only one request regardless of how long the line is activated.</a:t>
            </a:r>
          </a:p>
          <a:p>
            <a:endParaRPr lang="en-IN"/>
          </a:p>
        </p:txBody>
      </p:sp>
    </p:spTree>
    <p:extLst>
      <p:ext uri="{BB962C8B-B14F-4D97-AF65-F5344CB8AC3E}">
        <p14:creationId val="608022619"/>
      </p:ext>
    </p:extLst>
  </p:cSld>
  <p:clrMapOvr>
    <a:masterClrMapping/>
  </p:clrMapOvr>
  <p:transition/>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165848" y="187138"/>
            <a:ext cx="10515600" cy="683746"/>
          </a:xfrm>
        </p:spPr>
        <p:txBody>
          <a:bodyPr>
            <a:normAutofit fontScale="90000"/>
          </a:bodyPr>
          <a:lstStyle/>
          <a:p>
            <a:r>
              <a:rPr lang="en-IN" smtClean="0">
                <a:solidFill>
                  <a:srgbClr val="FF0000"/>
                </a:solidFill>
              </a:rPr>
              <a:t>Enabling and Disabling Interrupts- </a:t>
            </a:r>
            <a:r>
              <a:rPr lang="en-IN" sz="3100" b="1" smtClean="0">
                <a:solidFill>
                  <a:srgbClr val="00B050"/>
                </a:solidFill>
              </a:rPr>
              <a:t>Sequence of actions</a:t>
            </a:r>
            <a:endParaRPr lang="en-IN" sz="3100" b="1">
              <a:solidFill>
                <a:srgbClr val="00B050"/>
              </a:solidFill>
            </a:endParaRPr>
          </a:p>
        </p:txBody>
      </p:sp>
      <p:sp>
        <p:nvSpPr>
          <p:cNvPr id="3" name="Content Placeholder 2"/>
          <p:cNvSpPr>
            <a:spLocks noGrp="1"/>
          </p:cNvSpPr>
          <p:nvPr>
            <p:ph idx="1"/>
          </p:nvPr>
        </p:nvSpPr>
        <p:spPr>
          <a:xfrm>
            <a:off x="470647" y="1193613"/>
            <a:ext cx="11255188" cy="4351338"/>
          </a:xfrm>
        </p:spPr>
        <p:txBody>
          <a:bodyPr/>
          <a:lstStyle/>
          <a:p>
            <a:pPr marL="514350" indent="-514350">
              <a:buFont typeface="+mj-lt"/>
              <a:buAutoNum type="arabicPeriod"/>
            </a:pPr>
            <a:r>
              <a:rPr lang="en-IN" smtClean="0"/>
              <a:t>The device raises an interrupt request</a:t>
            </a:r>
          </a:p>
          <a:p>
            <a:pPr marL="514350" indent="-514350">
              <a:buFont typeface="+mj-lt"/>
              <a:buAutoNum type="arabicPeriod"/>
            </a:pPr>
            <a:r>
              <a:rPr lang="en-IN" smtClean="0"/>
              <a:t>The processor interrupts the program currently being executed</a:t>
            </a:r>
          </a:p>
          <a:p>
            <a:pPr marL="514350" indent="-514350">
              <a:buFont typeface="+mj-lt"/>
              <a:buAutoNum type="arabicPeriod"/>
            </a:pPr>
            <a:r>
              <a:rPr lang="en-IN" smtClean="0"/>
              <a:t>Interrupts are disabled by changing the control bits in PS.</a:t>
            </a:r>
          </a:p>
          <a:p>
            <a:pPr marL="514350" indent="-514350">
              <a:buFont typeface="+mj-lt"/>
              <a:buAutoNum type="arabicPeriod"/>
            </a:pPr>
            <a:r>
              <a:rPr lang="en-IN" smtClean="0"/>
              <a:t>The device is informed that its request has been recognized and in response , it deactivates the interrupt request signal</a:t>
            </a:r>
          </a:p>
          <a:p>
            <a:pPr marL="514350" indent="-514350">
              <a:buFont typeface="+mj-lt"/>
              <a:buAutoNum type="arabicPeriod"/>
            </a:pPr>
            <a:r>
              <a:rPr lang="en-IN" smtClean="0"/>
              <a:t>The action requested by the interrupt  service routine</a:t>
            </a:r>
          </a:p>
          <a:p>
            <a:pPr marL="514350" indent="-514350">
              <a:buFont typeface="+mj-lt"/>
              <a:buAutoNum type="arabicPeriod"/>
            </a:pPr>
            <a:r>
              <a:rPr lang="en-IN" smtClean="0"/>
              <a:t>Interrupts are enabled and execution of the interrupted program is resumed.</a:t>
            </a:r>
            <a:endParaRPr lang="en-IN"/>
          </a:p>
        </p:txBody>
      </p:sp>
    </p:spTree>
    <p:extLst>
      <p:ext uri="{BB962C8B-B14F-4D97-AF65-F5344CB8AC3E}">
        <p14:creationId val="3285895762"/>
      </p:ext>
    </p:extLst>
  </p:cSld>
  <p:clrMapOvr>
    <a:masterClrMapping/>
  </p:clrMapOvr>
  <p:transition/>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6626" name="Rectangle 2"/>
          <p:cNvSpPr>
            <a:spLocks noGrp="1" noChangeArrowheads="1"/>
          </p:cNvSpPr>
          <p:nvPr>
            <p:ph type="title"/>
          </p:nvPr>
        </p:nvSpPr>
        <p:spPr>
          <a:xfrm>
            <a:off x="1981200" y="0"/>
            <a:ext cx="8229600" cy="1143000"/>
          </a:xfrm>
        </p:spPr>
        <p:txBody>
          <a:bodyPr/>
          <a:lstStyle/>
          <a:p>
            <a:pPr eaLnBrk="1" hangingPunct="1"/>
            <a:r>
              <a:rPr lang="en-US" altLang="en-US" smtClean="0">
                <a:solidFill>
                  <a:srgbClr val="FF0000"/>
                </a:solidFill>
              </a:rPr>
              <a:t>Handling Multiple Interrupts</a:t>
            </a:r>
          </a:p>
        </p:txBody>
      </p:sp>
      <p:sp>
        <p:nvSpPr>
          <p:cNvPr id="378883" name="Rectangle 3"/>
          <p:cNvSpPr>
            <a:spLocks noGrp="1" noChangeArrowheads="1"/>
          </p:cNvSpPr>
          <p:nvPr>
            <p:ph idx="1"/>
          </p:nvPr>
        </p:nvSpPr>
        <p:spPr>
          <a:xfrm>
            <a:off x="363071" y="1576388"/>
            <a:ext cx="11430000" cy="4900612"/>
          </a:xfrm>
        </p:spPr>
        <p:txBody>
          <a:bodyPr rtlCol="0">
            <a:normAutofit/>
          </a:bodyPr>
          <a:lstStyle/>
          <a:p>
            <a:pPr marL="274320" indent="-274320">
              <a:buClr>
                <a:schemeClr val="accent3"/>
              </a:buClr>
              <a:buFont typeface="Wingdings 2"/>
              <a:buChar char=""/>
              <a:defRPr/>
            </a:pPr>
            <a:r>
              <a:rPr lang="en-US"/>
              <a:t>Multiple I/O devices may be connected </a:t>
            </a:r>
            <a:r>
              <a:rPr lang="en-US" smtClean="0"/>
              <a:t>–</a:t>
            </a:r>
            <a:r>
              <a:rPr lang="en-US" b="1" smtClean="0">
                <a:solidFill>
                  <a:srgbClr val="00B050"/>
                </a:solidFill>
              </a:rPr>
              <a:t>HOW TO ADDRESS</a:t>
            </a:r>
          </a:p>
          <a:p>
            <a:pPr marL="274320" indent="-274320">
              <a:buClr>
                <a:schemeClr val="accent3"/>
              </a:buClr>
              <a:buFont typeface="Wingdings 2"/>
              <a:buChar char=""/>
              <a:defRPr/>
            </a:pPr>
            <a:endParaRPr lang="en-US"/>
          </a:p>
          <a:p>
            <a:pPr marL="274320" indent="-274320">
              <a:buClr>
                <a:schemeClr val="accent3"/>
              </a:buClr>
              <a:buFont typeface="Wingdings 2"/>
              <a:buChar char=""/>
              <a:defRPr/>
            </a:pPr>
            <a:endParaRPr lang="en-US" smtClean="0"/>
          </a:p>
          <a:p>
            <a:pPr marL="274320" indent="-274320">
              <a:buClr>
                <a:schemeClr val="accent3"/>
              </a:buClr>
              <a:buFont typeface="Wingdings 2"/>
              <a:buChar char=""/>
              <a:defRPr/>
            </a:pPr>
            <a:r>
              <a:rPr lang="en-US" smtClean="0"/>
              <a:t>How </a:t>
            </a:r>
            <a:r>
              <a:rPr lang="en-US"/>
              <a:t>does the processor know which device has generated an interrupt?</a:t>
            </a:r>
          </a:p>
          <a:p>
            <a:pPr marL="274320" indent="-274320">
              <a:buClr>
                <a:schemeClr val="accent3"/>
              </a:buClr>
              <a:buFont typeface="Wingdings 2"/>
              <a:buChar char=""/>
              <a:defRPr/>
            </a:pPr>
            <a:r>
              <a:rPr lang="en-US"/>
              <a:t>How does the processor know which interrupt service routine needs to be executed? </a:t>
            </a:r>
          </a:p>
          <a:p>
            <a:pPr marL="274320" indent="-274320">
              <a:buClr>
                <a:schemeClr val="accent3"/>
              </a:buClr>
              <a:buFont typeface="Wingdings 2"/>
              <a:buChar char=""/>
              <a:defRPr/>
            </a:pPr>
            <a:r>
              <a:rPr lang="en-US"/>
              <a:t>When the processor is executing an interrupt service routine for one device, can other device interrupt the processor?</a:t>
            </a:r>
          </a:p>
          <a:p>
            <a:pPr marL="274320" indent="-274320">
              <a:buClr>
                <a:schemeClr val="accent3"/>
              </a:buClr>
              <a:buFont typeface="Wingdings 2"/>
              <a:buChar char=""/>
              <a:defRPr/>
            </a:pPr>
            <a:r>
              <a:rPr lang="en-US"/>
              <a:t>If two interrupt-requests are received simultaneously, then how to break the tie?</a:t>
            </a:r>
            <a:endParaRPr lang="en-US" sz="1800"/>
          </a:p>
        </p:txBody>
      </p:sp>
      <p:sp>
        <p:nvSpPr>
          <p:cNvPr id="4" name="Date Placeholder 3"/>
          <p:cNvSpPr>
            <a:spLocks noGrp="1"/>
          </p:cNvSpPr>
          <p:nvPr>
            <p:ph type="dt" sz="quarter" idx="10"/>
          </p:nvPr>
        </p:nvSpPr>
        <p:spPr/>
        <p:txBody>
          <a:bodyPr/>
          <a:lstStyle/>
          <a:p>
            <a:pPr>
              <a:defRPr/>
            </a:pPr>
            <a:fld id="{66F04FAE-188F-474A-90DA-31CE159259B3}" type="datetime1">
              <a:rPr lang="en-US"/>
              <a:pPr>
                <a:defRPr/>
              </a:pPr>
              <a:t>10/27/2024</a:t>
            </a:fld>
            <a:endParaRPr lang="en-US"/>
          </a:p>
        </p:txBody>
      </p:sp>
      <p:sp>
        <p:nvSpPr>
          <p:cNvPr id="2662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anose="020f0502020204030204" pitchFamily="34" charset="0"/>
              </a:defRPr>
            </a:lvl1pPr>
            <a:lvl2pPr marL="742950" indent="-285750">
              <a:spcBef>
                <a:spcPct val="20000"/>
              </a:spcBef>
              <a:buFont typeface="Arial" pitchFamily="34" charset="0"/>
              <a:buChar char="–"/>
              <a:defRPr sz="2800">
                <a:solidFill>
                  <a:schemeClr val="tx1"/>
                </a:solidFill>
                <a:latin typeface="Calibri" panose="020f0502020204030204" pitchFamily="34" charset="0"/>
              </a:defRPr>
            </a:lvl2pPr>
            <a:lvl3pPr marL="1143000" indent="-228600">
              <a:spcBef>
                <a:spcPct val="20000"/>
              </a:spcBef>
              <a:buFont typeface="Arial" pitchFamily="34" charset="0"/>
              <a:buChar char="•"/>
              <a:defRPr sz="2400">
                <a:solidFill>
                  <a:schemeClr val="tx1"/>
                </a:solidFill>
                <a:latin typeface="Calibri" panose="020f0502020204030204" pitchFamily="34" charset="0"/>
              </a:defRPr>
            </a:lvl3pPr>
            <a:lvl4pPr marL="1600200" indent="-228600">
              <a:spcBef>
                <a:spcPct val="20000"/>
              </a:spcBef>
              <a:buFont typeface="Arial" pitchFamily="34" charset="0"/>
              <a:buChar char="–"/>
              <a:defRPr sz="2000">
                <a:solidFill>
                  <a:schemeClr val="tx1"/>
                </a:solidFill>
                <a:latin typeface="Calibri" panose="020f0502020204030204" pitchFamily="34" charset="0"/>
              </a:defRPr>
            </a:lvl4pPr>
            <a:lvl5pPr marL="2057400" indent="-228600">
              <a:spcBef>
                <a:spcPct val="20000"/>
              </a:spcBef>
              <a:buFont typeface="Arial"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a:spcBef>
                <a:spcPct val="0"/>
              </a:spcBef>
              <a:buFontTx/>
              <a:buNone/>
            </a:pPr>
            <a:fld id="{11B368B2-1438-4D1E-85A1-BA877C93C2A0}" type="slidenum">
              <a:rPr lang="en-US" altLang="en-US" sz="1200">
                <a:solidFill>
                  <a:srgbClr val="898989"/>
                </a:solidFill>
                <a:latin typeface="Arial" pitchFamily="34" charset="0"/>
              </a:rPr>
              <a:pPr>
                <a:spcBef>
                  <a:spcPct val="0"/>
                </a:spcBef>
                <a:buFontTx/>
                <a:buNone/>
              </a:pPr>
              <a:t>93</a:t>
            </a:fld>
            <a:endParaRPr lang="en-US" altLang="en-US" sz="1200">
              <a:solidFill>
                <a:srgbClr val="898989"/>
              </a:solidFill>
              <a:latin typeface="Arial"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val="159387568"/>
      </p:ext>
    </p:extLst>
  </p:cSld>
  <p:clrMapOvr>
    <a:masterClrMapping/>
  </p:clrMapOvr>
  <p:transition/>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IN" smtClean="0"/>
              <a:t>How to recognize the interrupted device</a:t>
            </a:r>
            <a:endParaRPr lang="en-IN"/>
          </a:p>
        </p:txBody>
      </p:sp>
      <p:sp>
        <p:nvSpPr>
          <p:cNvPr id="3" name="Content Placeholder 2"/>
          <p:cNvSpPr>
            <a:spLocks noGrp="1"/>
          </p:cNvSpPr>
          <p:nvPr>
            <p:ph idx="1"/>
          </p:nvPr>
        </p:nvSpPr>
        <p:spPr/>
        <p:txBody>
          <a:bodyPr/>
          <a:lstStyle/>
          <a:p>
            <a:r>
              <a:rPr lang="en-IN" smtClean="0">
                <a:solidFill>
                  <a:srgbClr val="00B050"/>
                </a:solidFill>
              </a:rPr>
              <a:t>ISR Polls </a:t>
            </a:r>
            <a:r>
              <a:rPr lang="en-IN" smtClean="0"/>
              <a:t>the devices connected.</a:t>
            </a:r>
          </a:p>
          <a:p>
            <a:r>
              <a:rPr lang="en-IN" smtClean="0"/>
              <a:t>If the </a:t>
            </a:r>
            <a:r>
              <a:rPr lang="en-IN" smtClean="0">
                <a:solidFill>
                  <a:srgbClr val="00B050"/>
                </a:solidFill>
              </a:rPr>
              <a:t>IRQ</a:t>
            </a:r>
            <a:r>
              <a:rPr lang="en-IN" smtClean="0"/>
              <a:t> bit=1 then serves the device</a:t>
            </a:r>
            <a:endParaRPr lang="en-IN"/>
          </a:p>
          <a:p>
            <a:endParaRPr lang="en-IN" smtClean="0"/>
          </a:p>
          <a:p>
            <a:r>
              <a:rPr lang="en-US">
                <a:solidFill>
                  <a:srgbClr val="FF0000"/>
                </a:solidFill>
              </a:rPr>
              <a:t>Polling mechanism</a:t>
            </a:r>
            <a:r>
              <a:rPr lang="en-US"/>
              <a:t> is easy, but time consuming to query the status bits of all the I/O devices connected to the bus. </a:t>
            </a:r>
          </a:p>
          <a:p>
            <a:pPr marL="0" indent="0">
              <a:buNone/>
            </a:pPr>
            <a:endParaRPr lang="en-IN"/>
          </a:p>
        </p:txBody>
      </p:sp>
    </p:spTree>
    <p:extLst>
      <p:ext uri="{BB962C8B-B14F-4D97-AF65-F5344CB8AC3E}">
        <p14:creationId val="2098087428"/>
      </p:ext>
    </p:extLst>
  </p:cSld>
  <p:clrMapOvr>
    <a:masterClrMapping/>
  </p:clrMapOvr>
  <p:transition/>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838200" y="365125"/>
            <a:ext cx="10515600" cy="925793"/>
          </a:xfrm>
        </p:spPr>
        <p:txBody>
          <a:bodyPr/>
          <a:lstStyle/>
          <a:p>
            <a:r>
              <a:rPr lang="en-IN" smtClean="0"/>
              <a:t>Vectored Interrupts</a:t>
            </a:r>
            <a:endParaRPr lang="en-IN"/>
          </a:p>
        </p:txBody>
      </p:sp>
      <p:sp>
        <p:nvSpPr>
          <p:cNvPr id="3" name="Content Placeholder 2"/>
          <p:cNvSpPr>
            <a:spLocks noGrp="1"/>
          </p:cNvSpPr>
          <p:nvPr>
            <p:ph idx="1"/>
          </p:nvPr>
        </p:nvSpPr>
        <p:spPr/>
        <p:txBody>
          <a:bodyPr/>
          <a:lstStyle/>
          <a:p>
            <a:pPr algn="just"/>
            <a:r>
              <a:rPr lang="en-IN" smtClean="0"/>
              <a:t>Device </a:t>
            </a:r>
            <a:r>
              <a:rPr lang="en-IN" smtClean="0">
                <a:solidFill>
                  <a:srgbClr val="FF0000"/>
                </a:solidFill>
              </a:rPr>
              <a:t>identifies itself </a:t>
            </a:r>
            <a:r>
              <a:rPr lang="en-IN" smtClean="0"/>
              <a:t>to the processor by sending a </a:t>
            </a:r>
            <a:r>
              <a:rPr lang="en-IN" smtClean="0">
                <a:solidFill>
                  <a:srgbClr val="FF0000"/>
                </a:solidFill>
              </a:rPr>
              <a:t>code.</a:t>
            </a:r>
          </a:p>
          <a:p>
            <a:pPr algn="just"/>
            <a:r>
              <a:rPr lang="en-IN" smtClean="0">
                <a:solidFill>
                  <a:srgbClr val="FF0000"/>
                </a:solidFill>
              </a:rPr>
              <a:t>CODE </a:t>
            </a:r>
            <a:r>
              <a:rPr lang="en-IN" smtClean="0"/>
              <a:t>is  starting addr(interrupt vector) of ISR(4 to 8 bits code length) but need not be ISR</a:t>
            </a:r>
          </a:p>
          <a:p>
            <a:pPr algn="just"/>
            <a:r>
              <a:rPr lang="en-IN" smtClean="0">
                <a:solidFill>
                  <a:srgbClr val="FF0000"/>
                </a:solidFill>
              </a:rPr>
              <a:t>IV</a:t>
            </a:r>
            <a:r>
              <a:rPr lang="en-IN" smtClean="0">
                <a:solidFill>
                  <a:srgbClr val="FF0000"/>
                </a:solidFill>
                <a:sym typeface="Wingdings" pitchFamily="2" charset="2"/>
              </a:rPr>
              <a:t>PC</a:t>
            </a:r>
          </a:p>
          <a:p>
            <a:pPr algn="just"/>
            <a:r>
              <a:rPr lang="en-IN" smtClean="0">
                <a:sym typeface="Wingdings" pitchFamily="2" charset="2"/>
              </a:rPr>
              <a:t>INTR(Device activates when it is ready with interrupt)</a:t>
            </a:r>
          </a:p>
          <a:p>
            <a:pPr algn="just"/>
            <a:r>
              <a:rPr lang="en-IN" smtClean="0">
                <a:sym typeface="Wingdings" pitchFamily="2" charset="2"/>
              </a:rPr>
              <a:t>INTA(Processor activates when it is ready to receive INT)</a:t>
            </a:r>
            <a:endParaRPr lang="en-IN"/>
          </a:p>
        </p:txBody>
      </p:sp>
    </p:spTree>
    <p:extLst>
      <p:ext uri="{BB962C8B-B14F-4D97-AF65-F5344CB8AC3E}">
        <p14:creationId val="3593978787"/>
      </p:ext>
    </p:extLst>
  </p:cSld>
  <p:clrMapOvr>
    <a:masterClrMapping/>
  </p:clrMapOvr>
  <p:transition/>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2770" name="Rectangle 2"/>
          <p:cNvSpPr>
            <a:spLocks noGrp="1" noChangeArrowheads="1"/>
          </p:cNvSpPr>
          <p:nvPr>
            <p:ph type="title"/>
          </p:nvPr>
        </p:nvSpPr>
        <p:spPr/>
        <p:txBody>
          <a:bodyPr/>
          <a:lstStyle/>
          <a:p>
            <a:pPr eaLnBrk="1" hangingPunct="1"/>
            <a:r>
              <a:rPr lang="en-US" altLang="en-US" smtClean="0"/>
              <a:t>Interrupt Nesting- Priority</a:t>
            </a:r>
          </a:p>
        </p:txBody>
      </p:sp>
      <p:sp>
        <p:nvSpPr>
          <p:cNvPr id="28675" name="Rectangle 3"/>
          <p:cNvSpPr>
            <a:spLocks noGrp="1" noChangeArrowheads="1"/>
          </p:cNvSpPr>
          <p:nvPr>
            <p:ph idx="1"/>
          </p:nvPr>
        </p:nvSpPr>
        <p:spPr/>
        <p:txBody>
          <a:bodyPr rtlCol="0">
            <a:normAutofit/>
          </a:bodyPr>
          <a:lstStyle/>
          <a:p>
            <a:pPr>
              <a:defRPr/>
            </a:pPr>
            <a:r>
              <a:rPr lang="en-US" smtClean="0"/>
              <a:t>I/O devices are organized in a priority structure:</a:t>
            </a:r>
          </a:p>
          <a:p>
            <a:pPr lvl="1">
              <a:defRPr/>
            </a:pPr>
            <a:r>
              <a:rPr lang="en-US" sz="1800"/>
              <a:t>An interrupt request from a high-priority device is accepted while the processor is executing the interrupt service routine of a low priority device.</a:t>
            </a:r>
          </a:p>
          <a:p>
            <a:pPr>
              <a:defRPr/>
            </a:pPr>
            <a:r>
              <a:rPr lang="en-US" smtClean="0"/>
              <a:t>A priority level is assigned to a processor that can be changed under program control.</a:t>
            </a:r>
          </a:p>
          <a:p>
            <a:pPr lvl="1">
              <a:defRPr/>
            </a:pPr>
            <a:r>
              <a:rPr lang="en-US" sz="1800"/>
              <a:t>Priority level of a processor is the priority of the program that is currently being executed. </a:t>
            </a:r>
          </a:p>
          <a:p>
            <a:pPr lvl="1">
              <a:defRPr/>
            </a:pPr>
            <a:r>
              <a:rPr lang="en-US" sz="1800"/>
              <a:t>When the processor starts executing the interrupt service routine of a device, its priority is raised to that of the device.</a:t>
            </a:r>
          </a:p>
          <a:p>
            <a:pPr lvl="1">
              <a:defRPr/>
            </a:pPr>
            <a:r>
              <a:rPr lang="en-US" sz="1800"/>
              <a:t>If the device sending an interrupt request has a higher priority than the processor, the processor accepts the interrupt request.</a:t>
            </a:r>
          </a:p>
        </p:txBody>
      </p:sp>
      <p:sp>
        <p:nvSpPr>
          <p:cNvPr id="4" name="Date Placeholder 3"/>
          <p:cNvSpPr>
            <a:spLocks noGrp="1"/>
          </p:cNvSpPr>
          <p:nvPr>
            <p:ph type="dt" sz="quarter" idx="10"/>
          </p:nvPr>
        </p:nvSpPr>
        <p:spPr/>
        <p:txBody>
          <a:bodyPr/>
          <a:lstStyle/>
          <a:p>
            <a:pPr>
              <a:defRPr/>
            </a:pPr>
            <a:fld id="{84F7FAC7-2C3F-4BB3-B854-7F889AD16C7E}" type="datetime1">
              <a:rPr lang="en-US"/>
              <a:pPr>
                <a:defRPr/>
              </a:pPr>
              <a:t>10/27/2024</a:t>
            </a:fld>
            <a:endParaRPr lang="en-US"/>
          </a:p>
        </p:txBody>
      </p:sp>
      <p:sp>
        <p:nvSpPr>
          <p:cNvPr id="3277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anose="020f0502020204030204" pitchFamily="34" charset="0"/>
              </a:defRPr>
            </a:lvl1pPr>
            <a:lvl2pPr marL="742950" indent="-285750">
              <a:spcBef>
                <a:spcPct val="20000"/>
              </a:spcBef>
              <a:buFont typeface="Arial" pitchFamily="34" charset="0"/>
              <a:buChar char="–"/>
              <a:defRPr sz="2800">
                <a:solidFill>
                  <a:schemeClr val="tx1"/>
                </a:solidFill>
                <a:latin typeface="Calibri" panose="020f0502020204030204" pitchFamily="34" charset="0"/>
              </a:defRPr>
            </a:lvl2pPr>
            <a:lvl3pPr marL="1143000" indent="-228600">
              <a:spcBef>
                <a:spcPct val="20000"/>
              </a:spcBef>
              <a:buFont typeface="Arial" pitchFamily="34" charset="0"/>
              <a:buChar char="•"/>
              <a:defRPr sz="2400">
                <a:solidFill>
                  <a:schemeClr val="tx1"/>
                </a:solidFill>
                <a:latin typeface="Calibri" panose="020f0502020204030204" pitchFamily="34" charset="0"/>
              </a:defRPr>
            </a:lvl3pPr>
            <a:lvl4pPr marL="1600200" indent="-228600">
              <a:spcBef>
                <a:spcPct val="20000"/>
              </a:spcBef>
              <a:buFont typeface="Arial" pitchFamily="34" charset="0"/>
              <a:buChar char="–"/>
              <a:defRPr sz="2000">
                <a:solidFill>
                  <a:schemeClr val="tx1"/>
                </a:solidFill>
                <a:latin typeface="Calibri" panose="020f0502020204030204" pitchFamily="34" charset="0"/>
              </a:defRPr>
            </a:lvl4pPr>
            <a:lvl5pPr marL="2057400" indent="-228600">
              <a:spcBef>
                <a:spcPct val="20000"/>
              </a:spcBef>
              <a:buFont typeface="Arial"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a:spcBef>
                <a:spcPct val="0"/>
              </a:spcBef>
              <a:buFontTx/>
              <a:buNone/>
            </a:pPr>
            <a:fld id="{44D686A6-DC2F-41EA-BFB0-5826E68DB14C}" type="slidenum">
              <a:rPr lang="en-US" altLang="en-US" sz="1200">
                <a:solidFill>
                  <a:srgbClr val="898989"/>
                </a:solidFill>
                <a:latin typeface="Arial" pitchFamily="34" charset="0"/>
              </a:rPr>
              <a:pPr>
                <a:spcBef>
                  <a:spcPct val="0"/>
                </a:spcBef>
                <a:buFontTx/>
                <a:buNone/>
              </a:pPr>
              <a:t>96</a:t>
            </a:fld>
            <a:endParaRPr lang="en-US" altLang="en-US" sz="1200">
              <a:solidFill>
                <a:srgbClr val="898989"/>
              </a:solidFill>
              <a:latin typeface="Arial"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val="1705333789"/>
      </p:ext>
    </p:extLst>
  </p:cSld>
  <p:clrMapOvr>
    <a:masterClrMapping/>
  </p:clrMapOvr>
  <p:transition/>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5842" name="Rectangle 2"/>
          <p:cNvSpPr>
            <a:spLocks noGrp="1" noChangeArrowheads="1"/>
          </p:cNvSpPr>
          <p:nvPr>
            <p:ph type="title"/>
          </p:nvPr>
        </p:nvSpPr>
        <p:spPr>
          <a:xfrm>
            <a:off x="1981200" y="304801"/>
            <a:ext cx="8305800" cy="757237"/>
          </a:xfrm>
        </p:spPr>
        <p:txBody>
          <a:bodyPr/>
          <a:lstStyle/>
          <a:p>
            <a:pPr eaLnBrk="1" hangingPunct="1"/>
            <a:r>
              <a:rPr lang="en-US" altLang="en-US" smtClean="0"/>
              <a:t> Multiple Priority Levels</a:t>
            </a:r>
          </a:p>
        </p:txBody>
      </p:sp>
      <p:grpSp>
        <p:nvGrpSpPr>
          <p:cNvPr id="35843" name="Group 3"/>
          <p:cNvGrpSpPr/>
          <p:nvPr/>
        </p:nvGrpSpPr>
        <p:grpSpPr>
          <a:xfrm>
            <a:off x="2147887" y="1469135"/>
            <a:ext cx="6462713" cy="1952624"/>
            <a:chOff x="851" y="1302"/>
            <a:chExt cx="4071" cy="1230"/>
          </a:xfrm>
        </p:grpSpPr>
        <p:sp>
          <p:nvSpPr>
            <p:cNvPr id="35848" name="Rectangle 4"/>
            <p:cNvSpPr>
              <a:spLocks noChangeArrowheads="1"/>
            </p:cNvSpPr>
            <p:nvPr/>
          </p:nvSpPr>
          <p:spPr bwMode="auto">
            <a:xfrm>
              <a:off x="851" y="1337"/>
              <a:ext cx="744" cy="953"/>
            </a:xfrm>
            <a:prstGeom prst="rect">
              <a:avLst/>
            </a:prstGeom>
            <a:solidFill>
              <a:srgbClr val="FF9F9F"/>
            </a:solidFill>
            <a:ln w="0">
              <a:solidFill>
                <a:srgbClr val="C00000"/>
              </a:solidFill>
              <a:miter lim="800000"/>
            </a:ln>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35849" name="Rectangle 5"/>
            <p:cNvSpPr>
              <a:spLocks noChangeArrowheads="1"/>
            </p:cNvSpPr>
            <p:nvPr/>
          </p:nvSpPr>
          <p:spPr bwMode="auto">
            <a:xfrm>
              <a:off x="851" y="1337"/>
              <a:ext cx="744" cy="953"/>
            </a:xfrm>
            <a:prstGeom prst="rect">
              <a:avLst/>
            </a:prstGeom>
            <a:noFill/>
            <a:ln w="19050">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35850" name="Line 6"/>
            <p:cNvSpPr>
              <a:spLocks noChangeShapeType="1"/>
            </p:cNvSpPr>
            <p:nvPr/>
          </p:nvSpPr>
          <p:spPr bwMode="auto">
            <a:xfrm flipV="1">
              <a:off x="851" y="1337"/>
              <a:ext cx="1" cy="953"/>
            </a:xfrm>
            <a:prstGeom prst="line">
              <a:avLst/>
            </a:prstGeom>
            <a:noFill/>
            <a:ln w="19050">
              <a:solidFill>
                <a:srgbClr val="B2FFFF"/>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51" name="Line 7"/>
            <p:cNvSpPr>
              <a:spLocks noChangeShapeType="1"/>
            </p:cNvSpPr>
            <p:nvPr/>
          </p:nvSpPr>
          <p:spPr bwMode="auto">
            <a:xfrm flipV="1">
              <a:off x="851" y="1337"/>
              <a:ext cx="1" cy="953"/>
            </a:xfrm>
            <a:prstGeom prst="line">
              <a:avLst/>
            </a:prstGeom>
            <a:noFill/>
            <a:ln w="19050">
              <a:solidFill>
                <a:srgbClr val="00FFFF"/>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52" name="Freeform 8"/>
            <p:cNvSpPr/>
            <p:nvPr/>
          </p:nvSpPr>
          <p:spPr bwMode="auto">
            <a:xfrm>
              <a:off x="1316" y="2186"/>
              <a:ext cx="23" cy="46"/>
            </a:xfrm>
            <a:custGeom>
              <a:gdLst>
                <a:gd name="T0" fmla="*/ 34914 w 2"/>
                <a:gd name="T1" fmla="*/ 69955 h 4"/>
                <a:gd name="T2" fmla="*/ 18251 w 2"/>
                <a:gd name="T3" fmla="*/ 0 h 4"/>
                <a:gd name="T4" fmla="*/ 0 w 2"/>
                <a:gd name="T5" fmla="*/ 69955 h 4"/>
                <a:gd name="T6" fmla="*/ 18251 w 2"/>
                <a:gd name="T7" fmla="*/ 69955 h 4"/>
                <a:gd name="T8" fmla="*/ 34914 w 2"/>
                <a:gd name="T9" fmla="*/ 69955 h 4"/>
                <a:gd name="T10" fmla="*/ 0 60000 65536"/>
                <a:gd name="T11" fmla="*/ 0 60000 65536"/>
                <a:gd name="T12" fmla="*/ 0 60000 65536"/>
                <a:gd name="T13" fmla="*/ 0 60000 65536"/>
                <a:gd name="T14" fmla="*/ 0 60000 65536"/>
                <a:gd name="T15" fmla="*/ 0 w 2"/>
                <a:gd name="T16" fmla="*/ 0 h 4"/>
                <a:gd name="T17" fmla="*/ 2 w 2"/>
                <a:gd name="T18" fmla="*/ 4 h 4"/>
              </a:gdLst>
              <a:cxnLst>
                <a:cxn ang="T10">
                  <a:pos x="T0" y="T1"/>
                </a:cxn>
                <a:cxn ang="T11">
                  <a:pos x="T2" y="T3"/>
                </a:cxn>
                <a:cxn ang="T12">
                  <a:pos x="T4" y="T5"/>
                </a:cxn>
                <a:cxn ang="T13">
                  <a:pos x="T6" y="T7"/>
                </a:cxn>
                <a:cxn ang="T14">
                  <a:pos x="T8" y="T9"/>
                </a:cxn>
              </a:cxnLst>
              <a:rect l="T15" t="T16" r="T17" b="T18"/>
              <a:pathLst>
                <a:path w="2" h="4">
                  <a:moveTo>
                    <a:pt x="2" y="4"/>
                  </a:moveTo>
                  <a:lnTo>
                    <a:pt x="1" y="0"/>
                  </a:lnTo>
                  <a:lnTo>
                    <a:pt x="0" y="4"/>
                  </a:lnTo>
                  <a:lnTo>
                    <a:pt x="1" y="4"/>
                  </a:lnTo>
                  <a:lnTo>
                    <a:pt x="2" y="4"/>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53" name="Freeform 9"/>
            <p:cNvSpPr/>
            <p:nvPr/>
          </p:nvSpPr>
          <p:spPr bwMode="auto">
            <a:xfrm>
              <a:off x="1316" y="2186"/>
              <a:ext cx="23" cy="46"/>
            </a:xfrm>
            <a:custGeom>
              <a:gdLst>
                <a:gd name="T0" fmla="*/ 23 w 23"/>
                <a:gd name="T1" fmla="*/ 46 h 46"/>
                <a:gd name="T2" fmla="*/ 11 w 23"/>
                <a:gd name="T3" fmla="*/ 0 h 46"/>
                <a:gd name="T4" fmla="*/ 0 w 23"/>
                <a:gd name="T5" fmla="*/ 46 h 46"/>
                <a:gd name="T6" fmla="*/ 11 w 23"/>
                <a:gd name="T7" fmla="*/ 46 h 46"/>
                <a:gd name="T8" fmla="*/ 23 w 23"/>
                <a:gd name="T9" fmla="*/ 46 h 46"/>
                <a:gd name="T10" fmla="*/ 0 60000 65536"/>
                <a:gd name="T11" fmla="*/ 0 60000 65536"/>
                <a:gd name="T12" fmla="*/ 0 60000 65536"/>
                <a:gd name="T13" fmla="*/ 0 60000 65536"/>
                <a:gd name="T14" fmla="*/ 0 60000 65536"/>
                <a:gd name="T15" fmla="*/ 0 w 23"/>
                <a:gd name="T16" fmla="*/ 0 h 46"/>
                <a:gd name="T17" fmla="*/ 23 w 23"/>
                <a:gd name="T18" fmla="*/ 46 h 46"/>
              </a:gdLst>
              <a:cxnLst>
                <a:cxn ang="T10">
                  <a:pos x="T0" y="T1"/>
                </a:cxn>
                <a:cxn ang="T11">
                  <a:pos x="T2" y="T3"/>
                </a:cxn>
                <a:cxn ang="T12">
                  <a:pos x="T4" y="T5"/>
                </a:cxn>
                <a:cxn ang="T13">
                  <a:pos x="T6" y="T7"/>
                </a:cxn>
                <a:cxn ang="T14">
                  <a:pos x="T8" y="T9"/>
                </a:cxn>
              </a:cxnLst>
              <a:rect l="T15" t="T16" r="T17" b="T18"/>
              <a:pathLst>
                <a:path w="23" h="46">
                  <a:moveTo>
                    <a:pt x="23" y="46"/>
                  </a:moveTo>
                  <a:lnTo>
                    <a:pt x="11" y="0"/>
                  </a:lnTo>
                  <a:lnTo>
                    <a:pt x="0" y="46"/>
                  </a:lnTo>
                  <a:lnTo>
                    <a:pt x="11" y="46"/>
                  </a:lnTo>
                  <a:lnTo>
                    <a:pt x="23" y="46"/>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54" name="Line 10"/>
            <p:cNvSpPr>
              <a:spLocks noChangeShapeType="1"/>
            </p:cNvSpPr>
            <p:nvPr/>
          </p:nvSpPr>
          <p:spPr bwMode="auto">
            <a:xfrm>
              <a:off x="1327" y="2232"/>
              <a:ext cx="1" cy="18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55" name="Rectangle 11"/>
            <p:cNvSpPr>
              <a:spLocks noChangeArrowheads="1"/>
            </p:cNvSpPr>
            <p:nvPr/>
          </p:nvSpPr>
          <p:spPr bwMode="auto">
            <a:xfrm>
              <a:off x="932" y="2406"/>
              <a:ext cx="82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Priority arbitration</a:t>
              </a:r>
              <a:endParaRPr lang="en-US" altLang="en-US" sz="2400">
                <a:latin typeface="Constantia" panose="02030602050306030303" pitchFamily="18" charset="0"/>
              </a:endParaRPr>
            </a:p>
          </p:txBody>
        </p:sp>
        <p:sp>
          <p:nvSpPr>
            <p:cNvPr id="35856" name="Freeform 12"/>
            <p:cNvSpPr/>
            <p:nvPr/>
          </p:nvSpPr>
          <p:spPr bwMode="auto">
            <a:xfrm>
              <a:off x="1432" y="1499"/>
              <a:ext cx="70" cy="24"/>
            </a:xfrm>
            <a:custGeom>
              <a:gdLst>
                <a:gd name="T0" fmla="*/ 111207 w 6"/>
                <a:gd name="T1" fmla="*/ 0 h 2"/>
                <a:gd name="T2" fmla="*/ 0 w 6"/>
                <a:gd name="T3" fmla="*/ 20736 h 2"/>
                <a:gd name="T4" fmla="*/ 111207 w 6"/>
                <a:gd name="T5" fmla="*/ 41472 h 2"/>
                <a:gd name="T6" fmla="*/ 111207 w 6"/>
                <a:gd name="T7" fmla="*/ 20736 h 2"/>
                <a:gd name="T8" fmla="*/ 111207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57" name="Freeform 13"/>
            <p:cNvSpPr/>
            <p:nvPr/>
          </p:nvSpPr>
          <p:spPr bwMode="auto">
            <a:xfrm>
              <a:off x="1432" y="1499"/>
              <a:ext cx="70" cy="24"/>
            </a:xfrm>
            <a:custGeom>
              <a:gdLst>
                <a:gd name="T0" fmla="*/ 70 w 70"/>
                <a:gd name="T1" fmla="*/ 0 h 24"/>
                <a:gd name="T2" fmla="*/ 0 w 70"/>
                <a:gd name="T3" fmla="*/ 12 h 24"/>
                <a:gd name="T4" fmla="*/ 70 w 70"/>
                <a:gd name="T5" fmla="*/ 24 h 24"/>
                <a:gd name="T6" fmla="*/ 70 w 70"/>
                <a:gd name="T7" fmla="*/ 12 h 24"/>
                <a:gd name="T8" fmla="*/ 70 w 70"/>
                <a:gd name="T9" fmla="*/ 0 h 24"/>
                <a:gd name="T10" fmla="*/ 0 60000 65536"/>
                <a:gd name="T11" fmla="*/ 0 60000 65536"/>
                <a:gd name="T12" fmla="*/ 0 60000 65536"/>
                <a:gd name="T13" fmla="*/ 0 60000 65536"/>
                <a:gd name="T14" fmla="*/ 0 60000 65536"/>
                <a:gd name="T15" fmla="*/ 0 w 70"/>
                <a:gd name="T16" fmla="*/ 0 h 24"/>
                <a:gd name="T17" fmla="*/ 70 w 70"/>
                <a:gd name="T18" fmla="*/ 24 h 24"/>
              </a:gdLst>
              <a:cxnLst>
                <a:cxn ang="T10">
                  <a:pos x="T0" y="T1"/>
                </a:cxn>
                <a:cxn ang="T11">
                  <a:pos x="T2" y="T3"/>
                </a:cxn>
                <a:cxn ang="T12">
                  <a:pos x="T4" y="T5"/>
                </a:cxn>
                <a:cxn ang="T13">
                  <a:pos x="T6" y="T7"/>
                </a:cxn>
                <a:cxn ang="T14">
                  <a:pos x="T8" y="T9"/>
                </a:cxn>
              </a:cxnLst>
              <a:rect l="T15" t="T16" r="T17" b="T18"/>
              <a:pathLst>
                <a:path w="70" h="24">
                  <a:moveTo>
                    <a:pt x="70" y="0"/>
                  </a:moveTo>
                  <a:lnTo>
                    <a:pt x="0" y="12"/>
                  </a:lnTo>
                  <a:lnTo>
                    <a:pt x="70" y="24"/>
                  </a:lnTo>
                  <a:lnTo>
                    <a:pt x="70" y="12"/>
                  </a:lnTo>
                  <a:lnTo>
                    <a:pt x="70" y="0"/>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58" name="Freeform 14"/>
            <p:cNvSpPr/>
            <p:nvPr/>
          </p:nvSpPr>
          <p:spPr bwMode="auto">
            <a:xfrm>
              <a:off x="1514" y="1302"/>
              <a:ext cx="3012" cy="383"/>
            </a:xfrm>
            <a:custGeom>
              <a:gdLst>
                <a:gd name="T0" fmla="*/ 0 w 259"/>
                <a:gd name="T1" fmla="*/ 326780 h 33"/>
                <a:gd name="T2" fmla="*/ 311457 w 259"/>
                <a:gd name="T3" fmla="*/ 326780 h 33"/>
                <a:gd name="T4" fmla="*/ 311457 w 259"/>
                <a:gd name="T5" fmla="*/ 0 h 33"/>
                <a:gd name="T6" fmla="*/ 4737248 w 259"/>
                <a:gd name="T7" fmla="*/ 0 h 33"/>
                <a:gd name="T8" fmla="*/ 4737248 w 259"/>
                <a:gd name="T9" fmla="*/ 598745 h 33"/>
                <a:gd name="T10" fmla="*/ 0 60000 65536"/>
                <a:gd name="T11" fmla="*/ 0 60000 65536"/>
                <a:gd name="T12" fmla="*/ 0 60000 65536"/>
                <a:gd name="T13" fmla="*/ 0 60000 65536"/>
                <a:gd name="T14" fmla="*/ 0 60000 65536"/>
                <a:gd name="T15" fmla="*/ 0 w 259"/>
                <a:gd name="T16" fmla="*/ 0 h 33"/>
                <a:gd name="T17" fmla="*/ 259 w 259"/>
                <a:gd name="T18" fmla="*/ 33 h 33"/>
              </a:gdLst>
              <a:cxnLst>
                <a:cxn ang="T10">
                  <a:pos x="T0" y="T1"/>
                </a:cxn>
                <a:cxn ang="T11">
                  <a:pos x="T2" y="T3"/>
                </a:cxn>
                <a:cxn ang="T12">
                  <a:pos x="T4" y="T5"/>
                </a:cxn>
                <a:cxn ang="T13">
                  <a:pos x="T6" y="T7"/>
                </a:cxn>
                <a:cxn ang="T14">
                  <a:pos x="T8" y="T9"/>
                </a:cxn>
              </a:cxnLst>
              <a:rect l="T15" t="T16" r="T17" b="T18"/>
              <a:pathLst>
                <a:path w="259" h="33">
                  <a:moveTo>
                    <a:pt x="0" y="18"/>
                  </a:moveTo>
                  <a:lnTo>
                    <a:pt x="17" y="18"/>
                  </a:lnTo>
                  <a:lnTo>
                    <a:pt x="17" y="0"/>
                  </a:lnTo>
                  <a:lnTo>
                    <a:pt x="259" y="0"/>
                  </a:lnTo>
                  <a:lnTo>
                    <a:pt x="259" y="33"/>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59" name="Freeform 15"/>
            <p:cNvSpPr/>
            <p:nvPr/>
          </p:nvSpPr>
          <p:spPr bwMode="auto">
            <a:xfrm>
              <a:off x="1432" y="1616"/>
              <a:ext cx="70" cy="23"/>
            </a:xfrm>
            <a:custGeom>
              <a:gdLst>
                <a:gd name="T0" fmla="*/ 111207 w 6"/>
                <a:gd name="T1" fmla="*/ 0 h 2"/>
                <a:gd name="T2" fmla="*/ 0 w 6"/>
                <a:gd name="T3" fmla="*/ 18251 h 2"/>
                <a:gd name="T4" fmla="*/ 111207 w 6"/>
                <a:gd name="T5" fmla="*/ 34914 h 2"/>
                <a:gd name="T6" fmla="*/ 111207 w 6"/>
                <a:gd name="T7" fmla="*/ 18251 h 2"/>
                <a:gd name="T8" fmla="*/ 111207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60" name="Freeform 16"/>
            <p:cNvSpPr/>
            <p:nvPr/>
          </p:nvSpPr>
          <p:spPr bwMode="auto">
            <a:xfrm>
              <a:off x="1432" y="1616"/>
              <a:ext cx="70" cy="23"/>
            </a:xfrm>
            <a:custGeom>
              <a:gdLst>
                <a:gd name="T0" fmla="*/ 70 w 70"/>
                <a:gd name="T1" fmla="*/ 0 h 23"/>
                <a:gd name="T2" fmla="*/ 0 w 70"/>
                <a:gd name="T3" fmla="*/ 11 h 23"/>
                <a:gd name="T4" fmla="*/ 70 w 70"/>
                <a:gd name="T5" fmla="*/ 23 h 23"/>
                <a:gd name="T6" fmla="*/ 70 w 70"/>
                <a:gd name="T7" fmla="*/ 11 h 23"/>
                <a:gd name="T8" fmla="*/ 70 w 70"/>
                <a:gd name="T9" fmla="*/ 0 h 23"/>
                <a:gd name="T10" fmla="*/ 0 60000 65536"/>
                <a:gd name="T11" fmla="*/ 0 60000 65536"/>
                <a:gd name="T12" fmla="*/ 0 60000 65536"/>
                <a:gd name="T13" fmla="*/ 0 60000 65536"/>
                <a:gd name="T14" fmla="*/ 0 60000 65536"/>
                <a:gd name="T15" fmla="*/ 0 w 70"/>
                <a:gd name="T16" fmla="*/ 0 h 23"/>
                <a:gd name="T17" fmla="*/ 70 w 70"/>
                <a:gd name="T18" fmla="*/ 23 h 23"/>
              </a:gdLst>
              <a:cxnLst>
                <a:cxn ang="T10">
                  <a:pos x="T0" y="T1"/>
                </a:cxn>
                <a:cxn ang="T11">
                  <a:pos x="T2" y="T3"/>
                </a:cxn>
                <a:cxn ang="T12">
                  <a:pos x="T4" y="T5"/>
                </a:cxn>
                <a:cxn ang="T13">
                  <a:pos x="T6" y="T7"/>
                </a:cxn>
                <a:cxn ang="T14">
                  <a:pos x="T8" y="T9"/>
                </a:cxn>
              </a:cxnLst>
              <a:rect l="T15" t="T16" r="T17" b="T18"/>
              <a:pathLst>
                <a:path w="70" h="23">
                  <a:moveTo>
                    <a:pt x="70" y="0"/>
                  </a:moveTo>
                  <a:lnTo>
                    <a:pt x="0" y="11"/>
                  </a:lnTo>
                  <a:lnTo>
                    <a:pt x="70" y="23"/>
                  </a:lnTo>
                  <a:lnTo>
                    <a:pt x="70" y="11"/>
                  </a:lnTo>
                  <a:lnTo>
                    <a:pt x="70" y="0"/>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61" name="Freeform 17"/>
            <p:cNvSpPr/>
            <p:nvPr/>
          </p:nvSpPr>
          <p:spPr bwMode="auto">
            <a:xfrm>
              <a:off x="1514" y="1395"/>
              <a:ext cx="1814" cy="290"/>
            </a:xfrm>
            <a:custGeom>
              <a:gdLst>
                <a:gd name="T0" fmla="*/ 0 w 156"/>
                <a:gd name="T1" fmla="*/ 362106 h 25"/>
                <a:gd name="T2" fmla="*/ 512606 w 156"/>
                <a:gd name="T3" fmla="*/ 362106 h 25"/>
                <a:gd name="T4" fmla="*/ 512606 w 156"/>
                <a:gd name="T5" fmla="*/ 0 h 25"/>
                <a:gd name="T6" fmla="*/ 2852224 w 156"/>
                <a:gd name="T7" fmla="*/ 0 h 25"/>
                <a:gd name="T8" fmla="*/ 2852224 w 156"/>
                <a:gd name="T9" fmla="*/ 452655 h 25"/>
                <a:gd name="T10" fmla="*/ 0 60000 65536"/>
                <a:gd name="T11" fmla="*/ 0 60000 65536"/>
                <a:gd name="T12" fmla="*/ 0 60000 65536"/>
                <a:gd name="T13" fmla="*/ 0 60000 65536"/>
                <a:gd name="T14" fmla="*/ 0 60000 65536"/>
                <a:gd name="T15" fmla="*/ 0 w 156"/>
                <a:gd name="T16" fmla="*/ 0 h 25"/>
                <a:gd name="T17" fmla="*/ 156 w 156"/>
                <a:gd name="T18" fmla="*/ 25 h 25"/>
              </a:gdLst>
              <a:cxnLst>
                <a:cxn ang="T10">
                  <a:pos x="T0" y="T1"/>
                </a:cxn>
                <a:cxn ang="T11">
                  <a:pos x="T2" y="T3"/>
                </a:cxn>
                <a:cxn ang="T12">
                  <a:pos x="T4" y="T5"/>
                </a:cxn>
                <a:cxn ang="T13">
                  <a:pos x="T6" y="T7"/>
                </a:cxn>
                <a:cxn ang="T14">
                  <a:pos x="T8" y="T9"/>
                </a:cxn>
              </a:cxnLst>
              <a:rect l="T15" t="T16" r="T17" b="T18"/>
              <a:pathLst>
                <a:path w="156" h="25">
                  <a:moveTo>
                    <a:pt x="0" y="20"/>
                  </a:moveTo>
                  <a:lnTo>
                    <a:pt x="28" y="20"/>
                  </a:lnTo>
                  <a:lnTo>
                    <a:pt x="28" y="0"/>
                  </a:lnTo>
                  <a:lnTo>
                    <a:pt x="156" y="0"/>
                  </a:lnTo>
                  <a:lnTo>
                    <a:pt x="156" y="25"/>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62" name="Freeform 18"/>
            <p:cNvSpPr/>
            <p:nvPr/>
          </p:nvSpPr>
          <p:spPr bwMode="auto">
            <a:xfrm>
              <a:off x="1432" y="1732"/>
              <a:ext cx="70" cy="35"/>
            </a:xfrm>
            <a:custGeom>
              <a:gdLst>
                <a:gd name="T0" fmla="*/ 111207 w 6"/>
                <a:gd name="T1" fmla="*/ 0 h 3"/>
                <a:gd name="T2" fmla="*/ 0 w 6"/>
                <a:gd name="T3" fmla="*/ 19052 h 3"/>
                <a:gd name="T4" fmla="*/ 111207 w 6"/>
                <a:gd name="T5" fmla="*/ 55533 h 3"/>
                <a:gd name="T6" fmla="*/ 111207 w 6"/>
                <a:gd name="T7" fmla="*/ 19052 h 3"/>
                <a:gd name="T8" fmla="*/ 111207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cxnLst>
                <a:cxn ang="T10">
                  <a:pos x="T0" y="T1"/>
                </a:cxn>
                <a:cxn ang="T11">
                  <a:pos x="T2" y="T3"/>
                </a:cxn>
                <a:cxn ang="T12">
                  <a:pos x="T4" y="T5"/>
                </a:cxn>
                <a:cxn ang="T13">
                  <a:pos x="T6" y="T7"/>
                </a:cxn>
                <a:cxn ang="T14">
                  <a:pos x="T8" y="T9"/>
                </a:cxn>
              </a:cxnLst>
              <a:rect l="T15" t="T16" r="T17" b="T18"/>
              <a:pathLst>
                <a:path w="6" h="3">
                  <a:moveTo>
                    <a:pt x="6" y="0"/>
                  </a:moveTo>
                  <a:lnTo>
                    <a:pt x="0" y="1"/>
                  </a:lnTo>
                  <a:lnTo>
                    <a:pt x="6" y="3"/>
                  </a:lnTo>
                  <a:lnTo>
                    <a:pt x="6" y="1"/>
                  </a:lnTo>
                  <a:lnTo>
                    <a:pt x="6" y="0"/>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63" name="Freeform 19"/>
            <p:cNvSpPr/>
            <p:nvPr/>
          </p:nvSpPr>
          <p:spPr bwMode="auto">
            <a:xfrm>
              <a:off x="1432" y="1732"/>
              <a:ext cx="70" cy="35"/>
            </a:xfrm>
            <a:custGeom>
              <a:gdLst>
                <a:gd name="T0" fmla="*/ 70 w 70"/>
                <a:gd name="T1" fmla="*/ 0 h 35"/>
                <a:gd name="T2" fmla="*/ 0 w 70"/>
                <a:gd name="T3" fmla="*/ 12 h 35"/>
                <a:gd name="T4" fmla="*/ 70 w 70"/>
                <a:gd name="T5" fmla="*/ 35 h 35"/>
                <a:gd name="T6" fmla="*/ 70 w 70"/>
                <a:gd name="T7" fmla="*/ 12 h 35"/>
                <a:gd name="T8" fmla="*/ 70 w 70"/>
                <a:gd name="T9" fmla="*/ 0 h 35"/>
                <a:gd name="T10" fmla="*/ 0 60000 65536"/>
                <a:gd name="T11" fmla="*/ 0 60000 65536"/>
                <a:gd name="T12" fmla="*/ 0 60000 65536"/>
                <a:gd name="T13" fmla="*/ 0 60000 65536"/>
                <a:gd name="T14" fmla="*/ 0 60000 65536"/>
                <a:gd name="T15" fmla="*/ 0 w 70"/>
                <a:gd name="T16" fmla="*/ 0 h 35"/>
                <a:gd name="T17" fmla="*/ 70 w 70"/>
                <a:gd name="T18" fmla="*/ 35 h 35"/>
              </a:gdLst>
              <a:cxnLst>
                <a:cxn ang="T10">
                  <a:pos x="T0" y="T1"/>
                </a:cxn>
                <a:cxn ang="T11">
                  <a:pos x="T2" y="T3"/>
                </a:cxn>
                <a:cxn ang="T12">
                  <a:pos x="T4" y="T5"/>
                </a:cxn>
                <a:cxn ang="T13">
                  <a:pos x="T6" y="T7"/>
                </a:cxn>
                <a:cxn ang="T14">
                  <a:pos x="T8" y="T9"/>
                </a:cxn>
              </a:cxnLst>
              <a:rect l="T15" t="T16" r="T17" b="T18"/>
              <a:pathLst>
                <a:path w="70" h="35">
                  <a:moveTo>
                    <a:pt x="70" y="0"/>
                  </a:moveTo>
                  <a:lnTo>
                    <a:pt x="0" y="12"/>
                  </a:lnTo>
                  <a:lnTo>
                    <a:pt x="70" y="35"/>
                  </a:lnTo>
                  <a:lnTo>
                    <a:pt x="70" y="12"/>
                  </a:lnTo>
                  <a:lnTo>
                    <a:pt x="70" y="0"/>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64" name="Freeform 20"/>
            <p:cNvSpPr/>
            <p:nvPr/>
          </p:nvSpPr>
          <p:spPr bwMode="auto">
            <a:xfrm>
              <a:off x="1514" y="1476"/>
              <a:ext cx="918" cy="268"/>
            </a:xfrm>
            <a:custGeom>
              <a:gdLst>
                <a:gd name="T0" fmla="*/ 0 w 79"/>
                <a:gd name="T1" fmla="*/ 424023 h 23"/>
                <a:gd name="T2" fmla="*/ 693520 w 79"/>
                <a:gd name="T3" fmla="*/ 424023 h 23"/>
                <a:gd name="T4" fmla="*/ 693520 w 79"/>
                <a:gd name="T5" fmla="*/ 0 h 23"/>
                <a:gd name="T6" fmla="*/ 1440365 w 79"/>
                <a:gd name="T7" fmla="*/ 0 h 23"/>
                <a:gd name="T8" fmla="*/ 1440365 w 79"/>
                <a:gd name="T9" fmla="*/ 332238 h 23"/>
                <a:gd name="T10" fmla="*/ 0 60000 65536"/>
                <a:gd name="T11" fmla="*/ 0 60000 65536"/>
                <a:gd name="T12" fmla="*/ 0 60000 65536"/>
                <a:gd name="T13" fmla="*/ 0 60000 65536"/>
                <a:gd name="T14" fmla="*/ 0 60000 65536"/>
                <a:gd name="T15" fmla="*/ 0 w 79"/>
                <a:gd name="T16" fmla="*/ 0 h 23"/>
                <a:gd name="T17" fmla="*/ 79 w 79"/>
                <a:gd name="T18" fmla="*/ 23 h 23"/>
              </a:gdLst>
              <a:cxnLst>
                <a:cxn ang="T10">
                  <a:pos x="T0" y="T1"/>
                </a:cxn>
                <a:cxn ang="T11">
                  <a:pos x="T2" y="T3"/>
                </a:cxn>
                <a:cxn ang="T12">
                  <a:pos x="T4" y="T5"/>
                </a:cxn>
                <a:cxn ang="T13">
                  <a:pos x="T6" y="T7"/>
                </a:cxn>
                <a:cxn ang="T14">
                  <a:pos x="T8" y="T9"/>
                </a:cxn>
              </a:cxnLst>
              <a:rect l="T15" t="T16" r="T17" b="T18"/>
              <a:pathLst>
                <a:path w="79" h="23">
                  <a:moveTo>
                    <a:pt x="0" y="23"/>
                  </a:moveTo>
                  <a:lnTo>
                    <a:pt x="38" y="23"/>
                  </a:lnTo>
                  <a:lnTo>
                    <a:pt x="38" y="0"/>
                  </a:lnTo>
                  <a:lnTo>
                    <a:pt x="79" y="0"/>
                  </a:lnTo>
                  <a:lnTo>
                    <a:pt x="79" y="18"/>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65" name="Rectangle 21"/>
            <p:cNvSpPr>
              <a:spLocks noChangeArrowheads="1"/>
            </p:cNvSpPr>
            <p:nvPr/>
          </p:nvSpPr>
          <p:spPr bwMode="auto">
            <a:xfrm>
              <a:off x="2246" y="1732"/>
              <a:ext cx="40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Device 1</a:t>
              </a:r>
              <a:endParaRPr lang="en-US" altLang="en-US" sz="2400">
                <a:latin typeface="Constantia" panose="02030602050306030303" pitchFamily="18" charset="0"/>
              </a:endParaRPr>
            </a:p>
          </p:txBody>
        </p:sp>
        <p:sp>
          <p:nvSpPr>
            <p:cNvPr id="35866" name="Rectangle 22"/>
            <p:cNvSpPr>
              <a:spLocks noChangeArrowheads="1"/>
            </p:cNvSpPr>
            <p:nvPr/>
          </p:nvSpPr>
          <p:spPr bwMode="auto">
            <a:xfrm>
              <a:off x="3142" y="1732"/>
              <a:ext cx="40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Device 2</a:t>
              </a:r>
              <a:endParaRPr lang="en-US" altLang="en-US" sz="2400">
                <a:latin typeface="Constantia" panose="02030602050306030303" pitchFamily="18" charset="0"/>
              </a:endParaRPr>
            </a:p>
          </p:txBody>
        </p:sp>
        <p:sp>
          <p:nvSpPr>
            <p:cNvPr id="35867" name="Rectangle 23"/>
            <p:cNvSpPr>
              <a:spLocks noChangeArrowheads="1"/>
            </p:cNvSpPr>
            <p:nvPr/>
          </p:nvSpPr>
          <p:spPr bwMode="auto">
            <a:xfrm>
              <a:off x="4328" y="1732"/>
              <a:ext cx="32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Device</a:t>
              </a:r>
              <a:endParaRPr lang="en-US" altLang="en-US" sz="2400">
                <a:latin typeface="Constantia" panose="02030602050306030303" pitchFamily="18" charset="0"/>
              </a:endParaRPr>
            </a:p>
          </p:txBody>
        </p:sp>
        <p:sp>
          <p:nvSpPr>
            <p:cNvPr id="35868" name="Rectangle 24"/>
            <p:cNvSpPr>
              <a:spLocks noChangeArrowheads="1"/>
            </p:cNvSpPr>
            <p:nvPr/>
          </p:nvSpPr>
          <p:spPr bwMode="auto">
            <a:xfrm>
              <a:off x="4654" y="1732"/>
              <a:ext cx="5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i="1">
                  <a:solidFill>
                    <a:srgbClr val="000000"/>
                  </a:solidFill>
                  <a:latin typeface="Nimbus Roman No9 L"/>
                </a:rPr>
                <a:t>p</a:t>
              </a:r>
              <a:endParaRPr lang="en-US" altLang="en-US" sz="2400">
                <a:latin typeface="Constantia" panose="02030602050306030303" pitchFamily="18" charset="0"/>
              </a:endParaRPr>
            </a:p>
          </p:txBody>
        </p:sp>
        <p:sp>
          <p:nvSpPr>
            <p:cNvPr id="35869" name="Rectangle 25"/>
            <p:cNvSpPr>
              <a:spLocks noChangeArrowheads="1"/>
            </p:cNvSpPr>
            <p:nvPr/>
          </p:nvSpPr>
          <p:spPr bwMode="auto">
            <a:xfrm rot="16200000">
              <a:off x="757" y="1742"/>
              <a:ext cx="47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Processor</a:t>
              </a:r>
              <a:endParaRPr lang="en-US" altLang="en-US" sz="2400">
                <a:latin typeface="Constantia" panose="02030602050306030303" pitchFamily="18" charset="0"/>
              </a:endParaRPr>
            </a:p>
          </p:txBody>
        </p:sp>
        <p:sp>
          <p:nvSpPr>
            <p:cNvPr id="35870" name="Freeform 26"/>
            <p:cNvSpPr/>
            <p:nvPr/>
          </p:nvSpPr>
          <p:spPr bwMode="auto">
            <a:xfrm>
              <a:off x="2421" y="1941"/>
              <a:ext cx="23" cy="70"/>
            </a:xfrm>
            <a:custGeom>
              <a:gdLst>
                <a:gd name="T0" fmla="*/ 34914 w 2"/>
                <a:gd name="T1" fmla="*/ 111207 h 6"/>
                <a:gd name="T2" fmla="*/ 18251 w 2"/>
                <a:gd name="T3" fmla="*/ 0 h 6"/>
                <a:gd name="T4" fmla="*/ 0 w 2"/>
                <a:gd name="T5" fmla="*/ 111207 h 6"/>
                <a:gd name="T6" fmla="*/ 18251 w 2"/>
                <a:gd name="T7" fmla="*/ 111207 h 6"/>
                <a:gd name="T8" fmla="*/ 34914 w 2"/>
                <a:gd name="T9" fmla="*/ 111207 h 6"/>
                <a:gd name="T10" fmla="*/ 0 60000 65536"/>
                <a:gd name="T11" fmla="*/ 0 60000 65536"/>
                <a:gd name="T12" fmla="*/ 0 60000 65536"/>
                <a:gd name="T13" fmla="*/ 0 60000 65536"/>
                <a:gd name="T14" fmla="*/ 0 60000 65536"/>
                <a:gd name="T15" fmla="*/ 0 w 2"/>
                <a:gd name="T16" fmla="*/ 0 h 6"/>
                <a:gd name="T17" fmla="*/ 2 w 2"/>
                <a:gd name="T18" fmla="*/ 6 h 6"/>
              </a:gdLst>
              <a:cxnLst>
                <a:cxn ang="T10">
                  <a:pos x="T0" y="T1"/>
                </a:cxn>
                <a:cxn ang="T11">
                  <a:pos x="T2" y="T3"/>
                </a:cxn>
                <a:cxn ang="T12">
                  <a:pos x="T4" y="T5"/>
                </a:cxn>
                <a:cxn ang="T13">
                  <a:pos x="T6" y="T7"/>
                </a:cxn>
                <a:cxn ang="T14">
                  <a:pos x="T8" y="T9"/>
                </a:cxn>
              </a:cxnLst>
              <a:rect l="T15" t="T16" r="T17" b="T18"/>
              <a:pathLst>
                <a:path w="2" h="6">
                  <a:moveTo>
                    <a:pt x="2" y="6"/>
                  </a:moveTo>
                  <a:lnTo>
                    <a:pt x="1" y="0"/>
                  </a:lnTo>
                  <a:lnTo>
                    <a:pt x="0" y="6"/>
                  </a:lnTo>
                  <a:lnTo>
                    <a:pt x="1" y="6"/>
                  </a:lnTo>
                  <a:lnTo>
                    <a:pt x="2" y="6"/>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71" name="Freeform 27"/>
            <p:cNvSpPr/>
            <p:nvPr/>
          </p:nvSpPr>
          <p:spPr bwMode="auto">
            <a:xfrm>
              <a:off x="2421" y="1941"/>
              <a:ext cx="23" cy="70"/>
            </a:xfrm>
            <a:custGeom>
              <a:gdLst>
                <a:gd name="T0" fmla="*/ 23 w 23"/>
                <a:gd name="T1" fmla="*/ 70 h 70"/>
                <a:gd name="T2" fmla="*/ 11 w 23"/>
                <a:gd name="T3" fmla="*/ 0 h 70"/>
                <a:gd name="T4" fmla="*/ 0 w 23"/>
                <a:gd name="T5" fmla="*/ 70 h 70"/>
                <a:gd name="T6" fmla="*/ 11 w 23"/>
                <a:gd name="T7" fmla="*/ 70 h 70"/>
                <a:gd name="T8" fmla="*/ 23 w 23"/>
                <a:gd name="T9" fmla="*/ 70 h 70"/>
                <a:gd name="T10" fmla="*/ 0 60000 65536"/>
                <a:gd name="T11" fmla="*/ 0 60000 65536"/>
                <a:gd name="T12" fmla="*/ 0 60000 65536"/>
                <a:gd name="T13" fmla="*/ 0 60000 65536"/>
                <a:gd name="T14" fmla="*/ 0 60000 65536"/>
                <a:gd name="T15" fmla="*/ 0 w 23"/>
                <a:gd name="T16" fmla="*/ 0 h 70"/>
                <a:gd name="T17" fmla="*/ 23 w 23"/>
                <a:gd name="T18" fmla="*/ 70 h 70"/>
              </a:gdLst>
              <a:cxnLst>
                <a:cxn ang="T10">
                  <a:pos x="T0" y="T1"/>
                </a:cxn>
                <a:cxn ang="T11">
                  <a:pos x="T2" y="T3"/>
                </a:cxn>
                <a:cxn ang="T12">
                  <a:pos x="T4" y="T5"/>
                </a:cxn>
                <a:cxn ang="T13">
                  <a:pos x="T6" y="T7"/>
                </a:cxn>
                <a:cxn ang="T14">
                  <a:pos x="T8" y="T9"/>
                </a:cxn>
              </a:cxnLst>
              <a:rect l="T15" t="T16" r="T17" b="T18"/>
              <a:pathLst>
                <a:path w="23" h="70">
                  <a:moveTo>
                    <a:pt x="23" y="70"/>
                  </a:moveTo>
                  <a:lnTo>
                    <a:pt x="11" y="0"/>
                  </a:lnTo>
                  <a:lnTo>
                    <a:pt x="0" y="70"/>
                  </a:lnTo>
                  <a:lnTo>
                    <a:pt x="11" y="70"/>
                  </a:lnTo>
                  <a:lnTo>
                    <a:pt x="23" y="70"/>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72" name="Freeform 28"/>
            <p:cNvSpPr/>
            <p:nvPr/>
          </p:nvSpPr>
          <p:spPr bwMode="auto">
            <a:xfrm>
              <a:off x="1420" y="1872"/>
              <a:ext cx="1012" cy="267"/>
            </a:xfrm>
            <a:custGeom>
              <a:gdLst>
                <a:gd name="T0" fmla="*/ 1592841 w 87"/>
                <a:gd name="T1" fmla="*/ 236237 h 23"/>
                <a:gd name="T2" fmla="*/ 1592841 w 87"/>
                <a:gd name="T3" fmla="*/ 417762 h 23"/>
                <a:gd name="T4" fmla="*/ 842019 w 87"/>
                <a:gd name="T5" fmla="*/ 417762 h 23"/>
                <a:gd name="T6" fmla="*/ 842019 w 87"/>
                <a:gd name="T7" fmla="*/ 0 h 23"/>
                <a:gd name="T8" fmla="*/ 0 w 87"/>
                <a:gd name="T9" fmla="*/ 0 h 23"/>
                <a:gd name="T10" fmla="*/ 0 60000 65536"/>
                <a:gd name="T11" fmla="*/ 0 60000 65536"/>
                <a:gd name="T12" fmla="*/ 0 60000 65536"/>
                <a:gd name="T13" fmla="*/ 0 60000 65536"/>
                <a:gd name="T14" fmla="*/ 0 60000 65536"/>
                <a:gd name="T15" fmla="*/ 0 w 87"/>
                <a:gd name="T16" fmla="*/ 0 h 23"/>
                <a:gd name="T17" fmla="*/ 87 w 87"/>
                <a:gd name="T18" fmla="*/ 23 h 23"/>
              </a:gdLst>
              <a:cxnLst>
                <a:cxn ang="T10">
                  <a:pos x="T0" y="T1"/>
                </a:cxn>
                <a:cxn ang="T11">
                  <a:pos x="T2" y="T3"/>
                </a:cxn>
                <a:cxn ang="T12">
                  <a:pos x="T4" y="T5"/>
                </a:cxn>
                <a:cxn ang="T13">
                  <a:pos x="T6" y="T7"/>
                </a:cxn>
                <a:cxn ang="T14">
                  <a:pos x="T8" y="T9"/>
                </a:cxn>
              </a:cxnLst>
              <a:rect l="T15" t="T16" r="T17" b="T18"/>
              <a:pathLst>
                <a:path w="87" h="23">
                  <a:moveTo>
                    <a:pt x="87" y="13"/>
                  </a:moveTo>
                  <a:lnTo>
                    <a:pt x="87" y="23"/>
                  </a:lnTo>
                  <a:lnTo>
                    <a:pt x="46" y="23"/>
                  </a:lnTo>
                  <a:lnTo>
                    <a:pt x="46" y="0"/>
                  </a:lnTo>
                  <a:lnTo>
                    <a:pt x="0" y="0"/>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73" name="Freeform 29"/>
            <p:cNvSpPr/>
            <p:nvPr/>
          </p:nvSpPr>
          <p:spPr bwMode="auto">
            <a:xfrm>
              <a:off x="3316" y="1941"/>
              <a:ext cx="23" cy="70"/>
            </a:xfrm>
            <a:custGeom>
              <a:gdLst>
                <a:gd name="T0" fmla="*/ 34914 w 2"/>
                <a:gd name="T1" fmla="*/ 111207 h 6"/>
                <a:gd name="T2" fmla="*/ 18251 w 2"/>
                <a:gd name="T3" fmla="*/ 0 h 6"/>
                <a:gd name="T4" fmla="*/ 0 w 2"/>
                <a:gd name="T5" fmla="*/ 111207 h 6"/>
                <a:gd name="T6" fmla="*/ 18251 w 2"/>
                <a:gd name="T7" fmla="*/ 111207 h 6"/>
                <a:gd name="T8" fmla="*/ 34914 w 2"/>
                <a:gd name="T9" fmla="*/ 111207 h 6"/>
                <a:gd name="T10" fmla="*/ 0 60000 65536"/>
                <a:gd name="T11" fmla="*/ 0 60000 65536"/>
                <a:gd name="T12" fmla="*/ 0 60000 65536"/>
                <a:gd name="T13" fmla="*/ 0 60000 65536"/>
                <a:gd name="T14" fmla="*/ 0 60000 65536"/>
                <a:gd name="T15" fmla="*/ 0 w 2"/>
                <a:gd name="T16" fmla="*/ 0 h 6"/>
                <a:gd name="T17" fmla="*/ 2 w 2"/>
                <a:gd name="T18" fmla="*/ 6 h 6"/>
              </a:gdLst>
              <a:cxnLst>
                <a:cxn ang="T10">
                  <a:pos x="T0" y="T1"/>
                </a:cxn>
                <a:cxn ang="T11">
                  <a:pos x="T2" y="T3"/>
                </a:cxn>
                <a:cxn ang="T12">
                  <a:pos x="T4" y="T5"/>
                </a:cxn>
                <a:cxn ang="T13">
                  <a:pos x="T6" y="T7"/>
                </a:cxn>
                <a:cxn ang="T14">
                  <a:pos x="T8" y="T9"/>
                </a:cxn>
              </a:cxnLst>
              <a:rect l="T15" t="T16" r="T17" b="T18"/>
              <a:pathLst>
                <a:path w="2" h="6">
                  <a:moveTo>
                    <a:pt x="2" y="6"/>
                  </a:moveTo>
                  <a:lnTo>
                    <a:pt x="1" y="0"/>
                  </a:lnTo>
                  <a:lnTo>
                    <a:pt x="0" y="6"/>
                  </a:lnTo>
                  <a:lnTo>
                    <a:pt x="1" y="6"/>
                  </a:lnTo>
                  <a:lnTo>
                    <a:pt x="2" y="6"/>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74" name="Freeform 30"/>
            <p:cNvSpPr/>
            <p:nvPr/>
          </p:nvSpPr>
          <p:spPr bwMode="auto">
            <a:xfrm>
              <a:off x="3316" y="1941"/>
              <a:ext cx="23" cy="70"/>
            </a:xfrm>
            <a:custGeom>
              <a:gdLst>
                <a:gd name="T0" fmla="*/ 23 w 23"/>
                <a:gd name="T1" fmla="*/ 70 h 70"/>
                <a:gd name="T2" fmla="*/ 12 w 23"/>
                <a:gd name="T3" fmla="*/ 0 h 70"/>
                <a:gd name="T4" fmla="*/ 0 w 23"/>
                <a:gd name="T5" fmla="*/ 70 h 70"/>
                <a:gd name="T6" fmla="*/ 12 w 23"/>
                <a:gd name="T7" fmla="*/ 70 h 70"/>
                <a:gd name="T8" fmla="*/ 23 w 23"/>
                <a:gd name="T9" fmla="*/ 70 h 70"/>
                <a:gd name="T10" fmla="*/ 0 60000 65536"/>
                <a:gd name="T11" fmla="*/ 0 60000 65536"/>
                <a:gd name="T12" fmla="*/ 0 60000 65536"/>
                <a:gd name="T13" fmla="*/ 0 60000 65536"/>
                <a:gd name="T14" fmla="*/ 0 60000 65536"/>
                <a:gd name="T15" fmla="*/ 0 w 23"/>
                <a:gd name="T16" fmla="*/ 0 h 70"/>
                <a:gd name="T17" fmla="*/ 23 w 23"/>
                <a:gd name="T18" fmla="*/ 70 h 70"/>
              </a:gdLst>
              <a:cxnLst>
                <a:cxn ang="T10">
                  <a:pos x="T0" y="T1"/>
                </a:cxn>
                <a:cxn ang="T11">
                  <a:pos x="T2" y="T3"/>
                </a:cxn>
                <a:cxn ang="T12">
                  <a:pos x="T4" y="T5"/>
                </a:cxn>
                <a:cxn ang="T13">
                  <a:pos x="T6" y="T7"/>
                </a:cxn>
                <a:cxn ang="T14">
                  <a:pos x="T8" y="T9"/>
                </a:cxn>
              </a:cxnLst>
              <a:rect l="T15" t="T16" r="T17" b="T18"/>
              <a:pathLst>
                <a:path w="23" h="70">
                  <a:moveTo>
                    <a:pt x="23" y="70"/>
                  </a:moveTo>
                  <a:lnTo>
                    <a:pt x="12" y="0"/>
                  </a:lnTo>
                  <a:lnTo>
                    <a:pt x="0" y="70"/>
                  </a:lnTo>
                  <a:lnTo>
                    <a:pt x="12" y="70"/>
                  </a:lnTo>
                  <a:lnTo>
                    <a:pt x="23" y="70"/>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75" name="Freeform 31"/>
            <p:cNvSpPr/>
            <p:nvPr/>
          </p:nvSpPr>
          <p:spPr bwMode="auto">
            <a:xfrm>
              <a:off x="1420" y="1988"/>
              <a:ext cx="1908" cy="244"/>
            </a:xfrm>
            <a:custGeom>
              <a:gdLst>
                <a:gd name="T0" fmla="*/ 3004576 w 164"/>
                <a:gd name="T1" fmla="*/ 54946 h 21"/>
                <a:gd name="T2" fmla="*/ 3004576 w 164"/>
                <a:gd name="T3" fmla="*/ 382731 h 21"/>
                <a:gd name="T4" fmla="*/ 659842 w 164"/>
                <a:gd name="T5" fmla="*/ 382731 h 21"/>
                <a:gd name="T6" fmla="*/ 659842 w 164"/>
                <a:gd name="T7" fmla="*/ 0 h 21"/>
                <a:gd name="T8" fmla="*/ 0 w 164"/>
                <a:gd name="T9" fmla="*/ 0 h 21"/>
                <a:gd name="T10" fmla="*/ 0 60000 65536"/>
                <a:gd name="T11" fmla="*/ 0 60000 65536"/>
                <a:gd name="T12" fmla="*/ 0 60000 65536"/>
                <a:gd name="T13" fmla="*/ 0 60000 65536"/>
                <a:gd name="T14" fmla="*/ 0 60000 65536"/>
                <a:gd name="T15" fmla="*/ 0 w 164"/>
                <a:gd name="T16" fmla="*/ 0 h 21"/>
                <a:gd name="T17" fmla="*/ 164 w 164"/>
                <a:gd name="T18" fmla="*/ 21 h 21"/>
              </a:gdLst>
              <a:cxnLst>
                <a:cxn ang="T10">
                  <a:pos x="T0" y="T1"/>
                </a:cxn>
                <a:cxn ang="T11">
                  <a:pos x="T2" y="T3"/>
                </a:cxn>
                <a:cxn ang="T12">
                  <a:pos x="T4" y="T5"/>
                </a:cxn>
                <a:cxn ang="T13">
                  <a:pos x="T6" y="T7"/>
                </a:cxn>
                <a:cxn ang="T14">
                  <a:pos x="T8" y="T9"/>
                </a:cxn>
              </a:cxnLst>
              <a:rect l="T15" t="T16" r="T17" b="T18"/>
              <a:pathLst>
                <a:path w="164" h="21">
                  <a:moveTo>
                    <a:pt x="164" y="3"/>
                  </a:moveTo>
                  <a:lnTo>
                    <a:pt x="164" y="21"/>
                  </a:lnTo>
                  <a:lnTo>
                    <a:pt x="36" y="21"/>
                  </a:lnTo>
                  <a:lnTo>
                    <a:pt x="36" y="0"/>
                  </a:lnTo>
                  <a:lnTo>
                    <a:pt x="0" y="0"/>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76" name="Freeform 32"/>
            <p:cNvSpPr/>
            <p:nvPr/>
          </p:nvSpPr>
          <p:spPr bwMode="auto">
            <a:xfrm>
              <a:off x="4502" y="1941"/>
              <a:ext cx="35" cy="70"/>
            </a:xfrm>
            <a:custGeom>
              <a:gdLst>
                <a:gd name="T0" fmla="*/ 55533 w 3"/>
                <a:gd name="T1" fmla="*/ 111207 h 6"/>
                <a:gd name="T2" fmla="*/ 36482 w 3"/>
                <a:gd name="T3" fmla="*/ 0 h 6"/>
                <a:gd name="T4" fmla="*/ 0 w 3"/>
                <a:gd name="T5" fmla="*/ 111207 h 6"/>
                <a:gd name="T6" fmla="*/ 36482 w 3"/>
                <a:gd name="T7" fmla="*/ 111207 h 6"/>
                <a:gd name="T8" fmla="*/ 55533 w 3"/>
                <a:gd name="T9" fmla="*/ 111207 h 6"/>
                <a:gd name="T10" fmla="*/ 0 60000 65536"/>
                <a:gd name="T11" fmla="*/ 0 60000 65536"/>
                <a:gd name="T12" fmla="*/ 0 60000 65536"/>
                <a:gd name="T13" fmla="*/ 0 60000 65536"/>
                <a:gd name="T14" fmla="*/ 0 60000 65536"/>
                <a:gd name="T15" fmla="*/ 0 w 3"/>
                <a:gd name="T16" fmla="*/ 0 h 6"/>
                <a:gd name="T17" fmla="*/ 3 w 3"/>
                <a:gd name="T18" fmla="*/ 6 h 6"/>
              </a:gdLst>
              <a:cxnLst>
                <a:cxn ang="T10">
                  <a:pos x="T0" y="T1"/>
                </a:cxn>
                <a:cxn ang="T11">
                  <a:pos x="T2" y="T3"/>
                </a:cxn>
                <a:cxn ang="T12">
                  <a:pos x="T4" y="T5"/>
                </a:cxn>
                <a:cxn ang="T13">
                  <a:pos x="T6" y="T7"/>
                </a:cxn>
                <a:cxn ang="T14">
                  <a:pos x="T8" y="T9"/>
                </a:cxn>
              </a:cxnLst>
              <a:rect l="T15" t="T16" r="T17" b="T18"/>
              <a:pathLst>
                <a:path w="3" h="6">
                  <a:moveTo>
                    <a:pt x="3" y="6"/>
                  </a:moveTo>
                  <a:lnTo>
                    <a:pt x="2" y="0"/>
                  </a:lnTo>
                  <a:lnTo>
                    <a:pt x="0" y="6"/>
                  </a:lnTo>
                  <a:lnTo>
                    <a:pt x="2" y="6"/>
                  </a:lnTo>
                  <a:lnTo>
                    <a:pt x="3" y="6"/>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77" name="Freeform 33"/>
            <p:cNvSpPr/>
            <p:nvPr/>
          </p:nvSpPr>
          <p:spPr bwMode="auto">
            <a:xfrm>
              <a:off x="4502" y="1941"/>
              <a:ext cx="35" cy="70"/>
            </a:xfrm>
            <a:custGeom>
              <a:gdLst>
                <a:gd name="T0" fmla="*/ 35 w 35"/>
                <a:gd name="T1" fmla="*/ 70 h 70"/>
                <a:gd name="T2" fmla="*/ 24 w 35"/>
                <a:gd name="T3" fmla="*/ 0 h 70"/>
                <a:gd name="T4" fmla="*/ 0 w 35"/>
                <a:gd name="T5" fmla="*/ 70 h 70"/>
                <a:gd name="T6" fmla="*/ 24 w 35"/>
                <a:gd name="T7" fmla="*/ 70 h 70"/>
                <a:gd name="T8" fmla="*/ 35 w 35"/>
                <a:gd name="T9" fmla="*/ 70 h 70"/>
                <a:gd name="T10" fmla="*/ 0 60000 65536"/>
                <a:gd name="T11" fmla="*/ 0 60000 65536"/>
                <a:gd name="T12" fmla="*/ 0 60000 65536"/>
                <a:gd name="T13" fmla="*/ 0 60000 65536"/>
                <a:gd name="T14" fmla="*/ 0 60000 65536"/>
                <a:gd name="T15" fmla="*/ 0 w 35"/>
                <a:gd name="T16" fmla="*/ 0 h 70"/>
                <a:gd name="T17" fmla="*/ 35 w 35"/>
                <a:gd name="T18" fmla="*/ 70 h 70"/>
              </a:gdLst>
              <a:cxnLst>
                <a:cxn ang="T10">
                  <a:pos x="T0" y="T1"/>
                </a:cxn>
                <a:cxn ang="T11">
                  <a:pos x="T2" y="T3"/>
                </a:cxn>
                <a:cxn ang="T12">
                  <a:pos x="T4" y="T5"/>
                </a:cxn>
                <a:cxn ang="T13">
                  <a:pos x="T6" y="T7"/>
                </a:cxn>
                <a:cxn ang="T14">
                  <a:pos x="T8" y="T9"/>
                </a:cxn>
              </a:cxnLst>
              <a:rect l="T15" t="T16" r="T17" b="T18"/>
              <a:pathLst>
                <a:path w="35" h="70">
                  <a:moveTo>
                    <a:pt x="35" y="70"/>
                  </a:moveTo>
                  <a:lnTo>
                    <a:pt x="24" y="0"/>
                  </a:lnTo>
                  <a:lnTo>
                    <a:pt x="0" y="70"/>
                  </a:lnTo>
                  <a:lnTo>
                    <a:pt x="24" y="70"/>
                  </a:lnTo>
                  <a:lnTo>
                    <a:pt x="35" y="70"/>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78" name="Freeform 34"/>
            <p:cNvSpPr/>
            <p:nvPr/>
          </p:nvSpPr>
          <p:spPr bwMode="auto">
            <a:xfrm>
              <a:off x="1420" y="2023"/>
              <a:ext cx="3106" cy="291"/>
            </a:xfrm>
            <a:custGeom>
              <a:gdLst>
                <a:gd name="T0" fmla="*/ 4889589 w 267"/>
                <a:gd name="T1" fmla="*/ 0 h 25"/>
                <a:gd name="T2" fmla="*/ 4889589 w 267"/>
                <a:gd name="T3" fmla="*/ 458907 h 25"/>
                <a:gd name="T4" fmla="*/ 458083 w 267"/>
                <a:gd name="T5" fmla="*/ 458907 h 25"/>
                <a:gd name="T6" fmla="*/ 458083 w 267"/>
                <a:gd name="T7" fmla="*/ 127772 h 25"/>
                <a:gd name="T8" fmla="*/ 0 w 267"/>
                <a:gd name="T9" fmla="*/ 127772 h 25"/>
                <a:gd name="T10" fmla="*/ 0 60000 65536"/>
                <a:gd name="T11" fmla="*/ 0 60000 65536"/>
                <a:gd name="T12" fmla="*/ 0 60000 65536"/>
                <a:gd name="T13" fmla="*/ 0 60000 65536"/>
                <a:gd name="T14" fmla="*/ 0 60000 65536"/>
                <a:gd name="T15" fmla="*/ 0 w 267"/>
                <a:gd name="T16" fmla="*/ 0 h 25"/>
                <a:gd name="T17" fmla="*/ 267 w 267"/>
                <a:gd name="T18" fmla="*/ 25 h 25"/>
              </a:gdLst>
              <a:cxnLst>
                <a:cxn ang="T10">
                  <a:pos x="T0" y="T1"/>
                </a:cxn>
                <a:cxn ang="T11">
                  <a:pos x="T2" y="T3"/>
                </a:cxn>
                <a:cxn ang="T12">
                  <a:pos x="T4" y="T5"/>
                </a:cxn>
                <a:cxn ang="T13">
                  <a:pos x="T6" y="T7"/>
                </a:cxn>
                <a:cxn ang="T14">
                  <a:pos x="T8" y="T9"/>
                </a:cxn>
              </a:cxnLst>
              <a:rect l="T15" t="T16" r="T17" b="T18"/>
              <a:pathLst>
                <a:path w="267" h="25">
                  <a:moveTo>
                    <a:pt x="267" y="0"/>
                  </a:moveTo>
                  <a:lnTo>
                    <a:pt x="267" y="25"/>
                  </a:lnTo>
                  <a:lnTo>
                    <a:pt x="25" y="25"/>
                  </a:lnTo>
                  <a:lnTo>
                    <a:pt x="25" y="7"/>
                  </a:lnTo>
                  <a:lnTo>
                    <a:pt x="0" y="7"/>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79" name="Rectangle 35"/>
            <p:cNvSpPr>
              <a:spLocks noChangeArrowheads="1"/>
            </p:cNvSpPr>
            <p:nvPr/>
          </p:nvSpPr>
          <p:spPr bwMode="auto">
            <a:xfrm>
              <a:off x="2502" y="2034"/>
              <a:ext cx="30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INTA1</a:t>
              </a:r>
              <a:endParaRPr lang="en-US" altLang="en-US" sz="2400">
                <a:latin typeface="Constantia" panose="02030602050306030303" pitchFamily="18" charset="0"/>
              </a:endParaRPr>
            </a:p>
          </p:txBody>
        </p:sp>
        <p:sp>
          <p:nvSpPr>
            <p:cNvPr id="35880" name="Rectangle 36"/>
            <p:cNvSpPr>
              <a:spLocks noChangeArrowheads="1"/>
            </p:cNvSpPr>
            <p:nvPr/>
          </p:nvSpPr>
          <p:spPr bwMode="auto">
            <a:xfrm>
              <a:off x="2490" y="1464"/>
              <a:ext cx="2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I</a:t>
              </a:r>
              <a:endParaRPr lang="en-US" altLang="en-US" sz="2400">
                <a:latin typeface="Constantia" panose="02030602050306030303" pitchFamily="18" charset="0"/>
              </a:endParaRPr>
            </a:p>
          </p:txBody>
        </p:sp>
        <p:sp>
          <p:nvSpPr>
            <p:cNvPr id="35881" name="Rectangle 37"/>
            <p:cNvSpPr>
              <a:spLocks noChangeArrowheads="1"/>
            </p:cNvSpPr>
            <p:nvPr/>
          </p:nvSpPr>
          <p:spPr bwMode="auto">
            <a:xfrm>
              <a:off x="2525" y="1464"/>
              <a:ext cx="7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N</a:t>
              </a:r>
              <a:endParaRPr lang="en-US" altLang="en-US" sz="2400">
                <a:latin typeface="Constantia" panose="02030602050306030303" pitchFamily="18" charset="0"/>
              </a:endParaRPr>
            </a:p>
          </p:txBody>
        </p:sp>
        <p:sp>
          <p:nvSpPr>
            <p:cNvPr id="35882" name="Rectangle 38"/>
            <p:cNvSpPr>
              <a:spLocks noChangeArrowheads="1"/>
            </p:cNvSpPr>
            <p:nvPr/>
          </p:nvSpPr>
          <p:spPr bwMode="auto">
            <a:xfrm>
              <a:off x="2607" y="1464"/>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T</a:t>
              </a:r>
              <a:endParaRPr lang="en-US" altLang="en-US" sz="2400">
                <a:latin typeface="Constantia" panose="02030602050306030303" pitchFamily="18" charset="0"/>
              </a:endParaRPr>
            </a:p>
          </p:txBody>
        </p:sp>
        <p:sp>
          <p:nvSpPr>
            <p:cNvPr id="35883" name="Rectangle 39"/>
            <p:cNvSpPr>
              <a:spLocks noChangeArrowheads="1"/>
            </p:cNvSpPr>
            <p:nvPr/>
          </p:nvSpPr>
          <p:spPr bwMode="auto">
            <a:xfrm>
              <a:off x="2676" y="1464"/>
              <a:ext cx="76"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R</a:t>
              </a:r>
              <a:endParaRPr lang="en-US" altLang="en-US" sz="2400">
                <a:latin typeface="Constantia" panose="02030602050306030303" pitchFamily="18" charset="0"/>
              </a:endParaRPr>
            </a:p>
          </p:txBody>
        </p:sp>
        <p:sp>
          <p:nvSpPr>
            <p:cNvPr id="35884" name="Rectangle 40"/>
            <p:cNvSpPr>
              <a:spLocks noChangeArrowheads="1"/>
            </p:cNvSpPr>
            <p:nvPr/>
          </p:nvSpPr>
          <p:spPr bwMode="auto">
            <a:xfrm>
              <a:off x="2758" y="1464"/>
              <a:ext cx="5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1</a:t>
              </a:r>
              <a:endParaRPr lang="en-US" altLang="en-US" sz="2400">
                <a:latin typeface="Constantia" panose="02030602050306030303" pitchFamily="18" charset="0"/>
              </a:endParaRPr>
            </a:p>
          </p:txBody>
        </p:sp>
        <p:sp>
          <p:nvSpPr>
            <p:cNvPr id="35885" name="Line 41"/>
            <p:cNvSpPr>
              <a:spLocks noChangeShapeType="1"/>
            </p:cNvSpPr>
            <p:nvPr/>
          </p:nvSpPr>
          <p:spPr bwMode="auto">
            <a:xfrm flipH="1">
              <a:off x="2502" y="1476"/>
              <a:ext cx="233" cy="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86" name="Rectangle 42"/>
            <p:cNvSpPr>
              <a:spLocks noChangeArrowheads="1"/>
            </p:cNvSpPr>
            <p:nvPr/>
          </p:nvSpPr>
          <p:spPr bwMode="auto">
            <a:xfrm>
              <a:off x="4584" y="1476"/>
              <a:ext cx="2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I</a:t>
              </a:r>
              <a:endParaRPr lang="en-US" altLang="en-US" sz="2400">
                <a:latin typeface="Constantia" panose="02030602050306030303" pitchFamily="18" charset="0"/>
              </a:endParaRPr>
            </a:p>
          </p:txBody>
        </p:sp>
        <p:sp>
          <p:nvSpPr>
            <p:cNvPr id="35887" name="Rectangle 43"/>
            <p:cNvSpPr>
              <a:spLocks noChangeArrowheads="1"/>
            </p:cNvSpPr>
            <p:nvPr/>
          </p:nvSpPr>
          <p:spPr bwMode="auto">
            <a:xfrm>
              <a:off x="4630" y="1476"/>
              <a:ext cx="7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N</a:t>
              </a:r>
              <a:endParaRPr lang="en-US" altLang="en-US" sz="2400">
                <a:latin typeface="Constantia" panose="02030602050306030303" pitchFamily="18" charset="0"/>
              </a:endParaRPr>
            </a:p>
          </p:txBody>
        </p:sp>
        <p:sp>
          <p:nvSpPr>
            <p:cNvPr id="35888" name="Rectangle 44"/>
            <p:cNvSpPr>
              <a:spLocks noChangeArrowheads="1"/>
            </p:cNvSpPr>
            <p:nvPr/>
          </p:nvSpPr>
          <p:spPr bwMode="auto">
            <a:xfrm>
              <a:off x="4712" y="1476"/>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T</a:t>
              </a:r>
              <a:endParaRPr lang="en-US" altLang="en-US" sz="2400">
                <a:latin typeface="Constantia" panose="02030602050306030303" pitchFamily="18" charset="0"/>
              </a:endParaRPr>
            </a:p>
          </p:txBody>
        </p:sp>
        <p:sp>
          <p:nvSpPr>
            <p:cNvPr id="35889" name="Rectangle 45"/>
            <p:cNvSpPr>
              <a:spLocks noChangeArrowheads="1"/>
            </p:cNvSpPr>
            <p:nvPr/>
          </p:nvSpPr>
          <p:spPr bwMode="auto">
            <a:xfrm>
              <a:off x="4781" y="1476"/>
              <a:ext cx="76"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R</a:t>
              </a:r>
              <a:endParaRPr lang="en-US" altLang="en-US" sz="2400">
                <a:latin typeface="Constantia" panose="02030602050306030303" pitchFamily="18" charset="0"/>
              </a:endParaRPr>
            </a:p>
          </p:txBody>
        </p:sp>
        <p:sp>
          <p:nvSpPr>
            <p:cNvPr id="35890" name="Rectangle 46"/>
            <p:cNvSpPr>
              <a:spLocks noChangeArrowheads="1"/>
            </p:cNvSpPr>
            <p:nvPr/>
          </p:nvSpPr>
          <p:spPr bwMode="auto">
            <a:xfrm>
              <a:off x="4863" y="1476"/>
              <a:ext cx="5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i="1">
                  <a:solidFill>
                    <a:srgbClr val="000000"/>
                  </a:solidFill>
                  <a:latin typeface="Nimbus Roman No9 L"/>
                </a:rPr>
                <a:t>p</a:t>
              </a:r>
              <a:endParaRPr lang="en-US" altLang="en-US" sz="2400">
                <a:latin typeface="Constantia" panose="02030602050306030303" pitchFamily="18" charset="0"/>
              </a:endParaRPr>
            </a:p>
          </p:txBody>
        </p:sp>
        <p:sp>
          <p:nvSpPr>
            <p:cNvPr id="35891" name="Line 47"/>
            <p:cNvSpPr>
              <a:spLocks noChangeShapeType="1"/>
            </p:cNvSpPr>
            <p:nvPr/>
          </p:nvSpPr>
          <p:spPr bwMode="auto">
            <a:xfrm flipH="1">
              <a:off x="4595" y="1488"/>
              <a:ext cx="245" cy="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92" name="Rectangle 48"/>
            <p:cNvSpPr>
              <a:spLocks noChangeArrowheads="1"/>
            </p:cNvSpPr>
            <p:nvPr/>
          </p:nvSpPr>
          <p:spPr bwMode="auto">
            <a:xfrm>
              <a:off x="4607" y="2034"/>
              <a:ext cx="23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a:solidFill>
                    <a:srgbClr val="000000"/>
                  </a:solidFill>
                  <a:latin typeface="Nimbus Roman No9 L"/>
                </a:rPr>
                <a:t>INTA</a:t>
              </a:r>
              <a:endParaRPr lang="en-US" altLang="en-US" sz="2400">
                <a:latin typeface="Constantia" panose="02030602050306030303" pitchFamily="18" charset="0"/>
              </a:endParaRPr>
            </a:p>
          </p:txBody>
        </p:sp>
        <p:sp>
          <p:nvSpPr>
            <p:cNvPr id="35893" name="Rectangle 49"/>
            <p:cNvSpPr>
              <a:spLocks noChangeArrowheads="1"/>
            </p:cNvSpPr>
            <p:nvPr/>
          </p:nvSpPr>
          <p:spPr bwMode="auto">
            <a:xfrm>
              <a:off x="4863" y="2034"/>
              <a:ext cx="5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300" i="1">
                  <a:solidFill>
                    <a:srgbClr val="000000"/>
                  </a:solidFill>
                  <a:latin typeface="Nimbus Roman No9 L"/>
                </a:rPr>
                <a:t>p</a:t>
              </a:r>
              <a:endParaRPr lang="en-US" altLang="en-US" sz="2400">
                <a:latin typeface="Constantia" panose="02030602050306030303" pitchFamily="18" charset="0"/>
              </a:endParaRPr>
            </a:p>
          </p:txBody>
        </p:sp>
        <p:sp>
          <p:nvSpPr>
            <p:cNvPr id="35894" name="Freeform 50"/>
            <p:cNvSpPr/>
            <p:nvPr/>
          </p:nvSpPr>
          <p:spPr bwMode="auto">
            <a:xfrm>
              <a:off x="3851" y="1802"/>
              <a:ext cx="12" cy="11"/>
            </a:xfrm>
            <a:custGeom>
              <a:gdLst>
                <a:gd name="T0" fmla="*/ 0 w 1"/>
                <a:gd name="T1" fmla="*/ 0 h 1"/>
                <a:gd name="T2" fmla="*/ 0 w 1"/>
                <a:gd name="T3" fmla="*/ 14641 h 1"/>
                <a:gd name="T4" fmla="*/ 20736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95" name="Freeform 51"/>
            <p:cNvSpPr/>
            <p:nvPr/>
          </p:nvSpPr>
          <p:spPr bwMode="auto">
            <a:xfrm>
              <a:off x="3921" y="1802"/>
              <a:ext cx="11" cy="11"/>
            </a:xfrm>
            <a:custGeom>
              <a:gdLst>
                <a:gd name="T0" fmla="*/ 0 w 1"/>
                <a:gd name="T1" fmla="*/ 0 h 1"/>
                <a:gd name="T2" fmla="*/ 0 w 1"/>
                <a:gd name="T3" fmla="*/ 14641 h 1"/>
                <a:gd name="T4" fmla="*/ 14641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96" name="Freeform 52"/>
            <p:cNvSpPr/>
            <p:nvPr/>
          </p:nvSpPr>
          <p:spPr bwMode="auto">
            <a:xfrm>
              <a:off x="3991" y="1802"/>
              <a:ext cx="11" cy="11"/>
            </a:xfrm>
            <a:custGeom>
              <a:gdLst>
                <a:gd name="T0" fmla="*/ 0 w 1"/>
                <a:gd name="T1" fmla="*/ 0 h 1"/>
                <a:gd name="T2" fmla="*/ 0 w 1"/>
                <a:gd name="T3" fmla="*/ 14641 h 1"/>
                <a:gd name="T4" fmla="*/ 14641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9050">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897" name="Rectangle 53"/>
            <p:cNvSpPr>
              <a:spLocks noChangeArrowheads="1"/>
            </p:cNvSpPr>
            <p:nvPr/>
          </p:nvSpPr>
          <p:spPr bwMode="auto">
            <a:xfrm>
              <a:off x="2072" y="1685"/>
              <a:ext cx="721" cy="245"/>
            </a:xfrm>
            <a:prstGeom prst="rect">
              <a:avLst/>
            </a:prstGeom>
            <a:noFill/>
            <a:ln w="19050">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35898" name="Rectangle 54"/>
            <p:cNvSpPr>
              <a:spLocks noChangeArrowheads="1"/>
            </p:cNvSpPr>
            <p:nvPr/>
          </p:nvSpPr>
          <p:spPr bwMode="auto">
            <a:xfrm>
              <a:off x="4165" y="1685"/>
              <a:ext cx="709" cy="245"/>
            </a:xfrm>
            <a:prstGeom prst="rect">
              <a:avLst/>
            </a:prstGeom>
            <a:noFill/>
            <a:ln w="19050">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35899" name="Rectangle 55"/>
            <p:cNvSpPr>
              <a:spLocks noChangeArrowheads="1"/>
            </p:cNvSpPr>
            <p:nvPr/>
          </p:nvSpPr>
          <p:spPr bwMode="auto">
            <a:xfrm>
              <a:off x="2967" y="1685"/>
              <a:ext cx="721" cy="245"/>
            </a:xfrm>
            <a:prstGeom prst="rect">
              <a:avLst/>
            </a:prstGeom>
            <a:noFill/>
            <a:ln w="19050">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35900" name="Rectangle 56"/>
            <p:cNvSpPr>
              <a:spLocks noChangeArrowheads="1"/>
            </p:cNvSpPr>
            <p:nvPr/>
          </p:nvSpPr>
          <p:spPr bwMode="auto">
            <a:xfrm>
              <a:off x="1234" y="1453"/>
              <a:ext cx="186" cy="709"/>
            </a:xfrm>
            <a:prstGeom prst="rect">
              <a:avLst/>
            </a:prstGeom>
            <a:solidFill>
              <a:srgbClr val="FFFFFF"/>
            </a:solidFill>
            <a:ln w="0">
              <a:solidFill>
                <a:srgbClr val="FFFFFF"/>
              </a:solidFill>
              <a:miter lim="800000"/>
            </a:ln>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35901" name="Rectangle 57"/>
            <p:cNvSpPr>
              <a:spLocks noChangeArrowheads="1"/>
            </p:cNvSpPr>
            <p:nvPr/>
          </p:nvSpPr>
          <p:spPr bwMode="auto">
            <a:xfrm>
              <a:off x="1234" y="1453"/>
              <a:ext cx="186" cy="709"/>
            </a:xfrm>
            <a:prstGeom prst="rect">
              <a:avLst/>
            </a:prstGeom>
            <a:noFill/>
            <a:ln w="19050">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grpSp>
      <p:sp>
        <p:nvSpPr>
          <p:cNvPr id="35844" name="Text Box 58"/>
          <p:cNvSpPr txBox="1">
            <a:spLocks noChangeArrowheads="1"/>
          </p:cNvSpPr>
          <p:nvPr/>
        </p:nvSpPr>
        <p:spPr bwMode="auto">
          <a:xfrm>
            <a:off x="468125" y="3840063"/>
            <a:ext cx="1133194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Char char="•"/>
            </a:pPr>
            <a:r>
              <a:rPr lang="en-US" altLang="en-US" sz="2400" i="1">
                <a:latin typeface="Constantia" panose="02030602050306030303" pitchFamily="18" charset="0"/>
              </a:rPr>
              <a:t>Each device has a separate interrupt-request and interrupt-acknowledge line. </a:t>
            </a:r>
          </a:p>
          <a:p>
            <a:pPr eaLnBrk="1" hangingPunct="1">
              <a:spcBef>
                <a:spcPct val="0"/>
              </a:spcBef>
              <a:buFontTx/>
              <a:buChar char="•"/>
            </a:pPr>
            <a:r>
              <a:rPr lang="en-US" altLang="en-US" sz="2400" i="1">
                <a:latin typeface="Constantia" panose="02030602050306030303" pitchFamily="18" charset="0"/>
              </a:rPr>
              <a:t>Each interrupt-request line is assigned a different priority level. </a:t>
            </a:r>
          </a:p>
          <a:p>
            <a:pPr eaLnBrk="1" hangingPunct="1">
              <a:spcBef>
                <a:spcPct val="0"/>
              </a:spcBef>
              <a:buFontTx/>
              <a:buChar char="•"/>
            </a:pPr>
            <a:r>
              <a:rPr lang="en-US" altLang="en-US" sz="2400" i="1">
                <a:latin typeface="Constantia" panose="02030602050306030303" pitchFamily="18" charset="0"/>
              </a:rPr>
              <a:t>Interrupt requests received over these lines are sent to </a:t>
            </a:r>
            <a:r>
              <a:rPr lang="en-US" altLang="en-US" sz="2400" i="1">
                <a:solidFill>
                  <a:srgbClr val="FF0000"/>
                </a:solidFill>
                <a:latin typeface="Constantia" panose="02030602050306030303" pitchFamily="18" charset="0"/>
              </a:rPr>
              <a:t>a priority arbitration circuit</a:t>
            </a:r>
          </a:p>
          <a:p>
            <a:pPr eaLnBrk="1" hangingPunct="1">
              <a:spcBef>
                <a:spcPct val="0"/>
              </a:spcBef>
              <a:buFontTx/>
              <a:buNone/>
            </a:pPr>
            <a:r>
              <a:rPr lang="en-US" altLang="en-US" sz="2400" i="1">
                <a:solidFill>
                  <a:srgbClr val="FF0000"/>
                </a:solidFill>
                <a:latin typeface="Constantia" panose="02030602050306030303" pitchFamily="18" charset="0"/>
              </a:rPr>
              <a:t> in the processor. </a:t>
            </a:r>
          </a:p>
          <a:p>
            <a:pPr eaLnBrk="1" hangingPunct="1">
              <a:spcBef>
                <a:spcPct val="0"/>
              </a:spcBef>
              <a:buFontTx/>
              <a:buChar char="•"/>
            </a:pPr>
            <a:r>
              <a:rPr lang="en-US" altLang="en-US" sz="2400" i="1">
                <a:latin typeface="Constantia" panose="02030602050306030303" pitchFamily="18" charset="0"/>
              </a:rPr>
              <a:t>If the interrupt request has a higher priority level than the priority of the processor,</a:t>
            </a:r>
          </a:p>
          <a:p>
            <a:pPr eaLnBrk="1" hangingPunct="1">
              <a:spcBef>
                <a:spcPct val="0"/>
              </a:spcBef>
              <a:buFontTx/>
              <a:buNone/>
            </a:pPr>
            <a:r>
              <a:rPr lang="en-US" altLang="en-US" sz="2400" i="1">
                <a:latin typeface="Constantia" panose="02030602050306030303" pitchFamily="18" charset="0"/>
              </a:rPr>
              <a:t> then the request is accepted.</a:t>
            </a:r>
          </a:p>
        </p:txBody>
      </p:sp>
      <p:sp>
        <p:nvSpPr>
          <p:cNvPr id="59" name="Date Placeholder 58"/>
          <p:cNvSpPr>
            <a:spLocks noGrp="1"/>
          </p:cNvSpPr>
          <p:nvPr>
            <p:ph type="dt" sz="quarter" idx="10"/>
          </p:nvPr>
        </p:nvSpPr>
        <p:spPr/>
        <p:txBody>
          <a:bodyPr/>
          <a:lstStyle/>
          <a:p>
            <a:pPr>
              <a:defRPr/>
            </a:pPr>
            <a:fld id="{ED0F442B-7466-4FD7-9504-82CB46098875}" type="datetime1">
              <a:rPr lang="en-US"/>
              <a:pPr>
                <a:defRPr/>
              </a:pPr>
              <a:t>10/27/2024</a:t>
            </a:fld>
            <a:endParaRPr lang="en-US"/>
          </a:p>
        </p:txBody>
      </p:sp>
      <p:sp>
        <p:nvSpPr>
          <p:cNvPr id="35846" name="Slide Number Placeholder 5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3200">
                <a:solidFill>
                  <a:schemeClr val="tx1"/>
                </a:solidFill>
                <a:latin typeface="Calibri" panose="020f0502020204030204" pitchFamily="34" charset="0"/>
              </a:defRPr>
            </a:lvl1pPr>
            <a:lvl2pPr marL="742950" indent="-285750">
              <a:spcBef>
                <a:spcPct val="20000"/>
              </a:spcBef>
              <a:buFont typeface="Arial" pitchFamily="34" charset="0"/>
              <a:buChar char="–"/>
              <a:defRPr sz="2800">
                <a:solidFill>
                  <a:schemeClr val="tx1"/>
                </a:solidFill>
                <a:latin typeface="Calibri" panose="020f0502020204030204" pitchFamily="34" charset="0"/>
              </a:defRPr>
            </a:lvl2pPr>
            <a:lvl3pPr marL="1143000" indent="-228600">
              <a:spcBef>
                <a:spcPct val="20000"/>
              </a:spcBef>
              <a:buFont typeface="Arial" pitchFamily="34" charset="0"/>
              <a:buChar char="•"/>
              <a:defRPr sz="2400">
                <a:solidFill>
                  <a:schemeClr val="tx1"/>
                </a:solidFill>
                <a:latin typeface="Calibri" panose="020f0502020204030204" pitchFamily="34" charset="0"/>
              </a:defRPr>
            </a:lvl3pPr>
            <a:lvl4pPr marL="1600200" indent="-228600">
              <a:spcBef>
                <a:spcPct val="20000"/>
              </a:spcBef>
              <a:buFont typeface="Arial" pitchFamily="34" charset="0"/>
              <a:buChar char="–"/>
              <a:defRPr sz="2000">
                <a:solidFill>
                  <a:schemeClr val="tx1"/>
                </a:solidFill>
                <a:latin typeface="Calibri" panose="020f0502020204030204" pitchFamily="34" charset="0"/>
              </a:defRPr>
            </a:lvl4pPr>
            <a:lvl5pPr marL="2057400" indent="-228600">
              <a:spcBef>
                <a:spcPct val="20000"/>
              </a:spcBef>
              <a:buFont typeface="Arial"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a:spcBef>
                <a:spcPct val="0"/>
              </a:spcBef>
              <a:buFontTx/>
              <a:buNone/>
            </a:pPr>
            <a:fld id="{16D5FED5-E8BF-4010-848F-0CBB95E30DBB}" type="slidenum">
              <a:rPr lang="en-US" altLang="en-US" sz="1200">
                <a:solidFill>
                  <a:srgbClr val="898989"/>
                </a:solidFill>
                <a:latin typeface="Arial" pitchFamily="34" charset="0"/>
              </a:rPr>
              <a:pPr>
                <a:spcBef>
                  <a:spcPct val="0"/>
                </a:spcBef>
                <a:buFontTx/>
                <a:buNone/>
              </a:pPr>
              <a:t>97</a:t>
            </a:fld>
            <a:endParaRPr lang="en-US" altLang="en-US" sz="1200">
              <a:solidFill>
                <a:srgbClr val="898989"/>
              </a:solidFill>
              <a:latin typeface="Arial" pitchFamily="34" charset="0"/>
            </a:endParaRPr>
          </a:p>
        </p:txBody>
      </p:sp>
      <p:sp>
        <p:nvSpPr>
          <p:cNvPr id="61" name="Footer Placeholder 60"/>
          <p:cNvSpPr>
            <a:spLocks noGrp="1"/>
          </p:cNvSpPr>
          <p:nvPr>
            <p:ph type="ftr" sz="quarter" idx="11"/>
          </p:nvPr>
        </p:nvSpPr>
        <p:spPr/>
        <p:txBody>
          <a:bodyPr/>
          <a:lstStyle/>
          <a:p>
            <a:pPr>
              <a:defRPr/>
            </a:pPr>
            <a:r>
              <a:rPr lang="en-US"/>
              <a:t>IO Processing</a:t>
            </a:r>
          </a:p>
        </p:txBody>
      </p:sp>
    </p:spTree>
    <p:extLst>
      <p:ext uri="{BB962C8B-B14F-4D97-AF65-F5344CB8AC3E}">
        <p14:creationId val="107457312"/>
      </p:ext>
    </p:extLst>
  </p:cSld>
  <p:clrMapOvr>
    <a:masterClrMapping/>
  </p:clrMapOvr>
  <p:transition/>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a:xfrm>
            <a:off x="838200" y="365125"/>
            <a:ext cx="10515600" cy="697193"/>
          </a:xfrm>
        </p:spPr>
        <p:txBody>
          <a:bodyPr/>
          <a:lstStyle/>
          <a:p>
            <a:r>
              <a:rPr lang="en-IN" smtClean="0"/>
              <a:t>Simultaneous Requests-No separate INTR line</a:t>
            </a:r>
            <a:endParaRPr lang="en-IN"/>
          </a:p>
        </p:txBody>
      </p:sp>
      <p:sp>
        <p:nvSpPr>
          <p:cNvPr id="3" name="Rectangle 3"/>
          <p:cNvSpPr txBox="1">
            <a:spLocks noChangeArrowheads="1"/>
          </p:cNvSpPr>
          <p:nvPr/>
        </p:nvSpPr>
        <p:spPr>
          <a:xfrm>
            <a:off x="457199" y="1600200"/>
            <a:ext cx="11066929" cy="4525963"/>
          </a:xfrm>
          <a:prstGeom prst="rect">
            <a:avLst/>
          </a:prstGeom>
        </p:spPr>
        <p:txBody>
          <a:bodyPr rtlCol="0">
            <a:norm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274320" indent="-274320">
              <a:buClr>
                <a:schemeClr val="accent3"/>
              </a:buClr>
              <a:buFont typeface="Wingdings 2"/>
              <a:buChar char=""/>
              <a:defRPr/>
            </a:pPr>
            <a:r>
              <a:rPr lang="en-US" smtClean="0"/>
              <a:t>Which interrupt request does the processor accept if it receives interrupt requests from </a:t>
            </a:r>
            <a:r>
              <a:rPr lang="en-US" smtClean="0">
                <a:solidFill>
                  <a:srgbClr val="FF0000"/>
                </a:solidFill>
              </a:rPr>
              <a:t>two or more devices simultaneously</a:t>
            </a:r>
            <a:r>
              <a:rPr lang="en-US" smtClean="0"/>
              <a:t>?. </a:t>
            </a:r>
          </a:p>
          <a:p>
            <a:pPr marL="274320" indent="-274320">
              <a:buClr>
                <a:schemeClr val="accent3"/>
              </a:buClr>
              <a:buFont typeface="Wingdings 2"/>
              <a:buChar char=""/>
              <a:defRPr/>
            </a:pPr>
            <a:r>
              <a:rPr lang="en-US" smtClean="0"/>
              <a:t>If the I/O devices are organized in a priority structure, the processor accepts the interrupt request from a device with </a:t>
            </a:r>
            <a:r>
              <a:rPr lang="en-US" smtClean="0">
                <a:solidFill>
                  <a:srgbClr val="FF0000"/>
                </a:solidFill>
              </a:rPr>
              <a:t>higher priority.</a:t>
            </a:r>
          </a:p>
          <a:p>
            <a:pPr marL="640080" lvl="1" indent="-246888">
              <a:buFont typeface="Wingdings 2"/>
              <a:buChar char=""/>
              <a:defRPr/>
            </a:pPr>
            <a:r>
              <a:rPr lang="en-US" smtClean="0">
                <a:solidFill>
                  <a:srgbClr val="00B050"/>
                </a:solidFill>
              </a:rPr>
              <a:t>Each device has its own interrupt request and interrupt acknowledge line. </a:t>
            </a:r>
          </a:p>
          <a:p>
            <a:pPr marL="640080" lvl="1" indent="-246888">
              <a:buFont typeface="Wingdings 2"/>
              <a:buChar char=""/>
              <a:defRPr/>
            </a:pPr>
            <a:r>
              <a:rPr lang="en-US" smtClean="0">
                <a:solidFill>
                  <a:srgbClr val="00B050"/>
                </a:solidFill>
              </a:rPr>
              <a:t>A different priority level is assigned to the interrupt request line of each device.</a:t>
            </a:r>
          </a:p>
          <a:p>
            <a:pPr marL="393192" lvl="1" indent="0">
              <a:buNone/>
              <a:defRPr/>
            </a:pPr>
            <a:endParaRPr lang="en-US" smtClean="0">
              <a:solidFill>
                <a:srgbClr val="00B050"/>
              </a:solidFill>
            </a:endParaRPr>
          </a:p>
          <a:p>
            <a:pPr marL="274320" indent="-274320">
              <a:buClr>
                <a:schemeClr val="accent3"/>
              </a:buClr>
              <a:buFont typeface="Wingdings 2"/>
              <a:buChar char=""/>
              <a:defRPr/>
            </a:pPr>
            <a:r>
              <a:rPr lang="en-US" smtClean="0"/>
              <a:t>However, if the devices share an interrupt request line, </a:t>
            </a:r>
            <a:r>
              <a:rPr lang="en-US" smtClean="0">
                <a:solidFill>
                  <a:srgbClr val="00B050"/>
                </a:solidFill>
              </a:rPr>
              <a:t>then how does the processor decide which interrupt request to accept?  </a:t>
            </a:r>
            <a:endParaRPr lang="en-US">
              <a:solidFill>
                <a:srgbClr val="00B050"/>
              </a:solidFill>
            </a:endParaRPr>
          </a:p>
        </p:txBody>
      </p:sp>
    </p:spTree>
    <p:extLst>
      <p:ext uri="{BB962C8B-B14F-4D97-AF65-F5344CB8AC3E}">
        <p14:creationId val="4259330718"/>
      </p:ext>
    </p:extLst>
  </p:cSld>
  <p:clrMapOvr>
    <a:masterClrMapping/>
  </p:clrMapOvr>
  <p:transition/>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p:cNvSpPr>
            <a:spLocks noGrp="1"/>
          </p:cNvSpPr>
          <p:nvPr>
            <p:ph type="title"/>
          </p:nvPr>
        </p:nvSpPr>
        <p:spPr/>
        <p:txBody>
          <a:bodyPr/>
          <a:lstStyle/>
          <a:p>
            <a:r>
              <a:rPr lang="en-IN" smtClean="0"/>
              <a:t>Daisy chain</a:t>
            </a:r>
            <a:endParaRPr lang="en-IN"/>
          </a:p>
        </p:txBody>
      </p:sp>
      <p:sp>
        <p:nvSpPr>
          <p:cNvPr id="3" name="Rectangle 3"/>
          <p:cNvSpPr txBox="1">
            <a:spLocks noChangeArrowheads="1"/>
          </p:cNvSpPr>
          <p:nvPr/>
        </p:nvSpPr>
        <p:spPr>
          <a:xfrm>
            <a:off x="457199" y="1600200"/>
            <a:ext cx="11066929" cy="4525963"/>
          </a:xfrm>
          <a:prstGeom prst="rect">
            <a:avLst/>
          </a:prstGeom>
        </p:spPr>
        <p:txBody>
          <a:bodyPr rtlCol="0">
            <a:norm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274320" indent="-274320">
              <a:buClr>
                <a:schemeClr val="accent3"/>
              </a:buClr>
              <a:buFont typeface="Wingdings 2"/>
              <a:buChar char=""/>
              <a:defRPr/>
            </a:pPr>
            <a:r>
              <a:rPr lang="en-US" sz="3200" smtClean="0">
                <a:solidFill>
                  <a:srgbClr val="00B050"/>
                </a:solidFill>
              </a:rPr>
              <a:t>Polling</a:t>
            </a:r>
          </a:p>
          <a:p>
            <a:pPr marL="274320" indent="-274320">
              <a:buClr>
                <a:schemeClr val="accent3"/>
              </a:buClr>
              <a:buFont typeface="Wingdings 2"/>
              <a:buChar char=""/>
              <a:defRPr/>
            </a:pPr>
            <a:r>
              <a:rPr lang="en-US" sz="3200" smtClean="0">
                <a:solidFill>
                  <a:srgbClr val="00B050"/>
                </a:solidFill>
              </a:rPr>
              <a:t>Vectored Interrupt</a:t>
            </a:r>
          </a:p>
          <a:p>
            <a:pPr marL="274320" indent="-274320">
              <a:buClr>
                <a:schemeClr val="accent3"/>
              </a:buClr>
              <a:buFont typeface="Wingdings 2"/>
              <a:buChar char=""/>
              <a:defRPr/>
            </a:pPr>
            <a:r>
              <a:rPr lang="en-US" sz="3200" smtClean="0">
                <a:solidFill>
                  <a:srgbClr val="FF0000"/>
                </a:solidFill>
              </a:rPr>
              <a:t>Daisy chain</a:t>
            </a:r>
            <a:endParaRPr lang="en-US" sz="3200">
              <a:solidFill>
                <a:srgbClr val="FF0000"/>
              </a:solidFill>
            </a:endParaRPr>
          </a:p>
        </p:txBody>
      </p:sp>
      <p:grpSp>
        <p:nvGrpSpPr>
          <p:cNvPr id="4" name="Group 3"/>
          <p:cNvGrpSpPr/>
          <p:nvPr/>
        </p:nvGrpSpPr>
        <p:grpSpPr>
          <a:xfrm>
            <a:off x="2615827" y="3503987"/>
            <a:ext cx="7334997" cy="1660525"/>
            <a:chOff x="483" y="1067"/>
            <a:chExt cx="3354" cy="552"/>
          </a:xfrm>
        </p:grpSpPr>
        <p:sp>
          <p:nvSpPr>
            <p:cNvPr id="5" name="Rectangle 4"/>
            <p:cNvSpPr>
              <a:spLocks noChangeArrowheads="1"/>
            </p:cNvSpPr>
            <p:nvPr/>
          </p:nvSpPr>
          <p:spPr bwMode="auto">
            <a:xfrm rot="-5400000">
              <a:off x="469" y="1288"/>
              <a:ext cx="34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Processor</a:t>
              </a:r>
              <a:endParaRPr lang="en-US" altLang="en-US" sz="2400">
                <a:latin typeface="Constantia" panose="02030602050306030303" pitchFamily="18" charset="0"/>
              </a:endParaRPr>
            </a:p>
          </p:txBody>
        </p:sp>
        <p:sp>
          <p:nvSpPr>
            <p:cNvPr id="6" name="Rectangle 5"/>
            <p:cNvSpPr>
              <a:spLocks noChangeArrowheads="1"/>
            </p:cNvSpPr>
            <p:nvPr/>
          </p:nvSpPr>
          <p:spPr bwMode="auto">
            <a:xfrm>
              <a:off x="2335" y="1445"/>
              <a:ext cx="31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Device 2</a:t>
              </a:r>
              <a:endParaRPr lang="en-US" altLang="en-US" sz="2400">
                <a:latin typeface="Constantia" panose="02030602050306030303" pitchFamily="18" charset="0"/>
              </a:endParaRPr>
            </a:p>
          </p:txBody>
        </p:sp>
        <p:sp>
          <p:nvSpPr>
            <p:cNvPr id="7" name="Freeform 6"/>
            <p:cNvSpPr/>
            <p:nvPr/>
          </p:nvSpPr>
          <p:spPr bwMode="auto">
            <a:xfrm>
              <a:off x="2150" y="1484"/>
              <a:ext cx="58" cy="29"/>
            </a:xfrm>
            <a:custGeom>
              <a:gdLst>
                <a:gd name="T0" fmla="*/ 0 w 6"/>
                <a:gd name="T1" fmla="*/ 26168 h 3"/>
                <a:gd name="T2" fmla="*/ 52422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8" name="Freeform 7"/>
            <p:cNvSpPr/>
            <p:nvPr/>
          </p:nvSpPr>
          <p:spPr bwMode="auto">
            <a:xfrm>
              <a:off x="2150" y="1484"/>
              <a:ext cx="58" cy="29"/>
            </a:xfrm>
            <a:custGeom>
              <a:gdLst>
                <a:gd name="T0" fmla="*/ 0 w 58"/>
                <a:gd name="T1" fmla="*/ 29 h 29"/>
                <a:gd name="T2" fmla="*/ 58 w 58"/>
                <a:gd name="T3" fmla="*/ 19 h 29"/>
                <a:gd name="T4" fmla="*/ 0 w 58"/>
                <a:gd name="T5" fmla="*/ 0 h 29"/>
                <a:gd name="T6" fmla="*/ 0 w 58"/>
                <a:gd name="T7" fmla="*/ 19 h 29"/>
                <a:gd name="T8" fmla="*/ 0 w 58"/>
                <a:gd name="T9" fmla="*/ 29 h 29"/>
                <a:gd name="T10" fmla="*/ 0 60000 65536"/>
                <a:gd name="T11" fmla="*/ 0 60000 65536"/>
                <a:gd name="T12" fmla="*/ 0 60000 65536"/>
                <a:gd name="T13" fmla="*/ 0 60000 65536"/>
                <a:gd name="T14" fmla="*/ 0 60000 65536"/>
                <a:gd name="T15" fmla="*/ 0 w 58"/>
                <a:gd name="T16" fmla="*/ 0 h 29"/>
                <a:gd name="T17" fmla="*/ 58 w 58"/>
                <a:gd name="T18" fmla="*/ 29 h 29"/>
              </a:gdLst>
              <a:cxnLst>
                <a:cxn ang="T10">
                  <a:pos x="T0" y="T1"/>
                </a:cxn>
                <a:cxn ang="T11">
                  <a:pos x="T2" y="T3"/>
                </a:cxn>
                <a:cxn ang="T12">
                  <a:pos x="T4" y="T5"/>
                </a:cxn>
                <a:cxn ang="T13">
                  <a:pos x="T6" y="T7"/>
                </a:cxn>
                <a:cxn ang="T14">
                  <a:pos x="T8" y="T9"/>
                </a:cxn>
              </a:cxnLst>
              <a:rect l="T15" t="T16" r="T17" b="T18"/>
              <a:pathLst>
                <a:path w="57" h="28">
                  <a:moveTo>
                    <a:pt x="0" y="29"/>
                  </a:moveTo>
                  <a:lnTo>
                    <a:pt x="58" y="19"/>
                  </a:lnTo>
                  <a:lnTo>
                    <a:pt x="0" y="0"/>
                  </a:lnTo>
                  <a:lnTo>
                    <a:pt x="0" y="19"/>
                  </a:lnTo>
                  <a:lnTo>
                    <a:pt x="0" y="29"/>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9" name="Line 8"/>
            <p:cNvSpPr>
              <a:spLocks noChangeShapeType="1"/>
            </p:cNvSpPr>
            <p:nvPr/>
          </p:nvSpPr>
          <p:spPr bwMode="auto">
            <a:xfrm flipH="1">
              <a:off x="1850" y="1503"/>
              <a:ext cx="300"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0" name="Freeform 9"/>
            <p:cNvSpPr/>
            <p:nvPr/>
          </p:nvSpPr>
          <p:spPr bwMode="auto">
            <a:xfrm>
              <a:off x="1239" y="1484"/>
              <a:ext cx="58" cy="29"/>
            </a:xfrm>
            <a:custGeom>
              <a:gdLst>
                <a:gd name="T0" fmla="*/ 0 w 6"/>
                <a:gd name="T1" fmla="*/ 26168 h 3"/>
                <a:gd name="T2" fmla="*/ 52422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1" name="Freeform 10"/>
            <p:cNvSpPr/>
            <p:nvPr/>
          </p:nvSpPr>
          <p:spPr bwMode="auto">
            <a:xfrm>
              <a:off x="1239" y="1484"/>
              <a:ext cx="58" cy="29"/>
            </a:xfrm>
            <a:custGeom>
              <a:gdLst>
                <a:gd name="T0" fmla="*/ 0 w 58"/>
                <a:gd name="T1" fmla="*/ 29 h 29"/>
                <a:gd name="T2" fmla="*/ 58 w 58"/>
                <a:gd name="T3" fmla="*/ 19 h 29"/>
                <a:gd name="T4" fmla="*/ 0 w 58"/>
                <a:gd name="T5" fmla="*/ 0 h 29"/>
                <a:gd name="T6" fmla="*/ 0 w 58"/>
                <a:gd name="T7" fmla="*/ 19 h 29"/>
                <a:gd name="T8" fmla="*/ 0 w 58"/>
                <a:gd name="T9" fmla="*/ 29 h 29"/>
                <a:gd name="T10" fmla="*/ 0 60000 65536"/>
                <a:gd name="T11" fmla="*/ 0 60000 65536"/>
                <a:gd name="T12" fmla="*/ 0 60000 65536"/>
                <a:gd name="T13" fmla="*/ 0 60000 65536"/>
                <a:gd name="T14" fmla="*/ 0 60000 65536"/>
                <a:gd name="T15" fmla="*/ 0 w 58"/>
                <a:gd name="T16" fmla="*/ 0 h 29"/>
                <a:gd name="T17" fmla="*/ 58 w 58"/>
                <a:gd name="T18" fmla="*/ 29 h 29"/>
              </a:gdLst>
              <a:cxnLst>
                <a:cxn ang="T10">
                  <a:pos x="T0" y="T1"/>
                </a:cxn>
                <a:cxn ang="T11">
                  <a:pos x="T2" y="T3"/>
                </a:cxn>
                <a:cxn ang="T12">
                  <a:pos x="T4" y="T5"/>
                </a:cxn>
                <a:cxn ang="T13">
                  <a:pos x="T6" y="T7"/>
                </a:cxn>
                <a:cxn ang="T14">
                  <a:pos x="T8" y="T9"/>
                </a:cxn>
              </a:cxnLst>
              <a:rect l="T15" t="T16" r="T17" b="T18"/>
              <a:pathLst>
                <a:path w="57" h="28">
                  <a:moveTo>
                    <a:pt x="0" y="29"/>
                  </a:moveTo>
                  <a:lnTo>
                    <a:pt x="58" y="19"/>
                  </a:lnTo>
                  <a:lnTo>
                    <a:pt x="0" y="0"/>
                  </a:lnTo>
                  <a:lnTo>
                    <a:pt x="0" y="19"/>
                  </a:lnTo>
                  <a:lnTo>
                    <a:pt x="0" y="29"/>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2" name="Line 11"/>
            <p:cNvSpPr>
              <a:spLocks noChangeShapeType="1"/>
            </p:cNvSpPr>
            <p:nvPr/>
          </p:nvSpPr>
          <p:spPr bwMode="auto">
            <a:xfrm flipH="1">
              <a:off x="822" y="1503"/>
              <a:ext cx="417"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3" name="Freeform 12"/>
            <p:cNvSpPr/>
            <p:nvPr/>
          </p:nvSpPr>
          <p:spPr bwMode="auto">
            <a:xfrm>
              <a:off x="841" y="1183"/>
              <a:ext cx="59" cy="19"/>
            </a:xfrm>
            <a:custGeom>
              <a:gdLst>
                <a:gd name="T0" fmla="*/ 56080 w 6"/>
                <a:gd name="T1" fmla="*/ 0 h 2"/>
                <a:gd name="T2" fmla="*/ 0 w 6"/>
                <a:gd name="T3" fmla="*/ 8569 h 2"/>
                <a:gd name="T4" fmla="*/ 56080 w 6"/>
                <a:gd name="T5" fmla="*/ 16245 h 2"/>
                <a:gd name="T6" fmla="*/ 56080 w 6"/>
                <a:gd name="T7" fmla="*/ 8569 h 2"/>
                <a:gd name="T8" fmla="*/ 56080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4" name="Freeform 13"/>
            <p:cNvSpPr/>
            <p:nvPr/>
          </p:nvSpPr>
          <p:spPr bwMode="auto">
            <a:xfrm>
              <a:off x="841" y="1183"/>
              <a:ext cx="59" cy="19"/>
            </a:xfrm>
            <a:custGeom>
              <a:gdLst>
                <a:gd name="T0" fmla="*/ 59 w 59"/>
                <a:gd name="T1" fmla="*/ 0 h 19"/>
                <a:gd name="T2" fmla="*/ 0 w 59"/>
                <a:gd name="T3" fmla="*/ 10 h 19"/>
                <a:gd name="T4" fmla="*/ 59 w 59"/>
                <a:gd name="T5" fmla="*/ 19 h 19"/>
                <a:gd name="T6" fmla="*/ 59 w 59"/>
                <a:gd name="T7" fmla="*/ 10 h 19"/>
                <a:gd name="T8" fmla="*/ 59 w 59"/>
                <a:gd name="T9" fmla="*/ 0 h 19"/>
                <a:gd name="T10" fmla="*/ 0 60000 65536"/>
                <a:gd name="T11" fmla="*/ 0 60000 65536"/>
                <a:gd name="T12" fmla="*/ 0 60000 65536"/>
                <a:gd name="T13" fmla="*/ 0 60000 65536"/>
                <a:gd name="T14" fmla="*/ 0 60000 65536"/>
                <a:gd name="T15" fmla="*/ 0 w 59"/>
                <a:gd name="T16" fmla="*/ 0 h 19"/>
                <a:gd name="T17" fmla="*/ 59 w 59"/>
                <a:gd name="T18" fmla="*/ 19 h 19"/>
              </a:gdLst>
              <a:cxnLst>
                <a:cxn ang="T10">
                  <a:pos x="T0" y="T1"/>
                </a:cxn>
                <a:cxn ang="T11">
                  <a:pos x="T2" y="T3"/>
                </a:cxn>
                <a:cxn ang="T12">
                  <a:pos x="T4" y="T5"/>
                </a:cxn>
                <a:cxn ang="T13">
                  <a:pos x="T6" y="T7"/>
                </a:cxn>
                <a:cxn ang="T14">
                  <a:pos x="T8" y="T9"/>
                </a:cxn>
              </a:cxnLst>
              <a:rect l="T15" t="T16" r="T17" b="T18"/>
              <a:pathLst>
                <a:path w="59" h="19">
                  <a:moveTo>
                    <a:pt x="59" y="0"/>
                  </a:moveTo>
                  <a:lnTo>
                    <a:pt x="0" y="10"/>
                  </a:lnTo>
                  <a:lnTo>
                    <a:pt x="59" y="19"/>
                  </a:lnTo>
                  <a:lnTo>
                    <a:pt x="59" y="10"/>
                  </a:lnTo>
                  <a:lnTo>
                    <a:pt x="59" y="0"/>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5" name="Freeform 14"/>
            <p:cNvSpPr/>
            <p:nvPr/>
          </p:nvSpPr>
          <p:spPr bwMode="auto">
            <a:xfrm>
              <a:off x="900" y="1193"/>
              <a:ext cx="2676" cy="184"/>
            </a:xfrm>
            <a:custGeom>
              <a:gdLst>
                <a:gd name="T0" fmla="*/ 0 w 276"/>
                <a:gd name="T1" fmla="*/ 0 h 19"/>
                <a:gd name="T2" fmla="*/ 2439067 w 276"/>
                <a:gd name="T3" fmla="*/ 0 h 19"/>
                <a:gd name="T4" fmla="*/ 2439067 w 276"/>
                <a:gd name="T5" fmla="*/ 167120 h 19"/>
                <a:gd name="T6" fmla="*/ 0 60000 65536"/>
                <a:gd name="T7" fmla="*/ 0 60000 65536"/>
                <a:gd name="T8" fmla="*/ 0 60000 65536"/>
                <a:gd name="T9" fmla="*/ 0 w 276"/>
                <a:gd name="T10" fmla="*/ 0 h 19"/>
                <a:gd name="T11" fmla="*/ 276 w 276"/>
                <a:gd name="T12" fmla="*/ 19 h 19"/>
              </a:gdLst>
              <a:cxnLst>
                <a:cxn ang="T6">
                  <a:pos x="T0" y="T1"/>
                </a:cxn>
                <a:cxn ang="T7">
                  <a:pos x="T2" y="T3"/>
                </a:cxn>
                <a:cxn ang="T8">
                  <a:pos x="T4" y="T5"/>
                </a:cxn>
              </a:cxnLst>
              <a:rect l="T9" t="T10" r="T11" b="T12"/>
              <a:pathLst>
                <a:path w="276" h="19">
                  <a:moveTo>
                    <a:pt x="0" y="0"/>
                  </a:moveTo>
                  <a:lnTo>
                    <a:pt x="276" y="0"/>
                  </a:lnTo>
                  <a:lnTo>
                    <a:pt x="276" y="19"/>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6" name="Line 15"/>
            <p:cNvSpPr>
              <a:spLocks noChangeShapeType="1"/>
            </p:cNvSpPr>
            <p:nvPr/>
          </p:nvSpPr>
          <p:spPr bwMode="auto">
            <a:xfrm>
              <a:off x="2490" y="1193"/>
              <a:ext cx="1" cy="18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7" name="Line 16"/>
            <p:cNvSpPr>
              <a:spLocks noChangeShapeType="1"/>
            </p:cNvSpPr>
            <p:nvPr/>
          </p:nvSpPr>
          <p:spPr bwMode="auto">
            <a:xfrm>
              <a:off x="1588" y="1193"/>
              <a:ext cx="1" cy="18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18" name="Rectangle 17"/>
            <p:cNvSpPr>
              <a:spLocks noChangeArrowheads="1"/>
            </p:cNvSpPr>
            <p:nvPr/>
          </p:nvSpPr>
          <p:spPr bwMode="auto">
            <a:xfrm>
              <a:off x="2121" y="1067"/>
              <a:ext cx="2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I</a:t>
              </a:r>
              <a:endParaRPr lang="en-US" altLang="en-US" sz="2400">
                <a:latin typeface="Constantia" panose="02030602050306030303" pitchFamily="18" charset="0"/>
              </a:endParaRPr>
            </a:p>
          </p:txBody>
        </p:sp>
        <p:sp>
          <p:nvSpPr>
            <p:cNvPr id="19" name="Rectangle 18"/>
            <p:cNvSpPr>
              <a:spLocks noChangeArrowheads="1"/>
            </p:cNvSpPr>
            <p:nvPr/>
          </p:nvSpPr>
          <p:spPr bwMode="auto">
            <a:xfrm>
              <a:off x="2160" y="1067"/>
              <a:ext cx="6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N</a:t>
              </a:r>
              <a:endParaRPr lang="en-US" altLang="en-US" sz="2400">
                <a:latin typeface="Constantia" panose="02030602050306030303" pitchFamily="18" charset="0"/>
              </a:endParaRPr>
            </a:p>
          </p:txBody>
        </p:sp>
        <p:sp>
          <p:nvSpPr>
            <p:cNvPr id="20" name="Rectangle 19"/>
            <p:cNvSpPr>
              <a:spLocks noChangeArrowheads="1"/>
            </p:cNvSpPr>
            <p:nvPr/>
          </p:nvSpPr>
          <p:spPr bwMode="auto">
            <a:xfrm>
              <a:off x="2228" y="1067"/>
              <a:ext cx="5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T</a:t>
              </a:r>
              <a:endParaRPr lang="en-US" altLang="en-US" sz="2400">
                <a:latin typeface="Constantia" panose="02030602050306030303" pitchFamily="18" charset="0"/>
              </a:endParaRPr>
            </a:p>
          </p:txBody>
        </p:sp>
        <p:sp>
          <p:nvSpPr>
            <p:cNvPr id="21" name="Rectangle 20"/>
            <p:cNvSpPr>
              <a:spLocks noChangeArrowheads="1"/>
            </p:cNvSpPr>
            <p:nvPr/>
          </p:nvSpPr>
          <p:spPr bwMode="auto">
            <a:xfrm>
              <a:off x="2286" y="1067"/>
              <a:ext cx="5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R</a:t>
              </a:r>
              <a:endParaRPr lang="en-US" altLang="en-US" sz="2400">
                <a:latin typeface="Constantia" panose="02030602050306030303" pitchFamily="18" charset="0"/>
              </a:endParaRPr>
            </a:p>
          </p:txBody>
        </p:sp>
        <p:sp>
          <p:nvSpPr>
            <p:cNvPr id="22" name="Line 21"/>
            <p:cNvSpPr>
              <a:spLocks noChangeShapeType="1"/>
            </p:cNvSpPr>
            <p:nvPr/>
          </p:nvSpPr>
          <p:spPr bwMode="auto">
            <a:xfrm flipH="1">
              <a:off x="2131" y="1076"/>
              <a:ext cx="204"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3" name="Rectangle 22"/>
            <p:cNvSpPr>
              <a:spLocks noChangeArrowheads="1"/>
            </p:cNvSpPr>
            <p:nvPr/>
          </p:nvSpPr>
          <p:spPr bwMode="auto">
            <a:xfrm>
              <a:off x="967" y="1513"/>
              <a:ext cx="21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INTA</a:t>
              </a:r>
              <a:endParaRPr lang="en-US" altLang="en-US" sz="2400">
                <a:latin typeface="Constantia" panose="02030602050306030303" pitchFamily="18" charset="0"/>
              </a:endParaRPr>
            </a:p>
          </p:txBody>
        </p:sp>
        <p:sp>
          <p:nvSpPr>
            <p:cNvPr id="24" name="Rectangle 23"/>
            <p:cNvSpPr>
              <a:spLocks noChangeArrowheads="1"/>
            </p:cNvSpPr>
            <p:nvPr/>
          </p:nvSpPr>
          <p:spPr bwMode="auto">
            <a:xfrm>
              <a:off x="2218" y="1377"/>
              <a:ext cx="533" cy="242"/>
            </a:xfrm>
            <a:prstGeom prst="rect">
              <a:avLst/>
            </a:prstGeom>
            <a:noFill/>
            <a:ln w="15875">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25" name="Line 24"/>
            <p:cNvSpPr>
              <a:spLocks noChangeShapeType="1"/>
            </p:cNvSpPr>
            <p:nvPr/>
          </p:nvSpPr>
          <p:spPr bwMode="auto">
            <a:xfrm flipH="1">
              <a:off x="2751" y="1503"/>
              <a:ext cx="165"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6" name="Freeform 25"/>
            <p:cNvSpPr/>
            <p:nvPr/>
          </p:nvSpPr>
          <p:spPr bwMode="auto">
            <a:xfrm>
              <a:off x="3236" y="1484"/>
              <a:ext cx="58" cy="29"/>
            </a:xfrm>
            <a:custGeom>
              <a:gdLst>
                <a:gd name="T0" fmla="*/ 0 w 6"/>
                <a:gd name="T1" fmla="*/ 26168 h 3"/>
                <a:gd name="T2" fmla="*/ 52422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7" name="Freeform 26"/>
            <p:cNvSpPr/>
            <p:nvPr/>
          </p:nvSpPr>
          <p:spPr bwMode="auto">
            <a:xfrm>
              <a:off x="3236" y="1484"/>
              <a:ext cx="58" cy="29"/>
            </a:xfrm>
            <a:custGeom>
              <a:gdLst>
                <a:gd name="T0" fmla="*/ 0 w 58"/>
                <a:gd name="T1" fmla="*/ 29 h 29"/>
                <a:gd name="T2" fmla="*/ 58 w 58"/>
                <a:gd name="T3" fmla="*/ 19 h 29"/>
                <a:gd name="T4" fmla="*/ 0 w 58"/>
                <a:gd name="T5" fmla="*/ 0 h 29"/>
                <a:gd name="T6" fmla="*/ 0 w 58"/>
                <a:gd name="T7" fmla="*/ 19 h 29"/>
                <a:gd name="T8" fmla="*/ 0 w 58"/>
                <a:gd name="T9" fmla="*/ 29 h 29"/>
                <a:gd name="T10" fmla="*/ 0 60000 65536"/>
                <a:gd name="T11" fmla="*/ 0 60000 65536"/>
                <a:gd name="T12" fmla="*/ 0 60000 65536"/>
                <a:gd name="T13" fmla="*/ 0 60000 65536"/>
                <a:gd name="T14" fmla="*/ 0 60000 65536"/>
                <a:gd name="T15" fmla="*/ 0 w 58"/>
                <a:gd name="T16" fmla="*/ 0 h 29"/>
                <a:gd name="T17" fmla="*/ 58 w 58"/>
                <a:gd name="T18" fmla="*/ 29 h 29"/>
              </a:gdLst>
              <a:cxnLst>
                <a:cxn ang="T10">
                  <a:pos x="T0" y="T1"/>
                </a:cxn>
                <a:cxn ang="T11">
                  <a:pos x="T2" y="T3"/>
                </a:cxn>
                <a:cxn ang="T12">
                  <a:pos x="T4" y="T5"/>
                </a:cxn>
                <a:cxn ang="T13">
                  <a:pos x="T6" y="T7"/>
                </a:cxn>
                <a:cxn ang="T14">
                  <a:pos x="T8" y="T9"/>
                </a:cxn>
              </a:cxnLst>
              <a:rect l="T15" t="T16" r="T17" b="T18"/>
              <a:pathLst>
                <a:path w="57" h="28">
                  <a:moveTo>
                    <a:pt x="0" y="29"/>
                  </a:moveTo>
                  <a:lnTo>
                    <a:pt x="58" y="19"/>
                  </a:lnTo>
                  <a:lnTo>
                    <a:pt x="0" y="0"/>
                  </a:lnTo>
                  <a:lnTo>
                    <a:pt x="0" y="19"/>
                  </a:lnTo>
                  <a:lnTo>
                    <a:pt x="0" y="29"/>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8" name="Line 27"/>
            <p:cNvSpPr>
              <a:spLocks noChangeShapeType="1"/>
            </p:cNvSpPr>
            <p:nvPr/>
          </p:nvSpPr>
          <p:spPr bwMode="auto">
            <a:xfrm flipH="1">
              <a:off x="3139" y="1503"/>
              <a:ext cx="87" cy="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9" name="Freeform 28"/>
            <p:cNvSpPr/>
            <p:nvPr/>
          </p:nvSpPr>
          <p:spPr bwMode="auto">
            <a:xfrm>
              <a:off x="3071" y="1493"/>
              <a:ext cx="20" cy="20"/>
            </a:xfrm>
            <a:custGeom>
              <a:gdLst>
                <a:gd name="T0" fmla="*/ 10 w 20"/>
                <a:gd name="T1" fmla="*/ 10 h 20"/>
                <a:gd name="T2" fmla="*/ 20 w 20"/>
                <a:gd name="T3" fmla="*/ 10 h 20"/>
                <a:gd name="T4" fmla="*/ 20 w 20"/>
                <a:gd name="T5" fmla="*/ 0 h 20"/>
                <a:gd name="T6" fmla="*/ 10 w 20"/>
                <a:gd name="T7" fmla="*/ 0 h 20"/>
                <a:gd name="T8" fmla="*/ 0 w 20"/>
                <a:gd name="T9" fmla="*/ 0 h 20"/>
                <a:gd name="T10" fmla="*/ 0 w 20"/>
                <a:gd name="T11" fmla="*/ 10 h 20"/>
                <a:gd name="T12" fmla="*/ 0 w 20"/>
                <a:gd name="T13" fmla="*/ 20 h 20"/>
                <a:gd name="T14" fmla="*/ 10 w 20"/>
                <a:gd name="T15" fmla="*/ 20 h 20"/>
                <a:gd name="T16" fmla="*/ 20 w 20"/>
                <a:gd name="T17" fmla="*/ 20 h 20"/>
                <a:gd name="T18" fmla="*/ 20 w 20"/>
                <a:gd name="T19" fmla="*/ 10 h 20"/>
                <a:gd name="T20" fmla="*/ 10 w 20"/>
                <a:gd name="T21" fmla="*/ 1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
                <a:gd name="T34" fmla="*/ 0 h 20"/>
                <a:gd name="T35" fmla="*/ 20 w 20"/>
                <a:gd name="T36" fmla="*/ 20 h 20"/>
              </a:gd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 h="20">
                  <a:moveTo>
                    <a:pt x="10" y="10"/>
                  </a:moveTo>
                  <a:lnTo>
                    <a:pt x="20" y="10"/>
                  </a:lnTo>
                  <a:lnTo>
                    <a:pt x="20" y="0"/>
                  </a:lnTo>
                  <a:lnTo>
                    <a:pt x="10" y="0"/>
                  </a:lnTo>
                  <a:lnTo>
                    <a:pt x="0" y="0"/>
                  </a:lnTo>
                  <a:lnTo>
                    <a:pt x="0" y="10"/>
                  </a:lnTo>
                  <a:lnTo>
                    <a:pt x="0" y="20"/>
                  </a:lnTo>
                  <a:lnTo>
                    <a:pt x="10" y="20"/>
                  </a:lnTo>
                  <a:lnTo>
                    <a:pt x="20" y="20"/>
                  </a:lnTo>
                  <a:lnTo>
                    <a:pt x="20" y="10"/>
                  </a:lnTo>
                  <a:lnTo>
                    <a:pt x="10" y="10"/>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0" name="Freeform 29"/>
            <p:cNvSpPr/>
            <p:nvPr/>
          </p:nvSpPr>
          <p:spPr bwMode="auto">
            <a:xfrm>
              <a:off x="3081" y="1493"/>
              <a:ext cx="10" cy="10"/>
            </a:xfrm>
            <a:custGeom>
              <a:gdLst>
                <a:gd name="T0" fmla="*/ 10000 w 1"/>
                <a:gd name="T1" fmla="*/ 0 h 1"/>
                <a:gd name="T2" fmla="*/ 0 w 1"/>
                <a:gd name="T3" fmla="*/ 0 h 1"/>
                <a:gd name="T4" fmla="*/ 0 w 1"/>
                <a:gd name="T5" fmla="*/ 0 h 1"/>
                <a:gd name="T6" fmla="*/ 0 w 1"/>
                <a:gd name="T7" fmla="*/ 10000 h 1"/>
                <a:gd name="T8" fmla="*/ 1000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1" name="Freeform 30"/>
            <p:cNvSpPr/>
            <p:nvPr/>
          </p:nvSpPr>
          <p:spPr bwMode="auto">
            <a:xfrm>
              <a:off x="3023" y="1493"/>
              <a:ext cx="19" cy="20"/>
            </a:xfrm>
            <a:custGeom>
              <a:gdLst>
                <a:gd name="T0" fmla="*/ 10 w 19"/>
                <a:gd name="T1" fmla="*/ 10 h 20"/>
                <a:gd name="T2" fmla="*/ 19 w 19"/>
                <a:gd name="T3" fmla="*/ 10 h 20"/>
                <a:gd name="T4" fmla="*/ 19 w 19"/>
                <a:gd name="T5" fmla="*/ 0 h 20"/>
                <a:gd name="T6" fmla="*/ 10 w 19"/>
                <a:gd name="T7" fmla="*/ 0 h 20"/>
                <a:gd name="T8" fmla="*/ 0 w 19"/>
                <a:gd name="T9" fmla="*/ 0 h 20"/>
                <a:gd name="T10" fmla="*/ 0 w 19"/>
                <a:gd name="T11" fmla="*/ 10 h 20"/>
                <a:gd name="T12" fmla="*/ 0 w 19"/>
                <a:gd name="T13" fmla="*/ 20 h 20"/>
                <a:gd name="T14" fmla="*/ 10 w 19"/>
                <a:gd name="T15" fmla="*/ 20 h 20"/>
                <a:gd name="T16" fmla="*/ 19 w 19"/>
                <a:gd name="T17" fmla="*/ 20 h 20"/>
                <a:gd name="T18" fmla="*/ 19 w 19"/>
                <a:gd name="T19" fmla="*/ 10 h 20"/>
                <a:gd name="T20" fmla="*/ 10 w 19"/>
                <a:gd name="T21" fmla="*/ 1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
                <a:gd name="T34" fmla="*/ 0 h 20"/>
                <a:gd name="T35" fmla="*/ 19 w 19"/>
                <a:gd name="T36" fmla="*/ 20 h 20"/>
              </a:gd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 h="20">
                  <a:moveTo>
                    <a:pt x="10" y="10"/>
                  </a:moveTo>
                  <a:lnTo>
                    <a:pt x="19" y="10"/>
                  </a:lnTo>
                  <a:lnTo>
                    <a:pt x="19" y="0"/>
                  </a:lnTo>
                  <a:lnTo>
                    <a:pt x="10" y="0"/>
                  </a:lnTo>
                  <a:lnTo>
                    <a:pt x="0" y="0"/>
                  </a:lnTo>
                  <a:lnTo>
                    <a:pt x="0" y="10"/>
                  </a:lnTo>
                  <a:lnTo>
                    <a:pt x="0" y="20"/>
                  </a:lnTo>
                  <a:lnTo>
                    <a:pt x="10" y="20"/>
                  </a:lnTo>
                  <a:lnTo>
                    <a:pt x="19" y="20"/>
                  </a:lnTo>
                  <a:lnTo>
                    <a:pt x="19" y="10"/>
                  </a:lnTo>
                  <a:lnTo>
                    <a:pt x="10" y="10"/>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2" name="Freeform 31"/>
            <p:cNvSpPr/>
            <p:nvPr/>
          </p:nvSpPr>
          <p:spPr bwMode="auto">
            <a:xfrm>
              <a:off x="3033" y="1493"/>
              <a:ext cx="9" cy="10"/>
            </a:xfrm>
            <a:custGeom>
              <a:gdLst>
                <a:gd name="T0" fmla="*/ 6561 w 1"/>
                <a:gd name="T1" fmla="*/ 0 h 1"/>
                <a:gd name="T2" fmla="*/ 0 w 1"/>
                <a:gd name="T3" fmla="*/ 0 h 1"/>
                <a:gd name="T4" fmla="*/ 0 w 1"/>
                <a:gd name="T5" fmla="*/ 0 h 1"/>
                <a:gd name="T6" fmla="*/ 0 w 1"/>
                <a:gd name="T7" fmla="*/ 10000 h 1"/>
                <a:gd name="T8" fmla="*/ 6561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3" name="Freeform 32"/>
            <p:cNvSpPr/>
            <p:nvPr/>
          </p:nvSpPr>
          <p:spPr bwMode="auto">
            <a:xfrm>
              <a:off x="2974" y="1493"/>
              <a:ext cx="20" cy="20"/>
            </a:xfrm>
            <a:custGeom>
              <a:gdLst>
                <a:gd name="T0" fmla="*/ 10 w 20"/>
                <a:gd name="T1" fmla="*/ 10 h 20"/>
                <a:gd name="T2" fmla="*/ 20 w 20"/>
                <a:gd name="T3" fmla="*/ 10 h 20"/>
                <a:gd name="T4" fmla="*/ 20 w 20"/>
                <a:gd name="T5" fmla="*/ 0 h 20"/>
                <a:gd name="T6" fmla="*/ 10 w 20"/>
                <a:gd name="T7" fmla="*/ 0 h 20"/>
                <a:gd name="T8" fmla="*/ 0 w 20"/>
                <a:gd name="T9" fmla="*/ 0 h 20"/>
                <a:gd name="T10" fmla="*/ 0 w 20"/>
                <a:gd name="T11" fmla="*/ 10 h 20"/>
                <a:gd name="T12" fmla="*/ 0 w 20"/>
                <a:gd name="T13" fmla="*/ 20 h 20"/>
                <a:gd name="T14" fmla="*/ 10 w 20"/>
                <a:gd name="T15" fmla="*/ 20 h 20"/>
                <a:gd name="T16" fmla="*/ 20 w 20"/>
                <a:gd name="T17" fmla="*/ 20 h 20"/>
                <a:gd name="T18" fmla="*/ 20 w 20"/>
                <a:gd name="T19" fmla="*/ 10 h 20"/>
                <a:gd name="T20" fmla="*/ 10 w 20"/>
                <a:gd name="T21" fmla="*/ 1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
                <a:gd name="T34" fmla="*/ 0 h 20"/>
                <a:gd name="T35" fmla="*/ 20 w 20"/>
                <a:gd name="T36" fmla="*/ 20 h 20"/>
              </a:gd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 h="20">
                  <a:moveTo>
                    <a:pt x="10" y="10"/>
                  </a:moveTo>
                  <a:lnTo>
                    <a:pt x="20" y="10"/>
                  </a:lnTo>
                  <a:lnTo>
                    <a:pt x="20" y="0"/>
                  </a:lnTo>
                  <a:lnTo>
                    <a:pt x="10" y="0"/>
                  </a:lnTo>
                  <a:lnTo>
                    <a:pt x="0" y="0"/>
                  </a:lnTo>
                  <a:lnTo>
                    <a:pt x="0" y="10"/>
                  </a:lnTo>
                  <a:lnTo>
                    <a:pt x="0" y="20"/>
                  </a:lnTo>
                  <a:lnTo>
                    <a:pt x="10" y="20"/>
                  </a:lnTo>
                  <a:lnTo>
                    <a:pt x="20" y="20"/>
                  </a:lnTo>
                  <a:lnTo>
                    <a:pt x="20" y="10"/>
                  </a:lnTo>
                  <a:lnTo>
                    <a:pt x="10" y="10"/>
                  </a:lnTo>
                  <a:close/>
                </a:path>
              </a:pathLst>
            </a:custGeom>
            <a:solidFill>
              <a:srgbClr val="000000"/>
            </a:solidFill>
            <a:ln w="0">
              <a:solidFill>
                <a:srgbClr val="000000"/>
              </a:solidFill>
              <a:rou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4" name="Freeform 33"/>
            <p:cNvSpPr/>
            <p:nvPr/>
          </p:nvSpPr>
          <p:spPr bwMode="auto">
            <a:xfrm>
              <a:off x="2974" y="1493"/>
              <a:ext cx="10" cy="10"/>
            </a:xfrm>
            <a:custGeom>
              <a:gdLst>
                <a:gd name="T0" fmla="*/ 10000 w 1"/>
                <a:gd name="T1" fmla="*/ 0 h 1"/>
                <a:gd name="T2" fmla="*/ 0 w 1"/>
                <a:gd name="T3" fmla="*/ 0 h 1"/>
                <a:gd name="T4" fmla="*/ 0 w 1"/>
                <a:gd name="T5" fmla="*/ 0 h 1"/>
                <a:gd name="T6" fmla="*/ 0 w 1"/>
                <a:gd name="T7" fmla="*/ 10000 h 1"/>
                <a:gd name="T8" fmla="*/ 1000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5875">
              <a:solidFill>
                <a:srgbClr val="000000"/>
              </a:solidFill>
              <a:rou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5" name="Rectangle 34"/>
            <p:cNvSpPr>
              <a:spLocks noChangeArrowheads="1"/>
            </p:cNvSpPr>
            <p:nvPr/>
          </p:nvSpPr>
          <p:spPr bwMode="auto">
            <a:xfrm>
              <a:off x="3411" y="1445"/>
              <a:ext cx="2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Device</a:t>
              </a:r>
              <a:endParaRPr lang="en-US" altLang="en-US" sz="2400">
                <a:latin typeface="Constantia" panose="02030602050306030303" pitchFamily="18" charset="0"/>
              </a:endParaRPr>
            </a:p>
          </p:txBody>
        </p:sp>
        <p:sp>
          <p:nvSpPr>
            <p:cNvPr id="36" name="Rectangle 35"/>
            <p:cNvSpPr>
              <a:spLocks noChangeArrowheads="1"/>
            </p:cNvSpPr>
            <p:nvPr/>
          </p:nvSpPr>
          <p:spPr bwMode="auto">
            <a:xfrm>
              <a:off x="3702" y="1445"/>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i="1">
                  <a:solidFill>
                    <a:srgbClr val="000000"/>
                  </a:solidFill>
                  <a:latin typeface="Nimbus Roman No9 L"/>
                </a:rPr>
                <a:t>n</a:t>
              </a:r>
              <a:endParaRPr lang="en-US" altLang="en-US" sz="2400">
                <a:latin typeface="Constantia" panose="02030602050306030303" pitchFamily="18" charset="0"/>
              </a:endParaRPr>
            </a:p>
          </p:txBody>
        </p:sp>
        <p:sp>
          <p:nvSpPr>
            <p:cNvPr id="37" name="Rectangle 36"/>
            <p:cNvSpPr>
              <a:spLocks noChangeArrowheads="1"/>
            </p:cNvSpPr>
            <p:nvPr/>
          </p:nvSpPr>
          <p:spPr bwMode="auto">
            <a:xfrm>
              <a:off x="3304" y="1377"/>
              <a:ext cx="533" cy="242"/>
            </a:xfrm>
            <a:prstGeom prst="rect">
              <a:avLst/>
            </a:prstGeom>
            <a:noFill/>
            <a:ln w="15875">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38" name="Rectangle 37"/>
            <p:cNvSpPr>
              <a:spLocks noChangeArrowheads="1"/>
            </p:cNvSpPr>
            <p:nvPr/>
          </p:nvSpPr>
          <p:spPr bwMode="auto">
            <a:xfrm>
              <a:off x="1433" y="1445"/>
              <a:ext cx="31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r>
                <a:rPr lang="en-US" altLang="en-US" sz="1100">
                  <a:solidFill>
                    <a:srgbClr val="000000"/>
                  </a:solidFill>
                  <a:latin typeface="Nimbus Roman No9 L"/>
                </a:rPr>
                <a:t>Device 1</a:t>
              </a:r>
              <a:endParaRPr lang="en-US" altLang="en-US" sz="2400">
                <a:latin typeface="Constantia" panose="02030602050306030303" pitchFamily="18" charset="0"/>
              </a:endParaRPr>
            </a:p>
          </p:txBody>
        </p:sp>
        <p:sp>
          <p:nvSpPr>
            <p:cNvPr id="39" name="Rectangle 38"/>
            <p:cNvSpPr>
              <a:spLocks noChangeArrowheads="1"/>
            </p:cNvSpPr>
            <p:nvPr/>
          </p:nvSpPr>
          <p:spPr bwMode="auto">
            <a:xfrm>
              <a:off x="1317" y="1377"/>
              <a:ext cx="533" cy="242"/>
            </a:xfrm>
            <a:prstGeom prst="rect">
              <a:avLst/>
            </a:prstGeom>
            <a:noFill/>
            <a:ln w="15875">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sp>
          <p:nvSpPr>
            <p:cNvPr id="40" name="Rectangle 39"/>
            <p:cNvSpPr>
              <a:spLocks noChangeArrowheads="1"/>
            </p:cNvSpPr>
            <p:nvPr/>
          </p:nvSpPr>
          <p:spPr bwMode="auto">
            <a:xfrm>
              <a:off x="483" y="1067"/>
              <a:ext cx="339" cy="552"/>
            </a:xfrm>
            <a:prstGeom prst="rect">
              <a:avLst/>
            </a:prstGeom>
            <a:noFill/>
            <a:ln w="15875">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9pPr>
            </a:lstStyle>
            <a:p>
              <a:pPr eaLnBrk="1" hangingPunct="1">
                <a:spcBef>
                  <a:spcPct val="0"/>
                </a:spcBef>
                <a:buFontTx/>
                <a:buNone/>
              </a:pPr>
              <a:endParaRPr lang="en-US" altLang="en-US" sz="1800">
                <a:latin typeface="Constantia" panose="02030602050306030303" pitchFamily="18" charset="0"/>
              </a:endParaRPr>
            </a:p>
          </p:txBody>
        </p:sp>
      </p:grpSp>
    </p:spTree>
    <p:extLst>
      <p:ext uri="{BB962C8B-B14F-4D97-AF65-F5344CB8AC3E}">
        <p14:creationId val="3949860519"/>
      </p:ext>
    </p:extLst>
  </p:cSld>
  <p:clrMapOvr>
    <a:masterClrMapping/>
  </p:clrMapOvr>
  <p:transition/>
  <p:timing/>
</p:sld>
</file>

<file path=ppt/tags/tag1.xml><?xml version="1.0" encoding="utf-8"?>
<p:tagLst xmlns:p="http://schemas.openxmlformats.org/presentationml/2006/main">
  <p:tag name="AS_NET" val="6.0.29"/>
  <p:tag name="AS_OS" val="Unix 5.4.0.192"/>
  <p:tag name="AS_RELEASE_DATE" val="2024.02.14"/>
  <p:tag name="AS_TITLE" val="Aspose.Slides for .NET6"/>
  <p:tag name="AS_VERSION" val="24.2"/>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1057</Paragraphs>
  <Slides>113</Slides>
  <Notes>33</Notes>
  <TotalTime>1</TotalTime>
  <HiddenSlides>4</HiddenSlides>
  <MMClips>0</MMClips>
  <ScaleCrop>0</ScaleCrop>
  <HeadingPairs>
    <vt:vector baseType="variant" size="6">
      <vt:variant>
        <vt:lpstr>Fonts used</vt:lpstr>
      </vt:variant>
      <vt:variant>
        <vt:i4>13</vt:i4>
      </vt:variant>
      <vt:variant>
        <vt:lpstr>Theme</vt:lpstr>
      </vt:variant>
      <vt:variant>
        <vt:i4>1</vt:i4>
      </vt:variant>
      <vt:variant>
        <vt:lpstr>Slide Titles</vt:lpstr>
      </vt:variant>
      <vt:variant>
        <vt:i4>113</vt:i4>
      </vt:variant>
    </vt:vector>
  </HeadingPairs>
  <TitlesOfParts>
    <vt:vector baseType="lpstr" size="127">
      <vt:lpstr>Arial</vt:lpstr>
      <vt:lpstr>Calibri</vt:lpstr>
      <vt:lpstr>SimSun</vt:lpstr>
      <vt:lpstr>Times New Roman</vt:lpstr>
      <vt:lpstr>Nimbus Roman No9 L</vt:lpstr>
      <vt:lpstr>Nimbus Sans L</vt:lpstr>
      <vt:lpstr>Wingdings</vt:lpstr>
      <vt:lpstr>Symbol</vt:lpstr>
      <vt:lpstr>Arial Black</vt:lpstr>
      <vt:lpstr>Computer Modern</vt:lpstr>
      <vt:lpstr>Calibri Light</vt:lpstr>
      <vt:lpstr>Constantia</vt:lpstr>
      <vt:lpstr>Wingdings 2</vt:lpstr>
      <vt:lpstr>Office Theme</vt:lpstr>
      <vt:lpstr>Machine Instructions and Programs</vt:lpstr>
      <vt:lpstr>PowerPoint Presentation</vt:lpstr>
      <vt:lpstr>Objectives</vt:lpstr>
      <vt:lpstr>Memory Locations, Addresses, and Operations</vt:lpstr>
      <vt:lpstr>Memory Location, Addresses, and Operation</vt:lpstr>
      <vt:lpstr>Memory Location, Addresses, and Operation</vt:lpstr>
      <vt:lpstr>Memory Location, Addresses, and Operation</vt:lpstr>
      <vt:lpstr>Memory Location, Addresses, and Operation</vt:lpstr>
      <vt:lpstr>Big-Endian and Little-Endian Assignments</vt:lpstr>
      <vt:lpstr>PowerPoint Presentation</vt:lpstr>
      <vt:lpstr>Memory Location, Addresses, and Operation</vt:lpstr>
      <vt:lpstr>Memory Operation</vt:lpstr>
      <vt:lpstr>Instruction and Instruction Sequencing</vt:lpstr>
      <vt:lpstr>“Must-Perform” Operations</vt:lpstr>
      <vt:lpstr>CPU Organization</vt:lpstr>
      <vt:lpstr>Register Transfer Notation</vt:lpstr>
      <vt:lpstr>Assembly Language Notation</vt:lpstr>
      <vt:lpstr>PowerPoint Presentation</vt:lpstr>
      <vt:lpstr>PowerPoint Presentation</vt:lpstr>
      <vt:lpstr>PowerPoint Presentation</vt:lpstr>
      <vt:lpstr>PowerPoint Presentation</vt:lpstr>
      <vt:lpstr>PowerPoint Presentation</vt:lpstr>
      <vt:lpstr>PowerPoint Presentation</vt:lpstr>
      <vt:lpstr>Instruction Formats</vt:lpstr>
      <vt:lpstr>Using Registers</vt:lpstr>
      <vt:lpstr>UNIT II</vt:lpstr>
      <vt:lpstr>Instruction Execution and Straight-Line Sequencing</vt:lpstr>
      <vt:lpstr>PowerPoint Presentation</vt:lpstr>
      <vt:lpstr>Branching</vt:lpstr>
      <vt:lpstr>Branching</vt:lpstr>
      <vt:lpstr>Condition Codes</vt:lpstr>
      <vt:lpstr>Conditional Branch Instructions</vt:lpstr>
      <vt:lpstr>Status Bits</vt:lpstr>
      <vt:lpstr>Addressing Modes</vt:lpstr>
      <vt:lpstr>Generating Memory Addresses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Assembly Language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Stacks and Queues</vt:lpstr>
      <vt:lpstr>Stack operations</vt:lpstr>
      <vt:lpstr>Effect of PUSH and POP operation</vt:lpstr>
      <vt:lpstr>Use of Auto decrement and Increment for PUSH and POP operation</vt:lpstr>
      <vt:lpstr>SAFE POP operation</vt:lpstr>
      <vt:lpstr>SAFE PUSH operation</vt:lpstr>
      <vt:lpstr>Queues </vt:lpstr>
      <vt:lpstr>SUBROUTINES</vt:lpstr>
      <vt:lpstr>SUBROUTINES</vt:lpstr>
      <vt:lpstr>SUBROUTINES</vt:lpstr>
      <vt:lpstr>Subroutine nesting and Processor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Input Output Organization</vt:lpstr>
      <vt:lpstr>Accessing I/O devices - A Single bus structure</vt:lpstr>
      <vt:lpstr>Accessing I/O devices</vt:lpstr>
      <vt:lpstr>Accessing I/O devices</vt:lpstr>
      <vt:lpstr>Registers in keyboard and display Interfaces </vt:lpstr>
      <vt:lpstr>Program to read a line from Keyboard and stores in memory buffer and echoes on display</vt:lpstr>
      <vt:lpstr>Program controlled IO</vt:lpstr>
      <vt:lpstr>INTERRUPTS</vt:lpstr>
      <vt:lpstr>Interrupt Hardware</vt:lpstr>
      <vt:lpstr>Interrupts (contd..)</vt:lpstr>
      <vt:lpstr>Interrupts (contd..)</vt:lpstr>
      <vt:lpstr>Interrupts (contd..)</vt:lpstr>
      <vt:lpstr>Interrupts (contd..)</vt:lpstr>
      <vt:lpstr>PowerPoint Presentation</vt:lpstr>
      <vt:lpstr>How to avoid successive interruptions</vt:lpstr>
      <vt:lpstr>Enabling and Disabling Interrupts- Sequence of actions</vt:lpstr>
      <vt:lpstr>Handling Multiple Interrupts</vt:lpstr>
      <vt:lpstr>How to recognize the interrupted device</vt:lpstr>
      <vt:lpstr>Vectored Interrupts</vt:lpstr>
      <vt:lpstr>Interrupt Nesting- Priority</vt:lpstr>
      <vt:lpstr> Multiple Priority Levels</vt:lpstr>
      <vt:lpstr>Simultaneous Requests-No separate INTR line</vt:lpstr>
      <vt:lpstr>Daisy chain</vt:lpstr>
      <vt:lpstr>Arrangement of Priority Groups</vt:lpstr>
      <vt:lpstr>PowerPoint Presentation</vt:lpstr>
      <vt:lpstr>Controlling Device Requests</vt:lpstr>
      <vt:lpstr>Using interrupts to read line of characters</vt:lpstr>
      <vt:lpstr>Exceptions</vt:lpstr>
      <vt:lpstr>Debugger</vt:lpstr>
      <vt:lpstr>Privilege exception</vt:lpstr>
      <vt:lpstr>Direct Memory Access</vt:lpstr>
      <vt:lpstr>DIRECT MEMORY ACCESS</vt:lpstr>
      <vt:lpstr>DIRECT MEMORY ACCESS</vt:lpstr>
      <vt:lpstr>Direct Memory Access (contd..)</vt:lpstr>
      <vt:lpstr>DMA</vt:lpstr>
      <vt:lpstr>Direct Memory Access</vt:lpstr>
      <vt:lpstr>Direct Memory Access </vt:lpstr>
    </vt:vector>
  </TitlesOfParts>
  <LinksUpToDate>0</LinksUpToDate>
  <SharedDoc>0</SharedDoc>
  <HyperlinksChanged>0</HyperlinksChanged>
  <Application>Aspose.Slides for .NET</Application>
  <AppVersion>24.0200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2024-10-27T12:40:31.088</cp:lastPrinted>
  <dcterms:created xsi:type="dcterms:W3CDTF">2024-10-27T12:40:31Z</dcterms:created>
  <dcterms:modified xsi:type="dcterms:W3CDTF">2024-10-27T12:40:41Z</dcterms:modified>
</cp:coreProperties>
</file>